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7" r:id="rId10"/>
    <p:sldId id="264" r:id="rId11"/>
    <p:sldId id="265" r:id="rId12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C2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014" y="-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798" y="1429601"/>
            <a:ext cx="1512110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47" y="3429749"/>
            <a:ext cx="737806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amks\Desktop\Desktop%202024.12.13%20-%2020.36.18.05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0550" y="1873250"/>
            <a:ext cx="12397283" cy="5679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/>
            <a:r>
              <a:rPr lang="ru-RU" sz="9200" dirty="0">
                <a:solidFill>
                  <a:srgbClr val="332C2C"/>
                </a:solidFill>
                <a:latin typeface="Bahnschrift SemiCondensed" pitchFamily="34" charset="0"/>
              </a:rPr>
              <a:t>Разработка </a:t>
            </a:r>
            <a:r>
              <a:rPr lang="ru-RU" sz="9200" dirty="0" err="1">
                <a:solidFill>
                  <a:srgbClr val="332C2C"/>
                </a:solidFill>
                <a:latin typeface="Bahnschrift SemiCondensed" pitchFamily="34" charset="0"/>
              </a:rPr>
              <a:t>веб-приложения</a:t>
            </a:r>
            <a:r>
              <a:rPr lang="ru-RU" sz="9200" dirty="0">
                <a:solidFill>
                  <a:srgbClr val="332C2C"/>
                </a:solidFill>
                <a:latin typeface="Bahnschrift SemiCondensed" pitchFamily="34" charset="0"/>
              </a:rPr>
              <a:t> </a:t>
            </a:r>
            <a:endParaRPr lang="ru-RU" sz="92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 algn="ctr"/>
            <a:r>
              <a:rPr lang="ru-RU" sz="9200" dirty="0" smtClean="0">
                <a:solidFill>
                  <a:srgbClr val="332C2C"/>
                </a:solidFill>
                <a:latin typeface="Bahnschrift SemiCondensed" pitchFamily="34" charset="0"/>
              </a:rPr>
              <a:t>"</a:t>
            </a:r>
            <a:r>
              <a:rPr lang="ru-RU" sz="9200" dirty="0">
                <a:solidFill>
                  <a:srgbClr val="332C2C"/>
                </a:solidFill>
                <a:latin typeface="Bahnschrift SemiCondensed" pitchFamily="34" charset="0"/>
              </a:rPr>
              <a:t>Система управления </a:t>
            </a:r>
          </a:p>
          <a:p>
            <a:pPr algn="ctr"/>
            <a:r>
              <a:rPr lang="ru-RU" sz="9200" dirty="0">
                <a:solidFill>
                  <a:srgbClr val="332C2C"/>
                </a:solidFill>
                <a:latin typeface="Bahnschrift SemiCondensed" pitchFamily="34" charset="0"/>
              </a:rPr>
              <a:t>задачами</a:t>
            </a:r>
            <a:r>
              <a:rPr lang="ru-RU" sz="9200" dirty="0" smtClean="0">
                <a:solidFill>
                  <a:srgbClr val="332C2C"/>
                </a:solidFill>
                <a:latin typeface="Bahnschrift SemiCondensed" pitchFamily="34" charset="0"/>
              </a:rPr>
              <a:t>"</a:t>
            </a:r>
            <a:endParaRPr lang="ru-RU" sz="9200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578916" y="730250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332C2C"/>
                </a:solidFill>
                <a:latin typeface="Bahnschrift SemiCondensed" pitchFamily="34" charset="0"/>
              </a:rPr>
              <a:t>Выполнил: </a:t>
            </a:r>
            <a:br>
              <a:rPr lang="ru-RU" dirty="0" smtClean="0">
                <a:solidFill>
                  <a:srgbClr val="332C2C"/>
                </a:solidFill>
                <a:latin typeface="Bahnschrift SemiCondensed" pitchFamily="34" charset="0"/>
              </a:rPr>
            </a:br>
            <a:r>
              <a:rPr lang="ru-RU" dirty="0" err="1" smtClean="0">
                <a:solidFill>
                  <a:srgbClr val="332C2C"/>
                </a:solidFill>
                <a:latin typeface="Bahnschrift SemiCondensed" pitchFamily="34" charset="0"/>
              </a:rPr>
              <a:t>Ромасько-Николенко</a:t>
            </a:r>
            <a:r>
              <a:rPr lang="ru-RU" dirty="0" smtClean="0">
                <a:solidFill>
                  <a:srgbClr val="332C2C"/>
                </a:solidFill>
                <a:latin typeface="Bahnschrift SemiCondensed" pitchFamily="34" charset="0"/>
              </a:rPr>
              <a:t> Р.Е.</a:t>
            </a:r>
            <a:endParaRPr lang="ru-RU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4" y="548843"/>
            <a:ext cx="18287365" cy="9251950"/>
          </a:xfrm>
          <a:custGeom>
            <a:avLst/>
            <a:gdLst/>
            <a:ahLst/>
            <a:cxnLst/>
            <a:rect l="l" t="t" r="r" b="b"/>
            <a:pathLst>
              <a:path w="18287365" h="9251950">
                <a:moveTo>
                  <a:pt x="18286934" y="9203842"/>
                </a:moveTo>
                <a:lnTo>
                  <a:pt x="304" y="9203842"/>
                </a:lnTo>
                <a:lnTo>
                  <a:pt x="304" y="9251467"/>
                </a:lnTo>
                <a:lnTo>
                  <a:pt x="18286934" y="9251467"/>
                </a:lnTo>
                <a:lnTo>
                  <a:pt x="18286934" y="9203842"/>
                </a:lnTo>
                <a:close/>
              </a:path>
              <a:path w="18287365" h="9251950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6550" y="2711450"/>
            <a:ext cx="5949950" cy="5174493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Разработанное приложение успешно решает поставленные задачи.</a:t>
            </a:r>
            <a:endParaRPr lang="en-US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/>
            </a:r>
            <a:b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</a:b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Перспективы развития:</a:t>
            </a:r>
            <a:endParaRPr lang="en-US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Добавление напоминаний и уведомлений о задачах.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Возможность расширения ролей пользователей.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- Интеграция аналитики и статистики.</a:t>
            </a: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60" dirty="0">
                <a:latin typeface="Bahnschrift SemiCondensed" pitchFamily="34" charset="0"/>
              </a:rPr>
              <a:t>Заключение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854949" y="577850"/>
            <a:ext cx="8980715" cy="914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7150" y="4270581"/>
            <a:ext cx="1364615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ru-RU" sz="9600" b="1" dirty="0" smtClean="0">
                <a:latin typeface="Bahnschrift SemiCondensed" pitchFamily="34" charset="0"/>
              </a:rPr>
              <a:t>Спасибо за внимание!</a:t>
            </a:r>
            <a:endParaRPr sz="9850" b="1">
              <a:latin typeface="Bahnschrift SemiCondensed" pitchFamily="34" charset="0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1250"/>
            <a:ext cx="8610600" cy="861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2150" y="2787650"/>
            <a:ext cx="8288897" cy="474360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	В современном мире управление задачами стало неотъемлемой частью работы и личной жизни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/>
            </a:r>
            <a:b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</a:b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	Разработка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веб-приложений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, автоматизирующих эти процессы, позволяет повысить продуктивность, уменьшить вероятность ошибок и обеспечить удобство для пользователей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	Мое приложение актуально для людей, которым важно организовать работу, делегировать задачи и отслеживать их выполнение.</a:t>
            </a:r>
            <a:endParaRPr lang="ru-RU" sz="2800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Bahnschrift SemiCondensed" pitchFamily="34" charset="0"/>
              </a:rPr>
              <a:t>Актуальность</a:t>
            </a:r>
            <a:endParaRPr b="1" spc="95" dirty="0"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icture background"/>
          <p:cNvPicPr>
            <a:picLocks noChangeAspect="1" noChangeArrowheads="1"/>
          </p:cNvPicPr>
          <p:nvPr/>
        </p:nvPicPr>
        <p:blipFill>
          <a:blip r:embed="rId2"/>
          <a:srcRect l="23871" r="17903"/>
          <a:stretch>
            <a:fillRect/>
          </a:stretch>
        </p:blipFill>
        <p:spPr bwMode="auto">
          <a:xfrm>
            <a:off x="0" y="2178050"/>
            <a:ext cx="7877319" cy="7610475"/>
          </a:xfrm>
          <a:prstGeom prst="rect">
            <a:avLst/>
          </a:prstGeom>
          <a:noFill/>
        </p:spPr>
      </p:pic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8350" y="2635250"/>
            <a:ext cx="7155815" cy="603626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Цель работы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: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/>
            </a:r>
            <a:b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</a:b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Разработка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веб-приложения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 для управления задачами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Основные задачи:</a:t>
            </a: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Выбор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стека технологий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Разработка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серверной и клиентской частей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Создание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базы данных для хранения информации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- Тестирование приложения и устранение ошибок.</a:t>
            </a:r>
            <a:endParaRPr lang="ru-RU" sz="2800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Bahnschrift SemiCondensed" pitchFamily="34" charset="0"/>
              </a:rPr>
              <a:t>Цели и задачи</a:t>
            </a:r>
            <a:endParaRPr b="1" spc="150" dirty="0"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Picture 16" descr="Picture background"/>
          <p:cNvPicPr>
            <a:picLocks noChangeAspect="1" noChangeArrowheads="1"/>
          </p:cNvPicPr>
          <p:nvPr/>
        </p:nvPicPr>
        <p:blipFill>
          <a:blip r:embed="rId2" cstate="print"/>
          <a:srcRect l="20853" t="9079" r="20853" b="19973"/>
          <a:stretch>
            <a:fillRect/>
          </a:stretch>
        </p:blipFill>
        <p:spPr bwMode="auto">
          <a:xfrm>
            <a:off x="6559550" y="882650"/>
            <a:ext cx="1600200" cy="1491322"/>
          </a:xfrm>
          <a:prstGeom prst="rect">
            <a:avLst/>
          </a:prstGeom>
          <a:noFill/>
        </p:spPr>
      </p:pic>
      <p:pic>
        <p:nvPicPr>
          <p:cNvPr id="9230" name="Picture 14" descr="Picture background"/>
          <p:cNvPicPr>
            <a:picLocks noChangeAspect="1" noChangeArrowheads="1"/>
          </p:cNvPicPr>
          <p:nvPr/>
        </p:nvPicPr>
        <p:blipFill>
          <a:blip r:embed="rId3"/>
          <a:srcRect l="7323" t="6631" r="7795" b="7460"/>
          <a:stretch>
            <a:fillRect/>
          </a:stretch>
        </p:blipFill>
        <p:spPr bwMode="auto">
          <a:xfrm>
            <a:off x="387350" y="2711450"/>
            <a:ext cx="4721487" cy="1361966"/>
          </a:xfrm>
          <a:prstGeom prst="rect">
            <a:avLst/>
          </a:prstGeom>
          <a:noFill/>
        </p:spPr>
      </p:pic>
      <p:pic>
        <p:nvPicPr>
          <p:cNvPr id="9224" name="Picture 8" descr="Picture backgrou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0550" y="7740650"/>
            <a:ext cx="2590800" cy="1676400"/>
          </a:xfrm>
          <a:prstGeom prst="rect">
            <a:avLst/>
          </a:prstGeom>
          <a:noFill/>
        </p:spPr>
      </p:pic>
      <p:sp>
        <p:nvSpPr>
          <p:cNvPr id="5" name="object 5"/>
          <p:cNvSpPr/>
          <p:nvPr/>
        </p:nvSpPr>
        <p:spPr>
          <a:xfrm>
            <a:off x="13505180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8350" y="1859699"/>
            <a:ext cx="6755765" cy="775981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Для реализации проекта был выбран следующий стек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:</a:t>
            </a:r>
          </a:p>
          <a:p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Backend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: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Node.js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 с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Express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 для создания REST API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Frontend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: HTML, CSS,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JavaScript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 для интерфейса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База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данных: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PostgreSQL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 с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pgAdmin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 для управления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Дополнительные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библиотеки и инструменты: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Sequelize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,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bcrypt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, JWT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Этот стек был выбран благодаря его популярности, стабильности и возможности масштабирования.</a:t>
            </a:r>
            <a:endParaRPr lang="ru-RU" sz="2800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9798" y="654050"/>
            <a:ext cx="15121102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120" algn="l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Bahnschrift SemiCondensed" pitchFamily="34" charset="0"/>
              </a:rPr>
              <a:t>Стек технологий</a:t>
            </a:r>
            <a:endParaRPr b="1" spc="-10" dirty="0">
              <a:latin typeface="Bahnschrift SemiCondensed" pitchFamily="34" charset="0"/>
            </a:endParaRPr>
          </a:p>
        </p:txBody>
      </p:sp>
      <p:pic>
        <p:nvPicPr>
          <p:cNvPr id="9218" name="Picture 2" descr="Picture backgrou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222250" y="882650"/>
            <a:ext cx="2825749" cy="1412875"/>
          </a:xfrm>
          <a:prstGeom prst="rect">
            <a:avLst/>
          </a:prstGeom>
          <a:noFill/>
        </p:spPr>
      </p:pic>
      <p:pic>
        <p:nvPicPr>
          <p:cNvPr id="9220" name="Picture 4" descr="Picture backgroun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6750" y="5683250"/>
            <a:ext cx="4800600" cy="1311639"/>
          </a:xfrm>
          <a:prstGeom prst="rect">
            <a:avLst/>
          </a:prstGeom>
          <a:noFill/>
        </p:spPr>
      </p:pic>
      <p:pic>
        <p:nvPicPr>
          <p:cNvPr id="9226" name="Picture 10" descr="Picture backgroun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11550" y="730250"/>
            <a:ext cx="1828800" cy="1828800"/>
          </a:xfrm>
          <a:prstGeom prst="rect">
            <a:avLst/>
          </a:prstGeom>
          <a:noFill/>
        </p:spPr>
      </p:pic>
      <p:sp>
        <p:nvSpPr>
          <p:cNvPr id="9234" name="AutoShape 18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36" name="AutoShape 20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38" name="AutoShape 2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2" name="Picture 6" descr="Picture backgroun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7350" y="7740650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035550" y="4889500"/>
            <a:ext cx="5562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object 2"/>
          <p:cNvGrpSpPr/>
          <p:nvPr/>
        </p:nvGrpSpPr>
        <p:grpSpPr>
          <a:xfrm>
            <a:off x="0" y="548843"/>
            <a:ext cx="18288419" cy="9738968"/>
            <a:chOff x="0" y="548843"/>
            <a:chExt cx="18288419" cy="9738968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2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7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1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2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4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40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1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7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4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6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6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60"/>
                  </a:lnTo>
                  <a:lnTo>
                    <a:pt x="4294630" y="4954469"/>
                  </a:lnTo>
                  <a:lnTo>
                    <a:pt x="4328770" y="4982914"/>
                  </a:lnTo>
                  <a:lnTo>
                    <a:pt x="4363234" y="5010784"/>
                  </a:lnTo>
                  <a:lnTo>
                    <a:pt x="4398027" y="5038069"/>
                  </a:lnTo>
                  <a:lnTo>
                    <a:pt x="4433154" y="5064760"/>
                  </a:lnTo>
                  <a:lnTo>
                    <a:pt x="4468623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2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9" y="5402704"/>
                  </a:lnTo>
                  <a:lnTo>
                    <a:pt x="5087068" y="5417742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9012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59747" y="1374133"/>
            <a:ext cx="5786450" cy="18549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265"/>
              </a:spcBef>
            </a:pPr>
            <a:r>
              <a:rPr lang="ru-RU" b="1" dirty="0" smtClean="0">
                <a:latin typeface="Bahnschrift SemiCondensed" pitchFamily="34" charset="0"/>
              </a:rPr>
              <a:t>Архитектура </a:t>
            </a:r>
            <a:r>
              <a:rPr lang="ru-RU" b="1" dirty="0" smtClean="0">
                <a:latin typeface="Bahnschrift SemiCondensed" pitchFamily="34" charset="0"/>
              </a:rPr>
              <a:t>приложения</a:t>
            </a:r>
            <a:endParaRPr b="1" spc="275" dirty="0">
              <a:latin typeface="Bahnschrift SemiCondensed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64750" y="3278269"/>
            <a:ext cx="7049770" cy="560538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Приложение построено на трех уровнях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:</a:t>
            </a:r>
          </a:p>
          <a:p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Клиент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(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Frontend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): обеспечивает взаимодействие пользователя с приложением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Сервер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(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Backend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): обрабатывает запросы и предоставляет данные клиенту через API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База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данных (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PostgreSQL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): отвечает за хранение информации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Эти уровни взаимодействуют друг с другом, создавая целостное приложение.</a:t>
            </a:r>
            <a:endParaRPr lang="ru-RU" sz="2800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  <p:pic>
        <p:nvPicPr>
          <p:cNvPr id="7169" name="Picture 1" descr="C:\Users\pamks\Downloads\изображение_2024-12-14_025650458-no-bg-preview (carve.photos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35" y="1644650"/>
            <a:ext cx="9528515" cy="341947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4349750" y="4997450"/>
            <a:ext cx="5248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Клиент-серверная модель проекта</a:t>
            </a:r>
            <a:endParaRPr lang="ru-RU" sz="2800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302750" y="577850"/>
            <a:ext cx="8997950" cy="918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06550" y="2635250"/>
            <a:ext cx="7378065" cy="474360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r>
              <a:rPr lang="ru-RU" sz="2800" dirty="0" smtClean="0">
                <a:latin typeface="Bahnschrift SemiCondensed" pitchFamily="34" charset="0"/>
              </a:rPr>
              <a:t>Основной функционал</a:t>
            </a:r>
            <a:r>
              <a:rPr lang="ru-RU" sz="2800" dirty="0" smtClean="0">
                <a:latin typeface="Bahnschrift SemiCondensed" pitchFamily="34" charset="0"/>
              </a:rPr>
              <a:t>:</a:t>
            </a:r>
            <a:endParaRPr lang="en-US" sz="2800" dirty="0" smtClean="0">
              <a:latin typeface="Bahnschrift SemiCondensed" pitchFamily="34" charset="0"/>
            </a:endParaRPr>
          </a:p>
          <a:p>
            <a:endParaRPr lang="ru-RU" sz="2800" dirty="0" smtClean="0"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latin typeface="Bahnschrift SemiCondensed" pitchFamily="34" charset="0"/>
              </a:rPr>
              <a:t>Регистрация </a:t>
            </a:r>
            <a:r>
              <a:rPr lang="ru-RU" sz="2800" dirty="0" smtClean="0">
                <a:latin typeface="Bahnschrift SemiCondensed" pitchFamily="34" charset="0"/>
              </a:rPr>
              <a:t>и авторизация пользователей с шифрованием паролей через </a:t>
            </a:r>
            <a:r>
              <a:rPr lang="ru-RU" sz="2800" dirty="0" err="1" smtClean="0">
                <a:latin typeface="Bahnschrift SemiCondensed" pitchFamily="34" charset="0"/>
              </a:rPr>
              <a:t>bcrypt</a:t>
            </a:r>
            <a:r>
              <a:rPr lang="ru-RU" sz="2800" dirty="0" smtClean="0">
                <a:latin typeface="Bahnschrift SemiCondensed" pitchFamily="34" charset="0"/>
              </a:rPr>
              <a:t> и </a:t>
            </a:r>
            <a:r>
              <a:rPr lang="ru-RU" sz="2800" dirty="0" err="1" smtClean="0">
                <a:latin typeface="Bahnschrift SemiCondensed" pitchFamily="34" charset="0"/>
              </a:rPr>
              <a:t>токенами</a:t>
            </a:r>
            <a:r>
              <a:rPr lang="ru-RU" sz="2800" dirty="0" smtClean="0">
                <a:latin typeface="Bahnschrift SemiCondensed" pitchFamily="34" charset="0"/>
              </a:rPr>
              <a:t> JWT</a:t>
            </a:r>
            <a:r>
              <a:rPr lang="ru-RU" sz="2800" dirty="0" smtClean="0"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latin typeface="Bahnschrift SemiCondensed" pitchFamily="34" charset="0"/>
              </a:rPr>
              <a:t>Управление </a:t>
            </a:r>
            <a:r>
              <a:rPr lang="ru-RU" sz="2800" dirty="0" smtClean="0">
                <a:latin typeface="Bahnschrift SemiCondensed" pitchFamily="34" charset="0"/>
              </a:rPr>
              <a:t>задачами: создание, редактирование, удаление</a:t>
            </a:r>
            <a:r>
              <a:rPr lang="ru-RU" sz="2800" dirty="0" smtClean="0"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latin typeface="Bahnschrift SemiCondensed" pitchFamily="34" charset="0"/>
            </a:endParaRPr>
          </a:p>
          <a:p>
            <a:r>
              <a:rPr lang="ru-RU" sz="2800" dirty="0" smtClean="0">
                <a:latin typeface="Bahnschrift SemiCondensed" pitchFamily="34" charset="0"/>
              </a:rPr>
              <a:t>- Административные функции: просмотр списка пользователей и удаление их задач.</a:t>
            </a:r>
            <a:endParaRPr lang="ru-RU" sz="2800" dirty="0">
              <a:latin typeface="Bahnschrift SemiCondensed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Bahnschrift SemiCondensed" pitchFamily="34" charset="0"/>
              </a:rPr>
              <a:t>Разработка </a:t>
            </a:r>
            <a:r>
              <a:rPr lang="ru-RU" b="1" dirty="0" err="1" smtClean="0">
                <a:latin typeface="Bahnschrift SemiCondensed" pitchFamily="34" charset="0"/>
              </a:rPr>
              <a:t>бэкенда</a:t>
            </a:r>
            <a:endParaRPr b="1" spc="45" dirty="0">
              <a:latin typeface="Bahnschrift SemiCondensed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607550" y="4159250"/>
            <a:ext cx="2895600" cy="4900246"/>
          </a:xfrm>
          <a:prstGeom prst="roundRect">
            <a:avLst>
              <a:gd name="adj" fmla="val 1165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355600" dist="139700" dir="21540000" sx="106000" sy="106000" algn="ctr" rotWithShape="0">
              <a:srgbClr val="000000">
                <a:alpha val="51000"/>
              </a:srgbClr>
            </a:outerShdw>
          </a:effectLst>
          <a:scene3d>
            <a:camera prst="orthographicFront"/>
            <a:lightRig rig="threePt" dir="t"/>
          </a:scene3d>
          <a:sp3d contourW="19050">
            <a:contourClr>
              <a:srgbClr val="332C2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6788150" y="6216650"/>
            <a:ext cx="5943600" cy="2895600"/>
          </a:xfrm>
          <a:prstGeom prst="roundRect">
            <a:avLst>
              <a:gd name="adj" fmla="val 9532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44500" dist="50800" dir="888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06550" y="2635250"/>
            <a:ext cx="7378065" cy="3881832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r>
              <a:rPr lang="ru-RU" sz="2800" dirty="0" smtClean="0">
                <a:latin typeface="Bahnschrift SemiCondensed" pitchFamily="34" charset="0"/>
              </a:rPr>
              <a:t>Реализованы</a:t>
            </a:r>
            <a:r>
              <a:rPr lang="ru-RU" sz="2800" dirty="0" smtClean="0">
                <a:latin typeface="Bahnschrift SemiCondensed" pitchFamily="34" charset="0"/>
              </a:rPr>
              <a:t>:</a:t>
            </a:r>
          </a:p>
          <a:p>
            <a:endParaRPr lang="ru-RU" sz="2800" dirty="0" smtClean="0"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latin typeface="Bahnschrift SemiCondensed" pitchFamily="34" charset="0"/>
              </a:rPr>
              <a:t>Форма </a:t>
            </a:r>
            <a:r>
              <a:rPr lang="ru-RU" sz="2800" dirty="0" smtClean="0">
                <a:latin typeface="Bahnschrift SemiCondensed" pitchFamily="34" charset="0"/>
              </a:rPr>
              <a:t>регистрации и авторизации</a:t>
            </a:r>
            <a:r>
              <a:rPr lang="ru-RU" sz="2800" dirty="0" smtClean="0"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latin typeface="Bahnschrift SemiCondensed" pitchFamily="34" charset="0"/>
            </a:endParaRPr>
          </a:p>
          <a:p>
            <a:r>
              <a:rPr lang="ru-RU" sz="2800" dirty="0" smtClean="0">
                <a:latin typeface="Bahnschrift SemiCondensed" pitchFamily="34" charset="0"/>
              </a:rPr>
              <a:t>- Список </a:t>
            </a:r>
            <a:r>
              <a:rPr lang="ru-RU" sz="2800" dirty="0" smtClean="0">
                <a:latin typeface="Bahnschrift SemiCondensed" pitchFamily="34" charset="0"/>
              </a:rPr>
              <a:t>задач с возможностью добавления, </a:t>
            </a:r>
            <a:endParaRPr lang="ru-RU" sz="2800" dirty="0" smtClean="0">
              <a:latin typeface="Bahnschrift SemiCondensed" pitchFamily="34" charset="0"/>
            </a:endParaRPr>
          </a:p>
          <a:p>
            <a:r>
              <a:rPr lang="ru-RU" sz="2800" dirty="0" smtClean="0">
                <a:latin typeface="Bahnschrift SemiCondensed" pitchFamily="34" charset="0"/>
              </a:rPr>
              <a:t>редактирования </a:t>
            </a:r>
            <a:r>
              <a:rPr lang="ru-RU" sz="2800" dirty="0" smtClean="0">
                <a:latin typeface="Bahnschrift SemiCondensed" pitchFamily="34" charset="0"/>
              </a:rPr>
              <a:t>и удаления</a:t>
            </a:r>
            <a:r>
              <a:rPr lang="ru-RU" sz="2800" dirty="0" smtClean="0">
                <a:latin typeface="Bahnschrift SemiCondensed" pitchFamily="34" charset="0"/>
              </a:rPr>
              <a:t>.</a:t>
            </a:r>
          </a:p>
          <a:p>
            <a:endParaRPr lang="ru-RU" sz="2800" dirty="0" smtClean="0">
              <a:latin typeface="Bahnschrift SemiCondensed" pitchFamily="34" charset="0"/>
            </a:endParaRPr>
          </a:p>
          <a:p>
            <a:r>
              <a:rPr lang="ru-RU" sz="2800" dirty="0" smtClean="0">
                <a:latin typeface="Bahnschrift SemiCondensed" pitchFamily="34" charset="0"/>
              </a:rPr>
              <a:t>- Интерактивное взаимодействие с сервером через AJAX-запросы.</a:t>
            </a:r>
            <a:endParaRPr lang="ru-RU" sz="2800" dirty="0">
              <a:latin typeface="Bahnschrift SemiCondensed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Bahnschrift SemiCondensed" pitchFamily="34" charset="0"/>
              </a:rPr>
              <a:t>Разработка </a:t>
            </a:r>
            <a:r>
              <a:rPr lang="ru-RU" b="1" dirty="0" err="1" smtClean="0">
                <a:latin typeface="Bahnschrift SemiCondensed" pitchFamily="34" charset="0"/>
              </a:rPr>
              <a:t>фронтенда</a:t>
            </a:r>
            <a:endParaRPr b="1" spc="45" dirty="0">
              <a:latin typeface="Bahnschrift SemiCondensed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226550" y="2254250"/>
            <a:ext cx="5696564" cy="3429000"/>
          </a:xfrm>
          <a:prstGeom prst="roundRect">
            <a:avLst>
              <a:gd name="adj" fmla="val 7005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28600" dist="50800" dir="2154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045950" y="4311650"/>
            <a:ext cx="6172200" cy="3352800"/>
          </a:xfrm>
          <a:prstGeom prst="roundRect">
            <a:avLst>
              <a:gd name="adj" fmla="val 8367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431800" dist="190500" sx="107000" sy="107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8843"/>
            <a:ext cx="18288419" cy="9738968"/>
            <a:chOff x="0" y="548843"/>
            <a:chExt cx="18288419" cy="9738968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265777"/>
            <a:ext cx="624365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Bahnschrift SemiCondensed" pitchFamily="34" charset="0"/>
              </a:rPr>
              <a:t>Разработка базы данных</a:t>
            </a:r>
            <a:endParaRPr b="1" spc="-10" dirty="0">
              <a:latin typeface="Bahnschrift SemiCondensed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7550" y="3147053"/>
            <a:ext cx="7230109" cy="604139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Для работы с базой данных использовалась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PostgreSQL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, управление осуществлялось через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pgAdmin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  <a:b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</a:b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Структура БД включает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:</a:t>
            </a:r>
          </a:p>
          <a:p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Пользователи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: таблица хранит данные о логинах и паролях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Задачи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: таблица для хранения задач с привязкой к пользователю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Для работы с БД использовалась библиотека </a:t>
            </a:r>
            <a:r>
              <a:rPr lang="ru-RU" sz="2800" dirty="0" err="1" smtClean="0">
                <a:solidFill>
                  <a:srgbClr val="332C2C"/>
                </a:solidFill>
                <a:latin typeface="Bahnschrift SemiCondensed" pitchFamily="34" charset="0"/>
              </a:rPr>
              <a:t>Sequelize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, что упрощает взаимодействие с данными.</a:t>
            </a:r>
            <a:endParaRPr lang="ru-RU" sz="2800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  <p:pic>
        <p:nvPicPr>
          <p:cNvPr id="8" name="Picture 14" descr="Picture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4650"/>
            <a:ext cx="5562600" cy="158534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350" y="3702050"/>
            <a:ext cx="8774410" cy="27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bject 11"/>
          <p:cNvSpPr txBox="1"/>
          <p:nvPr/>
        </p:nvSpPr>
        <p:spPr>
          <a:xfrm>
            <a:off x="463550" y="3092450"/>
            <a:ext cx="6248400" cy="43986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r>
              <a:rPr lang="ru-RU" sz="2800" dirty="0" smtClean="0">
                <a:latin typeface="Bahnschrift SemiCondensed" pitchFamily="34" charset="0"/>
              </a:rPr>
              <a:t>шифрования паролей и </a:t>
            </a:r>
            <a:r>
              <a:rPr lang="ru-RU" sz="2800" dirty="0" err="1" smtClean="0">
                <a:latin typeface="Bahnschrift SemiCondensed" pitchFamily="34" charset="0"/>
              </a:rPr>
              <a:t>токенов</a:t>
            </a:r>
            <a:r>
              <a:rPr lang="ru-RU" sz="2800" dirty="0" smtClean="0">
                <a:latin typeface="Bahnschrift SemiCondensed" pitchFamily="34" charset="0"/>
              </a:rPr>
              <a:t> JWT</a:t>
            </a:r>
            <a:endParaRPr lang="ru-RU" sz="2800" dirty="0"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8843"/>
            <a:ext cx="18288419" cy="9738968"/>
            <a:chOff x="0" y="548843"/>
            <a:chExt cx="18288419" cy="9738968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950" y="1339850"/>
            <a:ext cx="10515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Bahnschrift SemiCondensed" pitchFamily="34" charset="0"/>
              </a:rPr>
              <a:t>Тестирование и результаты</a:t>
            </a:r>
            <a:endParaRPr b="1" spc="-10" dirty="0">
              <a:latin typeface="Bahnschrift SemiCondensed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74350" y="2559050"/>
            <a:ext cx="7230109" cy="474873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 Корректность выполнения всех операций (авторизация, задачи, администрирование).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>
                <a:solidFill>
                  <a:srgbClr val="332C2C"/>
                </a:solidFill>
                <a:latin typeface="Bahnschrift SemiCondensed" pitchFamily="34" charset="0"/>
              </a:rPr>
              <a:t> </a:t>
            </a: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Отсутствие критических ошибок.</a:t>
            </a: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Удобство пользовательского интерфейса.</a:t>
            </a:r>
          </a:p>
          <a:p>
            <a:pPr>
              <a:buFontTx/>
              <a:buChar char="-"/>
            </a:pPr>
            <a:endParaRPr lang="ru-RU" sz="2800" dirty="0">
              <a:solidFill>
                <a:srgbClr val="332C2C"/>
              </a:solidFill>
              <a:latin typeface="Bahnschrift SemiCondensed" pitchFamily="34" charset="0"/>
            </a:endParaRPr>
          </a:p>
          <a:p>
            <a:pPr>
              <a:buFontTx/>
              <a:buChar char="-"/>
            </a:pPr>
            <a:endParaRPr lang="ru-RU" sz="2800" dirty="0" smtClean="0">
              <a:solidFill>
                <a:srgbClr val="332C2C"/>
              </a:solidFill>
              <a:latin typeface="Bahnschrift SemiCondensed" pitchFamily="34" charset="0"/>
            </a:endParaRPr>
          </a:p>
          <a:p>
            <a:r>
              <a:rPr lang="ru-RU" sz="2800" dirty="0" smtClean="0">
                <a:solidFill>
                  <a:srgbClr val="332C2C"/>
                </a:solidFill>
                <a:latin typeface="Bahnschrift SemiCondensed" pitchFamily="34" charset="0"/>
              </a:rPr>
              <a:t>Результатом работы стало стабильное и функциональное приложение для управления задачами.</a:t>
            </a:r>
            <a:endParaRPr lang="ru-RU" sz="2800" dirty="0">
              <a:solidFill>
                <a:srgbClr val="332C2C"/>
              </a:solidFill>
              <a:latin typeface="Bahnschrift SemiCondensed" pitchFamily="34" charset="0"/>
            </a:endParaRPr>
          </a:p>
        </p:txBody>
      </p:sp>
      <p:pic>
        <p:nvPicPr>
          <p:cNvPr id="9" name="Desktop 2024.12.13 - 20.36.18.0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949" y="2635250"/>
            <a:ext cx="10075817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269</Words>
  <Application>Microsoft Office PowerPoint</Application>
  <PresentationFormat>Произвольный</PresentationFormat>
  <Paragraphs>88</Paragraphs>
  <Slides>11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Слайд 1</vt:lpstr>
      <vt:lpstr>Актуальность</vt:lpstr>
      <vt:lpstr>Цели и задачи</vt:lpstr>
      <vt:lpstr>Стек технологий</vt:lpstr>
      <vt:lpstr>Архитектура приложения</vt:lpstr>
      <vt:lpstr>Разработка бэкенда</vt:lpstr>
      <vt:lpstr>Разработка фронтенда</vt:lpstr>
      <vt:lpstr>Разработка базы данных</vt:lpstr>
      <vt:lpstr>Тестирование и результаты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pamks</dc:creator>
  <cp:lastModifiedBy>pamksf6@gmail.com</cp:lastModifiedBy>
  <cp:revision>18</cp:revision>
  <dcterms:created xsi:type="dcterms:W3CDTF">2024-12-13T18:02:22Z</dcterms:created>
  <dcterms:modified xsi:type="dcterms:W3CDTF">2024-12-13T21:04:54Z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2024-12-13T00:00:00Z</vt:filetime>
  </property>
  <property fmtid="{D5CDD505-2E9C-101B-9397-08002B2CF9AE}" pid="5" name="Producer">
    <vt:lpwstr>GPL Ghostscript 10.04.0</vt:lpwstr>
  </property>
</Properties>
</file>