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BF461-92E5-4EF8-A6D3-466108DCFFD0}" type="datetimeFigureOut">
              <a:rPr lang="en-IN" smtClean="0"/>
              <a:t>04-12-2023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866549-5CF5-493C-A835-445066BF8030}" type="slidenum">
              <a:rPr lang="en-IN" smtClean="0"/>
              <a:t>‹#›</a:t>
            </a:fld>
            <a:endParaRPr lang="en-IN"/>
          </a:p>
        </p:txBody>
      </p:sp>
    </p:spTree>
    <p:extLst>
      <p:ext uri="{BB962C8B-B14F-4D97-AF65-F5344CB8AC3E}">
        <p14:creationId xmlns:p14="http://schemas.microsoft.com/office/powerpoint/2010/main" val="3514940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03FA419-8B86-42A8-86A8-923376019B9F}" type="datetime1">
              <a:rPr lang="en-US" smtClean="0"/>
              <a:t>12/4/2023</a:t>
            </a:fld>
            <a:endParaRPr lang="en-US" dirty="0"/>
          </a:p>
        </p:txBody>
      </p:sp>
      <p:sp>
        <p:nvSpPr>
          <p:cNvPr id="8" name="Footer Placeholder 7"/>
          <p:cNvSpPr>
            <a:spLocks noGrp="1"/>
          </p:cNvSpPr>
          <p:nvPr>
            <p:ph type="ftr" sz="quarter" idx="11"/>
          </p:nvPr>
        </p:nvSpPr>
        <p:spPr/>
        <p:txBody>
          <a:bodyPr/>
          <a:lstStyle/>
          <a:p>
            <a:r>
              <a:rPr lang="en-US"/>
              <a:t>IE 6700 Data Management for Analytics</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FBB1CB-739E-449C-8028-76A4891727EA}" type="datetime1">
              <a:rPr lang="en-US" smtClean="0"/>
              <a:t>12/4/2023</a:t>
            </a:fld>
            <a:endParaRPr lang="en-US" dirty="0"/>
          </a:p>
        </p:txBody>
      </p:sp>
      <p:sp>
        <p:nvSpPr>
          <p:cNvPr id="5" name="Footer Placeholder 4"/>
          <p:cNvSpPr>
            <a:spLocks noGrp="1"/>
          </p:cNvSpPr>
          <p:nvPr>
            <p:ph type="ftr" sz="quarter" idx="11"/>
          </p:nvPr>
        </p:nvSpPr>
        <p:spPr/>
        <p:txBody>
          <a:bodyPr/>
          <a:lstStyle/>
          <a:p>
            <a:r>
              <a:rPr lang="en-US"/>
              <a:t>IE 6700 Data Management for Analytics</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9AC24A-3DAE-4C42-9E08-157BC29C4A2C}" type="datetime1">
              <a:rPr lang="en-US" smtClean="0"/>
              <a:t>12/4/2023</a:t>
            </a:fld>
            <a:endParaRPr lang="en-US" dirty="0"/>
          </a:p>
        </p:txBody>
      </p:sp>
      <p:sp>
        <p:nvSpPr>
          <p:cNvPr id="5" name="Footer Placeholder 4"/>
          <p:cNvSpPr>
            <a:spLocks noGrp="1"/>
          </p:cNvSpPr>
          <p:nvPr>
            <p:ph type="ftr" sz="quarter" idx="11"/>
          </p:nvPr>
        </p:nvSpPr>
        <p:spPr/>
        <p:txBody>
          <a:bodyPr/>
          <a:lstStyle/>
          <a:p>
            <a:r>
              <a:rPr lang="en-US"/>
              <a:t>IE 6700 Data Management for Analytics</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FDAF87-D382-4D6C-8B98-304AB70BE100}" type="datetime1">
              <a:rPr lang="en-US" smtClean="0"/>
              <a:t>12/4/2023</a:t>
            </a:fld>
            <a:endParaRPr lang="en-US" dirty="0"/>
          </a:p>
        </p:txBody>
      </p:sp>
      <p:sp>
        <p:nvSpPr>
          <p:cNvPr id="8" name="Footer Placeholder 7"/>
          <p:cNvSpPr>
            <a:spLocks noGrp="1"/>
          </p:cNvSpPr>
          <p:nvPr>
            <p:ph type="ftr" sz="quarter" idx="11"/>
          </p:nvPr>
        </p:nvSpPr>
        <p:spPr/>
        <p:txBody>
          <a:bodyPr/>
          <a:lstStyle/>
          <a:p>
            <a:r>
              <a:rPr lang="en-US"/>
              <a:t>IE 6700 Data Management for Analytics</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AA82BAD-36B4-481F-B512-EB4FB1BD63DA}" type="datetime1">
              <a:rPr lang="en-US" smtClean="0"/>
              <a:t>12/4/2023</a:t>
            </a:fld>
            <a:endParaRPr lang="en-US" dirty="0"/>
          </a:p>
        </p:txBody>
      </p:sp>
      <p:sp>
        <p:nvSpPr>
          <p:cNvPr id="8" name="Footer Placeholder 7"/>
          <p:cNvSpPr>
            <a:spLocks noGrp="1"/>
          </p:cNvSpPr>
          <p:nvPr>
            <p:ph type="ftr" sz="quarter" idx="11"/>
          </p:nvPr>
        </p:nvSpPr>
        <p:spPr/>
        <p:txBody>
          <a:bodyPr/>
          <a:lstStyle/>
          <a:p>
            <a:r>
              <a:rPr lang="en-US"/>
              <a:t>IE 6700 Data Management for Analytics</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2D4A36D-23EB-4FEC-AECF-9EB4A071BA1C}" type="datetime1">
              <a:rPr lang="en-US" smtClean="0"/>
              <a:t>12/4/2023</a:t>
            </a:fld>
            <a:endParaRPr lang="en-US" dirty="0"/>
          </a:p>
        </p:txBody>
      </p:sp>
      <p:sp>
        <p:nvSpPr>
          <p:cNvPr id="9" name="Footer Placeholder 8"/>
          <p:cNvSpPr>
            <a:spLocks noGrp="1"/>
          </p:cNvSpPr>
          <p:nvPr>
            <p:ph type="ftr" sz="quarter" idx="11"/>
          </p:nvPr>
        </p:nvSpPr>
        <p:spPr/>
        <p:txBody>
          <a:bodyPr/>
          <a:lstStyle/>
          <a:p>
            <a:r>
              <a:rPr lang="en-US"/>
              <a:t>IE 6700 Data Management for Analytics</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9839B95-6D5C-4FB7-AA3E-4FD44874FF10}" type="datetime1">
              <a:rPr lang="en-US" smtClean="0"/>
              <a:t>12/4/2023</a:t>
            </a:fld>
            <a:endParaRPr lang="en-US" dirty="0"/>
          </a:p>
        </p:txBody>
      </p:sp>
      <p:sp>
        <p:nvSpPr>
          <p:cNvPr id="8" name="Footer Placeholder 7"/>
          <p:cNvSpPr>
            <a:spLocks noGrp="1"/>
          </p:cNvSpPr>
          <p:nvPr>
            <p:ph type="ftr" sz="quarter" idx="11"/>
          </p:nvPr>
        </p:nvSpPr>
        <p:spPr/>
        <p:txBody>
          <a:bodyPr/>
          <a:lstStyle/>
          <a:p>
            <a:r>
              <a:rPr lang="en-US"/>
              <a:t>IE 6700 Data Management for Analytics</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0E0B19-C58F-4034-ACD4-C19F8BF0100F}" type="datetime1">
              <a:rPr lang="en-US" smtClean="0"/>
              <a:t>12/4/2023</a:t>
            </a:fld>
            <a:endParaRPr lang="en-US" dirty="0"/>
          </a:p>
        </p:txBody>
      </p:sp>
      <p:sp>
        <p:nvSpPr>
          <p:cNvPr id="4" name="Footer Placeholder 3"/>
          <p:cNvSpPr>
            <a:spLocks noGrp="1"/>
          </p:cNvSpPr>
          <p:nvPr>
            <p:ph type="ftr" sz="quarter" idx="11"/>
          </p:nvPr>
        </p:nvSpPr>
        <p:spPr/>
        <p:txBody>
          <a:bodyPr/>
          <a:lstStyle/>
          <a:p>
            <a:r>
              <a:rPr lang="en-US"/>
              <a:t>IE 6700 Data Management for Analytics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DAC27F-32EB-42BF-8F89-696A850FEEFD}" type="datetime1">
              <a:rPr lang="en-US" smtClean="0"/>
              <a:t>12/4/2023</a:t>
            </a:fld>
            <a:endParaRPr lang="en-US" dirty="0"/>
          </a:p>
        </p:txBody>
      </p:sp>
      <p:sp>
        <p:nvSpPr>
          <p:cNvPr id="3" name="Footer Placeholder 2"/>
          <p:cNvSpPr>
            <a:spLocks noGrp="1"/>
          </p:cNvSpPr>
          <p:nvPr>
            <p:ph type="ftr" sz="quarter" idx="11"/>
          </p:nvPr>
        </p:nvSpPr>
        <p:spPr/>
        <p:txBody>
          <a:bodyPr/>
          <a:lstStyle/>
          <a:p>
            <a:r>
              <a:rPr lang="en-US"/>
              <a:t>IE 6700 Data Management for Analytics</a:t>
            </a:r>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964E743-2F79-4D60-9B3F-84405F5F89E1}" type="datetime1">
              <a:rPr lang="en-US" smtClean="0"/>
              <a:t>12/4/2023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IE 6700 Data Management for Analytics</a:t>
            </a:r>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B27084D-A7A9-45FD-9768-5A461E914680}" type="datetime1">
              <a:rPr lang="en-US" smtClean="0"/>
              <a:t>12/4/2023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IE 6700 Data Management for Analytics</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56424B6-08F4-4A17-8815-04200D6F0149}" type="datetime1">
              <a:rPr lang="en-US" smtClean="0"/>
              <a:t>12/4/2023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IE 6700 Data Management for Analytics</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4561-1BAA-09BB-BE3F-34E19B7477CB}"/>
              </a:ext>
            </a:extLst>
          </p:cNvPr>
          <p:cNvSpPr>
            <a:spLocks noGrp="1"/>
          </p:cNvSpPr>
          <p:nvPr>
            <p:ph type="ctrTitle"/>
          </p:nvPr>
        </p:nvSpPr>
        <p:spPr>
          <a:xfrm>
            <a:off x="2210238" y="1377455"/>
            <a:ext cx="7771522" cy="1645920"/>
          </a:xfrm>
        </p:spPr>
        <p:txBody>
          <a:bodyPr/>
          <a:lstStyle/>
          <a:p>
            <a:r>
              <a:rPr lang="en-US" dirty="0"/>
              <a:t>Property - vendor </a:t>
            </a:r>
            <a:br>
              <a:rPr lang="en-US" dirty="0"/>
            </a:br>
            <a:r>
              <a:rPr lang="en-US" dirty="0"/>
              <a:t>Management system</a:t>
            </a:r>
            <a:endParaRPr lang="en-IN" dirty="0"/>
          </a:p>
        </p:txBody>
      </p:sp>
      <p:sp>
        <p:nvSpPr>
          <p:cNvPr id="3" name="Subtitle 2">
            <a:extLst>
              <a:ext uri="{FF2B5EF4-FFF2-40B4-BE49-F238E27FC236}">
                <a16:creationId xmlns:a16="http://schemas.microsoft.com/office/drawing/2014/main" id="{D502D276-9E09-7F10-A183-4C19A7BF5DF3}"/>
              </a:ext>
            </a:extLst>
          </p:cNvPr>
          <p:cNvSpPr>
            <a:spLocks noGrp="1"/>
          </p:cNvSpPr>
          <p:nvPr>
            <p:ph type="subTitle" idx="1"/>
          </p:nvPr>
        </p:nvSpPr>
        <p:spPr>
          <a:xfrm>
            <a:off x="2210238" y="3765615"/>
            <a:ext cx="7771523" cy="1645920"/>
          </a:xfrm>
        </p:spPr>
        <p:txBody>
          <a:bodyPr>
            <a:normAutofit lnSpcReduction="10000"/>
          </a:bodyPr>
          <a:lstStyle/>
          <a:p>
            <a:r>
              <a:rPr lang="en-US" dirty="0"/>
              <a:t>Group 9-</a:t>
            </a:r>
          </a:p>
          <a:p>
            <a:r>
              <a:rPr lang="en-IN" dirty="0"/>
              <a:t>Rashmi </a:t>
            </a:r>
            <a:r>
              <a:rPr lang="en-IN" dirty="0" err="1"/>
              <a:t>Daga</a:t>
            </a:r>
            <a:endParaRPr lang="en-IN" dirty="0"/>
          </a:p>
          <a:p>
            <a:r>
              <a:rPr lang="en-US"/>
              <a:t>Param Madan</a:t>
            </a:r>
            <a:endParaRPr lang="en-IN" dirty="0"/>
          </a:p>
          <a:p>
            <a:r>
              <a:rPr lang="en-US" dirty="0"/>
              <a:t>Medhavi Pande</a:t>
            </a:r>
          </a:p>
          <a:p>
            <a:endParaRPr lang="en-US" dirty="0"/>
          </a:p>
        </p:txBody>
      </p:sp>
      <p:sp>
        <p:nvSpPr>
          <p:cNvPr id="4" name="Footer Placeholder 3">
            <a:extLst>
              <a:ext uri="{FF2B5EF4-FFF2-40B4-BE49-F238E27FC236}">
                <a16:creationId xmlns:a16="http://schemas.microsoft.com/office/drawing/2014/main" id="{B0B189C9-757B-B5CA-C7ED-A8C3B10AF25D}"/>
              </a:ext>
            </a:extLst>
          </p:cNvPr>
          <p:cNvSpPr>
            <a:spLocks noGrp="1"/>
          </p:cNvSpPr>
          <p:nvPr>
            <p:ph type="ftr" sz="quarter" idx="11"/>
          </p:nvPr>
        </p:nvSpPr>
        <p:spPr>
          <a:xfrm>
            <a:off x="194810" y="6331099"/>
            <a:ext cx="5901189" cy="320040"/>
          </a:xfrm>
        </p:spPr>
        <p:txBody>
          <a:bodyPr/>
          <a:lstStyle/>
          <a:p>
            <a:r>
              <a:rPr lang="en-US" sz="1100" dirty="0"/>
              <a:t>IE 6700 Data Management for Analytics</a:t>
            </a:r>
          </a:p>
        </p:txBody>
      </p:sp>
    </p:spTree>
    <p:extLst>
      <p:ext uri="{BB962C8B-B14F-4D97-AF65-F5344CB8AC3E}">
        <p14:creationId xmlns:p14="http://schemas.microsoft.com/office/powerpoint/2010/main" val="1952946182"/>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BB95-6477-E3D0-32AD-9811AC781DB7}"/>
              </a:ext>
            </a:extLst>
          </p:cNvPr>
          <p:cNvSpPr>
            <a:spLocks noGrp="1"/>
          </p:cNvSpPr>
          <p:nvPr>
            <p:ph type="title"/>
          </p:nvPr>
        </p:nvSpPr>
        <p:spPr>
          <a:xfrm>
            <a:off x="2231136" y="585130"/>
            <a:ext cx="7729728" cy="1188720"/>
          </a:xfrm>
        </p:spPr>
        <p:txBody>
          <a:bodyPr/>
          <a:lstStyle/>
          <a:p>
            <a:r>
              <a:rPr lang="en-US" dirty="0"/>
              <a:t>Problem SATEMENT AND GOAL</a:t>
            </a:r>
            <a:endParaRPr lang="en-IN" dirty="0"/>
          </a:p>
        </p:txBody>
      </p:sp>
      <p:sp>
        <p:nvSpPr>
          <p:cNvPr id="3" name="Content Placeholder 2">
            <a:extLst>
              <a:ext uri="{FF2B5EF4-FFF2-40B4-BE49-F238E27FC236}">
                <a16:creationId xmlns:a16="http://schemas.microsoft.com/office/drawing/2014/main" id="{7EF74538-957A-EB58-49DD-0E5D4C7BC0CC}"/>
              </a:ext>
            </a:extLst>
          </p:cNvPr>
          <p:cNvSpPr>
            <a:spLocks noGrp="1"/>
          </p:cNvSpPr>
          <p:nvPr>
            <p:ph idx="1"/>
          </p:nvPr>
        </p:nvSpPr>
        <p:spPr>
          <a:xfrm>
            <a:off x="1276709" y="2346385"/>
            <a:ext cx="9920378" cy="3795621"/>
          </a:xfrm>
        </p:spPr>
        <p:txBody>
          <a:bodyPr>
            <a:noAutofit/>
          </a:bodyPr>
          <a:lstStyle/>
          <a:p>
            <a:pPr marL="0" indent="0">
              <a:buNone/>
            </a:pPr>
            <a:r>
              <a:rPr lang="en-IN" sz="1800" b="1" dirty="0">
                <a:solidFill>
                  <a:srgbClr val="222222"/>
                </a:solidFill>
                <a:effectLst/>
                <a:ea typeface="Calibri" panose="020F0502020204030204" pitchFamily="34" charset="0"/>
              </a:rPr>
              <a:t>Problem Statement: </a:t>
            </a:r>
          </a:p>
          <a:p>
            <a:pPr marL="0" indent="0">
              <a:buNone/>
            </a:pPr>
            <a:r>
              <a:rPr lang="en-IN" sz="1800" dirty="0">
                <a:solidFill>
                  <a:srgbClr val="222222"/>
                </a:solidFill>
                <a:effectLst/>
                <a:ea typeface="Calibri" panose="020F0502020204030204" pitchFamily="34" charset="0"/>
              </a:rPr>
              <a:t>A property management company wants to develop a database for managing its business, particularly on the Accounts Payable side i.e. Vendor Management. They want to be able to records the purchase orders being sent and the invoices being received to vendors since a lot of data is being generated lately.</a:t>
            </a:r>
          </a:p>
          <a:p>
            <a:pPr marL="0" indent="0">
              <a:buNone/>
            </a:pPr>
            <a:r>
              <a:rPr lang="en-IN" b="1" dirty="0">
                <a:solidFill>
                  <a:srgbClr val="222222"/>
                </a:solidFill>
                <a:ea typeface="Calibri" panose="020F0502020204030204" pitchFamily="34" charset="0"/>
              </a:rPr>
              <a:t>Goal:</a:t>
            </a:r>
            <a:r>
              <a:rPr lang="en-IN" sz="1800" b="1" kern="100" dirty="0">
                <a:solidFill>
                  <a:srgbClr val="222222"/>
                </a:solidFill>
                <a:effectLst/>
                <a:ea typeface="Calibri" panose="020F0502020204030204" pitchFamily="34" charset="0"/>
                <a:cs typeface="Times New Roman" panose="02020603050405020304" pitchFamily="18" charset="0"/>
              </a:rPr>
              <a:t> </a:t>
            </a:r>
          </a:p>
          <a:p>
            <a:pPr marL="0" indent="0">
              <a:buNone/>
            </a:pPr>
            <a:r>
              <a:rPr lang="en-IN" sz="1800" kern="100" dirty="0">
                <a:solidFill>
                  <a:srgbClr val="222222"/>
                </a:solidFill>
                <a:effectLst/>
                <a:ea typeface="Calibri" panose="020F0502020204030204" pitchFamily="34" charset="0"/>
                <a:cs typeface="Times New Roman" panose="02020603050405020304" pitchFamily="18" charset="0"/>
              </a:rPr>
              <a:t>The goal is to design and create an efficient database which will record all the necessary details related to vendor, the tenant for which the service is being provided, the purchase orders being sent, the invoices being received, details of the property, etc.</a:t>
            </a:r>
            <a:endParaRPr lang="en-IN" sz="1800" kern="10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C057A4C-1E54-8ED7-0814-9341F764577C}"/>
              </a:ext>
            </a:extLst>
          </p:cNvPr>
          <p:cNvSpPr>
            <a:spLocks noGrp="1"/>
          </p:cNvSpPr>
          <p:nvPr>
            <p:ph type="ftr" sz="quarter" idx="11"/>
          </p:nvPr>
        </p:nvSpPr>
        <p:spPr>
          <a:xfrm>
            <a:off x="194811" y="6359994"/>
            <a:ext cx="5901189" cy="320040"/>
          </a:xfrm>
        </p:spPr>
        <p:txBody>
          <a:bodyPr/>
          <a:lstStyle/>
          <a:p>
            <a:r>
              <a:rPr lang="en-US" sz="1100" dirty="0"/>
              <a:t>IE 6700 Data Management for Analytics</a:t>
            </a:r>
          </a:p>
        </p:txBody>
      </p:sp>
    </p:spTree>
    <p:extLst>
      <p:ext uri="{BB962C8B-B14F-4D97-AF65-F5344CB8AC3E}">
        <p14:creationId xmlns:p14="http://schemas.microsoft.com/office/powerpoint/2010/main" val="399893867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1C17-CAD8-9883-6C97-E40E17C8C1F0}"/>
              </a:ext>
            </a:extLst>
          </p:cNvPr>
          <p:cNvSpPr>
            <a:spLocks noGrp="1"/>
          </p:cNvSpPr>
          <p:nvPr>
            <p:ph type="title"/>
          </p:nvPr>
        </p:nvSpPr>
        <p:spPr>
          <a:xfrm>
            <a:off x="1633153" y="455734"/>
            <a:ext cx="8925694" cy="1188720"/>
          </a:xfrm>
        </p:spPr>
        <p:txBody>
          <a:bodyPr/>
          <a:lstStyle/>
          <a:p>
            <a:r>
              <a:rPr lang="en-US" dirty="0"/>
              <a:t>ENHANCED ENTITY RELATIONSHIP DIAGRAM</a:t>
            </a:r>
            <a:endParaRPr lang="en-IN" dirty="0"/>
          </a:p>
        </p:txBody>
      </p:sp>
      <p:pic>
        <p:nvPicPr>
          <p:cNvPr id="4" name="Content Placeholder 3">
            <a:extLst>
              <a:ext uri="{FF2B5EF4-FFF2-40B4-BE49-F238E27FC236}">
                <a16:creationId xmlns:a16="http://schemas.microsoft.com/office/drawing/2014/main" id="{6AE4FBCB-AD04-CBF8-BCB8-06F7801111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3153" y="1901770"/>
            <a:ext cx="3062794" cy="4662932"/>
          </a:xfrm>
          <a:prstGeom prst="rect">
            <a:avLst/>
          </a:prstGeom>
          <a:ln w="19050">
            <a:solidFill>
              <a:schemeClr val="tx1"/>
            </a:solidFill>
          </a:ln>
          <a:effectLst>
            <a:outerShdw blurRad="50800" dist="38100" dir="5400000" algn="t" rotWithShape="0">
              <a:prstClr val="black">
                <a:alpha val="40000"/>
              </a:prstClr>
            </a:outerShdw>
          </a:effectLst>
        </p:spPr>
      </p:pic>
      <p:pic>
        <p:nvPicPr>
          <p:cNvPr id="5" name="Picture 4">
            <a:extLst>
              <a:ext uri="{FF2B5EF4-FFF2-40B4-BE49-F238E27FC236}">
                <a16:creationId xmlns:a16="http://schemas.microsoft.com/office/drawing/2014/main" id="{D2053DFD-E14E-EC10-9A19-375A1E356D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9646" y="1912052"/>
            <a:ext cx="4339202" cy="4700734"/>
          </a:xfrm>
          <a:prstGeom prst="rect">
            <a:avLst/>
          </a:prstGeom>
          <a:ln w="19050">
            <a:solidFill>
              <a:schemeClr val="tx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45551680"/>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83370-074B-3FD9-8A23-C508CA7C9507}"/>
              </a:ext>
            </a:extLst>
          </p:cNvPr>
          <p:cNvSpPr>
            <a:spLocks noGrp="1"/>
          </p:cNvSpPr>
          <p:nvPr>
            <p:ph type="title"/>
          </p:nvPr>
        </p:nvSpPr>
        <p:spPr>
          <a:xfrm>
            <a:off x="2231136" y="438480"/>
            <a:ext cx="7729728" cy="1188720"/>
          </a:xfrm>
        </p:spPr>
        <p:txBody>
          <a:bodyPr/>
          <a:lstStyle/>
          <a:p>
            <a:r>
              <a:rPr lang="en-US" dirty="0"/>
              <a:t>SCOPE OF ANALYTICS</a:t>
            </a:r>
            <a:endParaRPr lang="en-IN" dirty="0"/>
          </a:p>
        </p:txBody>
      </p:sp>
      <p:sp>
        <p:nvSpPr>
          <p:cNvPr id="3" name="Content Placeholder 2">
            <a:extLst>
              <a:ext uri="{FF2B5EF4-FFF2-40B4-BE49-F238E27FC236}">
                <a16:creationId xmlns:a16="http://schemas.microsoft.com/office/drawing/2014/main" id="{05A244DA-FF2F-1C82-A9C3-23E2D4DA45BB}"/>
              </a:ext>
            </a:extLst>
          </p:cNvPr>
          <p:cNvSpPr>
            <a:spLocks noGrp="1"/>
          </p:cNvSpPr>
          <p:nvPr>
            <p:ph idx="1"/>
          </p:nvPr>
        </p:nvSpPr>
        <p:spPr>
          <a:xfrm>
            <a:off x="1188774" y="1975449"/>
            <a:ext cx="9721971" cy="4295955"/>
          </a:xfrm>
        </p:spPr>
        <p:txBody>
          <a:bodyPr>
            <a:normAutofit fontScale="77500" lnSpcReduction="20000"/>
          </a:bodyPr>
          <a:lstStyle/>
          <a:p>
            <a:pPr marL="0" indent="0" algn="just">
              <a:buNone/>
            </a:pPr>
            <a:r>
              <a:rPr lang="en-US" b="1" dirty="0"/>
              <a:t>1. Expense Management Analytics</a:t>
            </a:r>
          </a:p>
          <a:p>
            <a:pPr algn="just"/>
            <a:r>
              <a:rPr lang="en-US" dirty="0"/>
              <a:t>Utilize analytics to effectively manage property expenses.</a:t>
            </a:r>
          </a:p>
          <a:p>
            <a:pPr algn="just"/>
            <a:r>
              <a:rPr lang="en-US" dirty="0"/>
              <a:t>Identify vendors charging above average prices for negotiation and potential replacement with cost-effective alternatives.</a:t>
            </a:r>
          </a:p>
          <a:p>
            <a:pPr marL="0" indent="0" algn="just">
              <a:buNone/>
            </a:pPr>
            <a:r>
              <a:rPr lang="en-US" b="1" dirty="0"/>
              <a:t>2. Renovation Recommendations</a:t>
            </a:r>
          </a:p>
          <a:p>
            <a:pPr algn="just"/>
            <a:r>
              <a:rPr lang="en-US" dirty="0"/>
              <a:t>Analyze analytics to pinpoint repetitive service requests, e.g., flooring or ceiling renovations.</a:t>
            </a:r>
          </a:p>
          <a:p>
            <a:pPr algn="just"/>
            <a:r>
              <a:rPr lang="en-US" dirty="0"/>
              <a:t>Suggest property owners consider renovations based on the recurring demand for specific services.</a:t>
            </a:r>
          </a:p>
          <a:p>
            <a:pPr marL="0" indent="0" algn="just">
              <a:buNone/>
            </a:pPr>
            <a:r>
              <a:rPr lang="en-US" b="1" dirty="0"/>
              <a:t>3. Payment Method Analysis</a:t>
            </a:r>
          </a:p>
          <a:p>
            <a:pPr algn="just"/>
            <a:r>
              <a:rPr lang="en-US" dirty="0"/>
              <a:t>Conduct analysis to determine the percentage of transactions for each payment method.</a:t>
            </a:r>
          </a:p>
          <a:p>
            <a:pPr algn="just"/>
            <a:r>
              <a:rPr lang="en-US" dirty="0"/>
              <a:t>Use insights to minimize higher service charge methods.</a:t>
            </a:r>
          </a:p>
          <a:p>
            <a:pPr algn="just"/>
            <a:r>
              <a:rPr lang="en-US" dirty="0"/>
              <a:t>Explore the possibility of developing an in-house payment gateway for vendors, tenants, and third-party transactions.</a:t>
            </a:r>
          </a:p>
          <a:p>
            <a:pPr marL="0" indent="0" algn="just">
              <a:buNone/>
            </a:pPr>
            <a:r>
              <a:rPr lang="en-US" b="1" dirty="0"/>
              <a:t>4. Future Business Opportunities</a:t>
            </a:r>
          </a:p>
          <a:p>
            <a:pPr algn="just"/>
            <a:r>
              <a:rPr lang="en-US" dirty="0"/>
              <a:t>Consider extending the property management business to create a vendor marketplace.</a:t>
            </a:r>
          </a:p>
          <a:p>
            <a:pPr algn="just"/>
            <a:r>
              <a:rPr lang="en-US" dirty="0"/>
              <a:t>Highlight the benefits of a centralized platform for interacting with vendors. </a:t>
            </a:r>
          </a:p>
          <a:p>
            <a:pPr algn="just"/>
            <a:r>
              <a:rPr lang="en-US" dirty="0"/>
              <a:t>Explore the potential of acting as a third-party provider for other companies and tenants.</a:t>
            </a:r>
          </a:p>
          <a:p>
            <a:pPr algn="just"/>
            <a:endParaRPr lang="en-US" dirty="0"/>
          </a:p>
        </p:txBody>
      </p:sp>
      <p:sp>
        <p:nvSpPr>
          <p:cNvPr id="4" name="Footer Placeholder 3">
            <a:extLst>
              <a:ext uri="{FF2B5EF4-FFF2-40B4-BE49-F238E27FC236}">
                <a16:creationId xmlns:a16="http://schemas.microsoft.com/office/drawing/2014/main" id="{5AE3B10E-CC5B-9EE2-1103-29B09D85B439}"/>
              </a:ext>
            </a:extLst>
          </p:cNvPr>
          <p:cNvSpPr>
            <a:spLocks noGrp="1"/>
          </p:cNvSpPr>
          <p:nvPr>
            <p:ph type="ftr" sz="quarter" idx="11"/>
          </p:nvPr>
        </p:nvSpPr>
        <p:spPr>
          <a:xfrm>
            <a:off x="148571" y="6348351"/>
            <a:ext cx="5901189" cy="320040"/>
          </a:xfrm>
        </p:spPr>
        <p:txBody>
          <a:bodyPr/>
          <a:lstStyle/>
          <a:p>
            <a:r>
              <a:rPr lang="en-US" sz="1100" dirty="0"/>
              <a:t>IE 6700 Data Management for Analytics</a:t>
            </a:r>
          </a:p>
        </p:txBody>
      </p:sp>
    </p:spTree>
    <p:extLst>
      <p:ext uri="{BB962C8B-B14F-4D97-AF65-F5344CB8AC3E}">
        <p14:creationId xmlns:p14="http://schemas.microsoft.com/office/powerpoint/2010/main" val="77219965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04CD-1F67-F0BE-52EE-FA0A95771A3A}"/>
              </a:ext>
            </a:extLst>
          </p:cNvPr>
          <p:cNvSpPr>
            <a:spLocks noGrp="1"/>
          </p:cNvSpPr>
          <p:nvPr>
            <p:ph type="title"/>
          </p:nvPr>
        </p:nvSpPr>
        <p:spPr>
          <a:xfrm>
            <a:off x="2317400" y="2526073"/>
            <a:ext cx="7729728" cy="1188720"/>
          </a:xfrm>
        </p:spPr>
        <p:txBody>
          <a:bodyPr/>
          <a:lstStyle/>
          <a:p>
            <a:r>
              <a:rPr lang="en-US" dirty="0"/>
              <a:t>LIVE DEMO!</a:t>
            </a:r>
            <a:endParaRPr lang="en-IN" dirty="0"/>
          </a:p>
        </p:txBody>
      </p:sp>
      <p:sp>
        <p:nvSpPr>
          <p:cNvPr id="3" name="Footer Placeholder 2">
            <a:extLst>
              <a:ext uri="{FF2B5EF4-FFF2-40B4-BE49-F238E27FC236}">
                <a16:creationId xmlns:a16="http://schemas.microsoft.com/office/drawing/2014/main" id="{A4C31FA2-F2C0-3236-E026-01EE0EB39428}"/>
              </a:ext>
            </a:extLst>
          </p:cNvPr>
          <p:cNvSpPr>
            <a:spLocks noGrp="1"/>
          </p:cNvSpPr>
          <p:nvPr>
            <p:ph type="ftr" sz="quarter" idx="11"/>
          </p:nvPr>
        </p:nvSpPr>
        <p:spPr>
          <a:xfrm>
            <a:off x="194811" y="6296593"/>
            <a:ext cx="5901189" cy="320040"/>
          </a:xfrm>
        </p:spPr>
        <p:txBody>
          <a:bodyPr/>
          <a:lstStyle/>
          <a:p>
            <a:r>
              <a:rPr lang="en-US" sz="1100" dirty="0"/>
              <a:t>IE 6700 Data Management for Analytics</a:t>
            </a:r>
          </a:p>
        </p:txBody>
      </p:sp>
    </p:spTree>
    <p:extLst>
      <p:ext uri="{BB962C8B-B14F-4D97-AF65-F5344CB8AC3E}">
        <p14:creationId xmlns:p14="http://schemas.microsoft.com/office/powerpoint/2010/main" val="1421595912"/>
      </p:ext>
    </p:extLst>
  </p:cSld>
  <p:clrMapOvr>
    <a:masterClrMapping/>
  </p:clrMapOvr>
  <p:transition spd="slow">
    <p:cover/>
  </p:transition>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212</TotalTime>
  <Words>314</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Gill Sans MT</vt:lpstr>
      <vt:lpstr>Parcel</vt:lpstr>
      <vt:lpstr>Property - vendor  Management system</vt:lpstr>
      <vt:lpstr>Problem SATEMENT AND GOAL</vt:lpstr>
      <vt:lpstr>ENHANCED ENTITY RELATIONSHIP DIAGRAM</vt:lpstr>
      <vt:lpstr>SCOPE OF ANALYTICS</vt:lpstr>
      <vt:lpstr>LIVE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 vendor  Management system</dc:title>
  <dc:creator>Medhavi Uday Pande</dc:creator>
  <cp:lastModifiedBy>Medhavi Uday Pande</cp:lastModifiedBy>
  <cp:revision>10</cp:revision>
  <dcterms:created xsi:type="dcterms:W3CDTF">2023-12-04T15:56:04Z</dcterms:created>
  <dcterms:modified xsi:type="dcterms:W3CDTF">2023-12-05T00:23:13Z</dcterms:modified>
</cp:coreProperties>
</file>