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33"/>
  </p:normalViewPr>
  <p:slideViewPr>
    <p:cSldViewPr snapToGrid="0">
      <p:cViewPr varScale="1">
        <p:scale>
          <a:sx n="78" d="100"/>
          <a:sy n="78" d="100"/>
        </p:scale>
        <p:origin x="85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6/24/2023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AnvrJNLKp0k" TargetMode="External"/><Relationship Id="rId2" Type="http://schemas.openxmlformats.org/officeDocument/2006/relationships/hyperlink" Target="https://machinelearningmastery.com/develop-first-xgboost-model-python-scikit-learn/" TargetMode="External"/><Relationship Id="rId1" Type="http://schemas.openxmlformats.org/officeDocument/2006/relationships/slideLayout" Target="../slideLayouts/slideLayout2.xml"/><Relationship Id="rId5" Type="http://schemas.openxmlformats.org/officeDocument/2006/relationships/hyperlink" Target="https://youtu.be/Alu_cCXNS-k" TargetMode="External"/><Relationship Id="rId4" Type="http://schemas.openxmlformats.org/officeDocument/2006/relationships/hyperlink" Target="https://youtu.be/TRnPslOCbv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3DAF-FF6C-0BB0-554C-95E26EC75266}"/>
              </a:ext>
            </a:extLst>
          </p:cNvPr>
          <p:cNvSpPr>
            <a:spLocks noGrp="1"/>
          </p:cNvSpPr>
          <p:nvPr>
            <p:ph type="ctrTitle"/>
          </p:nvPr>
        </p:nvSpPr>
        <p:spPr>
          <a:xfrm>
            <a:off x="1751012" y="937259"/>
            <a:ext cx="8689976" cy="3486151"/>
          </a:xfrm>
        </p:spPr>
        <p:txBody>
          <a:bodyPr>
            <a:normAutofit/>
          </a:bodyPr>
          <a:lstStyle/>
          <a:p>
            <a:pPr rtl="0">
              <a:spcBef>
                <a:spcPts val="0"/>
              </a:spcBef>
              <a:spcAft>
                <a:spcPts val="0"/>
              </a:spcAft>
            </a:pPr>
            <a:r>
              <a:rPr lang="en-US" sz="4000" b="1" i="0" u="none" strike="noStrike" dirty="0">
                <a:solidFill>
                  <a:srgbClr val="000000"/>
                </a:solidFill>
                <a:effectLst/>
                <a:latin typeface="Times New Roman" panose="02020603050405020304" pitchFamily="18" charset="0"/>
              </a:rPr>
              <a:t>Group no - 19</a:t>
            </a:r>
            <a:br>
              <a:rPr lang="en-US" sz="4000" b="1" i="0" u="none" strike="noStrike" dirty="0">
                <a:solidFill>
                  <a:srgbClr val="000000"/>
                </a:solidFill>
                <a:effectLst/>
                <a:latin typeface="Times New Roman" panose="02020603050405020304" pitchFamily="18" charset="0"/>
              </a:rPr>
            </a:br>
            <a:r>
              <a:rPr lang="en-US" sz="4000" b="1" i="0" u="none" strike="noStrike" dirty="0">
                <a:solidFill>
                  <a:srgbClr val="000000"/>
                </a:solidFill>
                <a:effectLst/>
                <a:latin typeface="Times New Roman" panose="02020603050405020304" pitchFamily="18" charset="0"/>
              </a:rPr>
              <a:t>Sentiment Analysis - Amazon Product Reviews </a:t>
            </a:r>
            <a:r>
              <a:rPr lang="en-US" sz="4000" b="0" i="0" u="none" strike="noStrike" dirty="0">
                <a:solidFill>
                  <a:srgbClr val="000000"/>
                </a:solidFill>
                <a:effectLst/>
                <a:latin typeface="Times New Roman" panose="02020603050405020304" pitchFamily="18" charset="0"/>
              </a:rPr>
              <a:t> </a:t>
            </a:r>
            <a:br>
              <a:rPr lang="en-US" b="0" dirty="0">
                <a:effectLst/>
              </a:rPr>
            </a:br>
            <a:br>
              <a:rPr lang="en-US" dirty="0"/>
            </a:br>
            <a:endParaRPr lang="en-US" dirty="0"/>
          </a:p>
        </p:txBody>
      </p:sp>
      <p:sp>
        <p:nvSpPr>
          <p:cNvPr id="3" name="Subtitle 2">
            <a:extLst>
              <a:ext uri="{FF2B5EF4-FFF2-40B4-BE49-F238E27FC236}">
                <a16:creationId xmlns:a16="http://schemas.microsoft.com/office/drawing/2014/main" id="{ECF295A5-BA04-4406-C09D-D8386F020EBA}"/>
              </a:ext>
            </a:extLst>
          </p:cNvPr>
          <p:cNvSpPr>
            <a:spLocks noGrp="1"/>
          </p:cNvSpPr>
          <p:nvPr>
            <p:ph type="subTitle" idx="1"/>
          </p:nvPr>
        </p:nvSpPr>
        <p:spPr/>
        <p:txBody>
          <a:bodyPr>
            <a:normAutofit/>
          </a:bodyPr>
          <a:lstStyle/>
          <a:p>
            <a:r>
              <a:rPr lang="en-US" sz="2500" dirty="0"/>
              <a:t>Varun Jasani</a:t>
            </a:r>
          </a:p>
        </p:txBody>
      </p:sp>
    </p:spTree>
    <p:extLst>
      <p:ext uri="{BB962C8B-B14F-4D97-AF65-F5344CB8AC3E}">
        <p14:creationId xmlns:p14="http://schemas.microsoft.com/office/powerpoint/2010/main" val="242115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0965-1E75-124B-5C2F-8FF67CF1DF72}"/>
              </a:ext>
            </a:extLst>
          </p:cNvPr>
          <p:cNvSpPr>
            <a:spLocks noGrp="1"/>
          </p:cNvSpPr>
          <p:nvPr>
            <p:ph type="title"/>
          </p:nvPr>
        </p:nvSpPr>
        <p:spPr>
          <a:xfrm>
            <a:off x="-926900" y="1832823"/>
            <a:ext cx="677519" cy="1596177"/>
          </a:xfrm>
        </p:spPr>
        <p:txBody>
          <a:bodyPr/>
          <a:lstStyle/>
          <a:p>
            <a:endParaRPr lang="en-US" dirty="0"/>
          </a:p>
        </p:txBody>
      </p:sp>
      <p:sp>
        <p:nvSpPr>
          <p:cNvPr id="3" name="Content Placeholder 2">
            <a:extLst>
              <a:ext uri="{FF2B5EF4-FFF2-40B4-BE49-F238E27FC236}">
                <a16:creationId xmlns:a16="http://schemas.microsoft.com/office/drawing/2014/main" id="{BB0B8E65-DE26-1983-B12F-EAF786D42AA6}"/>
              </a:ext>
            </a:extLst>
          </p:cNvPr>
          <p:cNvSpPr>
            <a:spLocks noGrp="1"/>
          </p:cNvSpPr>
          <p:nvPr>
            <p:ph sz="quarter" idx="13"/>
          </p:nvPr>
        </p:nvSpPr>
        <p:spPr>
          <a:xfrm>
            <a:off x="415011" y="2367093"/>
            <a:ext cx="5106026" cy="3424107"/>
          </a:xfrm>
        </p:spPr>
        <p:txBody>
          <a:bodyPr/>
          <a:lstStyle/>
          <a:p>
            <a:pPr marL="0" indent="0">
              <a:buNone/>
            </a:pPr>
            <a:r>
              <a:rPr lang="en-US" b="1" dirty="0">
                <a:latin typeface="Times New Roman" panose="02020603050405020304" pitchFamily="18" charset="0"/>
                <a:cs typeface="Times New Roman" panose="02020603050405020304" pitchFamily="18" charset="0"/>
              </a:rPr>
              <a:t>Step 13:</a:t>
            </a:r>
          </a:p>
          <a:p>
            <a:pPr marL="0" indent="0">
              <a:buNone/>
            </a:pPr>
            <a:r>
              <a:rPr lang="en-US" dirty="0">
                <a:latin typeface="Times New Roman" panose="02020603050405020304" pitchFamily="18" charset="0"/>
                <a:cs typeface="Times New Roman" panose="02020603050405020304" pitchFamily="18" charset="0"/>
              </a:rPr>
              <a:t>Pie Chart for vader analysis</a:t>
            </a:r>
          </a:p>
        </p:txBody>
      </p:sp>
      <p:pic>
        <p:nvPicPr>
          <p:cNvPr id="6" name="Content Placeholder 5" descr="Chart, pie chart&#10;&#10;Description automatically generated">
            <a:extLst>
              <a:ext uri="{FF2B5EF4-FFF2-40B4-BE49-F238E27FC236}">
                <a16:creationId xmlns:a16="http://schemas.microsoft.com/office/drawing/2014/main" id="{AAB0CA0E-71F5-9605-AE99-AE172EC1D9FC}"/>
              </a:ext>
            </a:extLst>
          </p:cNvPr>
          <p:cNvPicPr>
            <a:picLocks noGrp="1" noChangeAspect="1"/>
          </p:cNvPicPr>
          <p:nvPr>
            <p:ph sz="quarter" idx="14"/>
          </p:nvPr>
        </p:nvPicPr>
        <p:blipFill>
          <a:blip r:embed="rId2"/>
          <a:stretch>
            <a:fillRect/>
          </a:stretch>
        </p:blipFill>
        <p:spPr>
          <a:xfrm>
            <a:off x="5011387" y="688909"/>
            <a:ext cx="5588926" cy="5102291"/>
          </a:xfrm>
        </p:spPr>
      </p:pic>
    </p:spTree>
    <p:extLst>
      <p:ext uri="{BB962C8B-B14F-4D97-AF65-F5344CB8AC3E}">
        <p14:creationId xmlns:p14="http://schemas.microsoft.com/office/powerpoint/2010/main" val="244093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DBAF-199D-902B-F97D-DBCDB7424A48}"/>
              </a:ext>
            </a:extLst>
          </p:cNvPr>
          <p:cNvSpPr>
            <a:spLocks noGrp="1"/>
          </p:cNvSpPr>
          <p:nvPr>
            <p:ph type="title"/>
          </p:nvPr>
        </p:nvSpPr>
        <p:spPr>
          <a:xfrm>
            <a:off x="-1033777" y="1832823"/>
            <a:ext cx="748770" cy="1596177"/>
          </a:xfrm>
        </p:spPr>
        <p:txBody>
          <a:bodyPr/>
          <a:lstStyle/>
          <a:p>
            <a:endParaRPr lang="en-US" dirty="0"/>
          </a:p>
        </p:txBody>
      </p:sp>
      <p:sp>
        <p:nvSpPr>
          <p:cNvPr id="3" name="Content Placeholder 2">
            <a:extLst>
              <a:ext uri="{FF2B5EF4-FFF2-40B4-BE49-F238E27FC236}">
                <a16:creationId xmlns:a16="http://schemas.microsoft.com/office/drawing/2014/main" id="{136F93CA-928F-8059-35A0-EE06DCDB3013}"/>
              </a:ext>
            </a:extLst>
          </p:cNvPr>
          <p:cNvSpPr>
            <a:spLocks noGrp="1"/>
          </p:cNvSpPr>
          <p:nvPr>
            <p:ph sz="quarter" idx="13"/>
          </p:nvPr>
        </p:nvSpPr>
        <p:spPr>
          <a:xfrm>
            <a:off x="390583" y="2370994"/>
            <a:ext cx="5106026" cy="3424107"/>
          </a:xfrm>
        </p:spPr>
        <p:txBody>
          <a:bodyPr/>
          <a:lstStyle/>
          <a:p>
            <a:pPr marL="0" indent="0">
              <a:buNone/>
            </a:pPr>
            <a:r>
              <a:rPr lang="en-US" dirty="0">
                <a:latin typeface="Times New Roman" panose="02020603050405020304" pitchFamily="18" charset="0"/>
                <a:cs typeface="Times New Roman" panose="02020603050405020304" pitchFamily="18" charset="0"/>
              </a:rPr>
              <a:t>Visualization: bar graphs</a:t>
            </a:r>
          </a:p>
          <a:p>
            <a:pPr marL="0" indent="0">
              <a:buNone/>
            </a:pPr>
            <a:r>
              <a:rPr lang="en-US" b="1" dirty="0">
                <a:latin typeface="Times New Roman" panose="02020603050405020304" pitchFamily="18" charset="0"/>
                <a:cs typeface="Times New Roman" panose="02020603050405020304" pitchFamily="18" charset="0"/>
              </a:rPr>
              <a:t>Step 14:</a:t>
            </a:r>
          </a:p>
          <a:p>
            <a:pPr marL="0" indent="0">
              <a:buNone/>
            </a:pPr>
            <a:r>
              <a:rPr lang="en-US" dirty="0">
                <a:latin typeface="Times New Roman" panose="02020603050405020304" pitchFamily="18" charset="0"/>
                <a:cs typeface="Times New Roman" panose="02020603050405020304" pitchFamily="18" charset="0"/>
              </a:rPr>
              <a:t>Bar graph for ratings analysis </a:t>
            </a:r>
          </a:p>
        </p:txBody>
      </p:sp>
      <p:pic>
        <p:nvPicPr>
          <p:cNvPr id="6" name="Content Placeholder 5" descr="Chart, bar chart, waterfall chart&#10;&#10;Description automatically generated">
            <a:extLst>
              <a:ext uri="{FF2B5EF4-FFF2-40B4-BE49-F238E27FC236}">
                <a16:creationId xmlns:a16="http://schemas.microsoft.com/office/drawing/2014/main" id="{CB64FE63-67B7-7E89-8247-3856DB30F03F}"/>
              </a:ext>
            </a:extLst>
          </p:cNvPr>
          <p:cNvPicPr>
            <a:picLocks noGrp="1" noChangeAspect="1"/>
          </p:cNvPicPr>
          <p:nvPr>
            <p:ph sz="quarter" idx="14"/>
          </p:nvPr>
        </p:nvPicPr>
        <p:blipFill>
          <a:blip r:embed="rId2"/>
          <a:stretch>
            <a:fillRect/>
          </a:stretch>
        </p:blipFill>
        <p:spPr>
          <a:xfrm>
            <a:off x="4997846" y="1004081"/>
            <a:ext cx="5476191" cy="4576962"/>
          </a:xfrm>
        </p:spPr>
      </p:pic>
    </p:spTree>
    <p:extLst>
      <p:ext uri="{BB962C8B-B14F-4D97-AF65-F5344CB8AC3E}">
        <p14:creationId xmlns:p14="http://schemas.microsoft.com/office/powerpoint/2010/main" val="389164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6185-E3CA-E074-D919-C51CD388D2D1}"/>
              </a:ext>
            </a:extLst>
          </p:cNvPr>
          <p:cNvSpPr>
            <a:spLocks noGrp="1"/>
          </p:cNvSpPr>
          <p:nvPr>
            <p:ph type="title"/>
          </p:nvPr>
        </p:nvSpPr>
        <p:spPr>
          <a:xfrm>
            <a:off x="-1128780" y="1366663"/>
            <a:ext cx="808147" cy="1596177"/>
          </a:xfrm>
        </p:spPr>
        <p:txBody>
          <a:bodyPr/>
          <a:lstStyle/>
          <a:p>
            <a:endParaRPr lang="en-US" dirty="0"/>
          </a:p>
        </p:txBody>
      </p:sp>
      <p:sp>
        <p:nvSpPr>
          <p:cNvPr id="3" name="Content Placeholder 2">
            <a:extLst>
              <a:ext uri="{FF2B5EF4-FFF2-40B4-BE49-F238E27FC236}">
                <a16:creationId xmlns:a16="http://schemas.microsoft.com/office/drawing/2014/main" id="{A3A452C4-558F-ACA5-9B87-73C34373F3D1}"/>
              </a:ext>
            </a:extLst>
          </p:cNvPr>
          <p:cNvSpPr>
            <a:spLocks noGrp="1"/>
          </p:cNvSpPr>
          <p:nvPr>
            <p:ph sz="quarter" idx="13"/>
          </p:nvPr>
        </p:nvSpPr>
        <p:spPr>
          <a:xfrm>
            <a:off x="248755" y="2367091"/>
            <a:ext cx="5106026" cy="3424107"/>
          </a:xfrm>
        </p:spPr>
        <p:txBody>
          <a:bodyPr/>
          <a:lstStyle/>
          <a:p>
            <a:pPr marL="0" indent="0">
              <a:buNone/>
            </a:pPr>
            <a:r>
              <a:rPr lang="en-US" b="1" dirty="0">
                <a:latin typeface="Times New Roman" panose="02020603050405020304" pitchFamily="18" charset="0"/>
                <a:cs typeface="Times New Roman" panose="02020603050405020304" pitchFamily="18" charset="0"/>
              </a:rPr>
              <a:t>Step 15:</a:t>
            </a:r>
          </a:p>
          <a:p>
            <a:pPr marL="0" indent="0">
              <a:buNone/>
            </a:pPr>
            <a:r>
              <a:rPr lang="en-US" dirty="0">
                <a:latin typeface="Times New Roman" panose="02020603050405020304" pitchFamily="18" charset="0"/>
                <a:cs typeface="Times New Roman" panose="02020603050405020304" pitchFamily="18" charset="0"/>
              </a:rPr>
              <a:t>Bar chart for textblob analysis</a:t>
            </a:r>
          </a:p>
        </p:txBody>
      </p:sp>
      <p:pic>
        <p:nvPicPr>
          <p:cNvPr id="6" name="Content Placeholder 5" descr="Chart, bar chart&#10;&#10;Description automatically generated">
            <a:extLst>
              <a:ext uri="{FF2B5EF4-FFF2-40B4-BE49-F238E27FC236}">
                <a16:creationId xmlns:a16="http://schemas.microsoft.com/office/drawing/2014/main" id="{30838B20-EFE3-2CB4-03D7-5952B08323A6}"/>
              </a:ext>
            </a:extLst>
          </p:cNvPr>
          <p:cNvPicPr>
            <a:picLocks noGrp="1" noChangeAspect="1"/>
          </p:cNvPicPr>
          <p:nvPr>
            <p:ph sz="quarter" idx="14"/>
          </p:nvPr>
        </p:nvPicPr>
        <p:blipFill>
          <a:blip r:embed="rId2"/>
          <a:stretch>
            <a:fillRect/>
          </a:stretch>
        </p:blipFill>
        <p:spPr>
          <a:xfrm>
            <a:off x="4706503" y="1066802"/>
            <a:ext cx="6304397" cy="4724396"/>
          </a:xfrm>
        </p:spPr>
      </p:pic>
    </p:spTree>
    <p:extLst>
      <p:ext uri="{BB962C8B-B14F-4D97-AF65-F5344CB8AC3E}">
        <p14:creationId xmlns:p14="http://schemas.microsoft.com/office/powerpoint/2010/main" val="1581995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159B-7CDA-DA30-1CAA-669D22F83594}"/>
              </a:ext>
            </a:extLst>
          </p:cNvPr>
          <p:cNvSpPr>
            <a:spLocks noGrp="1"/>
          </p:cNvSpPr>
          <p:nvPr>
            <p:ph type="title"/>
          </p:nvPr>
        </p:nvSpPr>
        <p:spPr>
          <a:xfrm>
            <a:off x="-1045653" y="1437914"/>
            <a:ext cx="736895" cy="1596177"/>
          </a:xfrm>
        </p:spPr>
        <p:txBody>
          <a:bodyPr/>
          <a:lstStyle/>
          <a:p>
            <a:endParaRPr lang="en-US" dirty="0"/>
          </a:p>
        </p:txBody>
      </p:sp>
      <p:sp>
        <p:nvSpPr>
          <p:cNvPr id="3" name="Content Placeholder 2">
            <a:extLst>
              <a:ext uri="{FF2B5EF4-FFF2-40B4-BE49-F238E27FC236}">
                <a16:creationId xmlns:a16="http://schemas.microsoft.com/office/drawing/2014/main" id="{739266D4-9BFD-652D-D178-64DA16EB239C}"/>
              </a:ext>
            </a:extLst>
          </p:cNvPr>
          <p:cNvSpPr>
            <a:spLocks noGrp="1"/>
          </p:cNvSpPr>
          <p:nvPr>
            <p:ph sz="quarter" idx="13"/>
          </p:nvPr>
        </p:nvSpPr>
        <p:spPr>
          <a:xfrm>
            <a:off x="391260" y="2367092"/>
            <a:ext cx="5106026" cy="3424107"/>
          </a:xfrm>
        </p:spPr>
        <p:txBody>
          <a:bodyPr/>
          <a:lstStyle/>
          <a:p>
            <a:pPr marL="0" indent="0">
              <a:buNone/>
            </a:pPr>
            <a:r>
              <a:rPr lang="en-US" b="1" dirty="0">
                <a:latin typeface="Times New Roman" panose="02020603050405020304" pitchFamily="18" charset="0"/>
                <a:cs typeface="Times New Roman" panose="02020603050405020304" pitchFamily="18" charset="0"/>
              </a:rPr>
              <a:t>Step 16:</a:t>
            </a:r>
          </a:p>
          <a:p>
            <a:pPr marL="0" indent="0">
              <a:buNone/>
            </a:pPr>
            <a:r>
              <a:rPr lang="en-US" dirty="0">
                <a:latin typeface="Times New Roman" panose="02020603050405020304" pitchFamily="18" charset="0"/>
                <a:cs typeface="Times New Roman" panose="02020603050405020304" pitchFamily="18" charset="0"/>
              </a:rPr>
              <a:t>Bar chart for vader analysis</a:t>
            </a:r>
          </a:p>
        </p:txBody>
      </p:sp>
      <p:pic>
        <p:nvPicPr>
          <p:cNvPr id="6" name="Content Placeholder 5" descr="Chart, bar chart&#10;&#10;Description automatically generated">
            <a:extLst>
              <a:ext uri="{FF2B5EF4-FFF2-40B4-BE49-F238E27FC236}">
                <a16:creationId xmlns:a16="http://schemas.microsoft.com/office/drawing/2014/main" id="{0CDFD957-60B0-F6EE-3900-00ABBE0DB829}"/>
              </a:ext>
            </a:extLst>
          </p:cNvPr>
          <p:cNvPicPr>
            <a:picLocks noGrp="1" noChangeAspect="1"/>
          </p:cNvPicPr>
          <p:nvPr>
            <p:ph sz="quarter" idx="14"/>
          </p:nvPr>
        </p:nvPicPr>
        <p:blipFill>
          <a:blip r:embed="rId2"/>
          <a:stretch>
            <a:fillRect/>
          </a:stretch>
        </p:blipFill>
        <p:spPr>
          <a:xfrm>
            <a:off x="4615016" y="914400"/>
            <a:ext cx="6395884" cy="4726781"/>
          </a:xfrm>
        </p:spPr>
      </p:pic>
    </p:spTree>
    <p:extLst>
      <p:ext uri="{BB962C8B-B14F-4D97-AF65-F5344CB8AC3E}">
        <p14:creationId xmlns:p14="http://schemas.microsoft.com/office/powerpoint/2010/main" val="297371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60DA-7064-8070-CDE5-99ADA9D52E9B}"/>
              </a:ext>
            </a:extLst>
          </p:cNvPr>
          <p:cNvSpPr>
            <a:spLocks noGrp="1"/>
          </p:cNvSpPr>
          <p:nvPr>
            <p:ph type="title"/>
          </p:nvPr>
        </p:nvSpPr>
        <p:spPr>
          <a:xfrm>
            <a:off x="-1105029" y="1378538"/>
            <a:ext cx="784396" cy="1596177"/>
          </a:xfrm>
        </p:spPr>
        <p:txBody>
          <a:bodyPr/>
          <a:lstStyle/>
          <a:p>
            <a:endParaRPr lang="en-US" dirty="0"/>
          </a:p>
        </p:txBody>
      </p:sp>
      <p:sp>
        <p:nvSpPr>
          <p:cNvPr id="3" name="Content Placeholder 2">
            <a:extLst>
              <a:ext uri="{FF2B5EF4-FFF2-40B4-BE49-F238E27FC236}">
                <a16:creationId xmlns:a16="http://schemas.microsoft.com/office/drawing/2014/main" id="{7CE44A38-2EC6-6D2E-5598-E7B3403FC9A0}"/>
              </a:ext>
            </a:extLst>
          </p:cNvPr>
          <p:cNvSpPr>
            <a:spLocks noGrp="1"/>
          </p:cNvSpPr>
          <p:nvPr>
            <p:ph sz="quarter" idx="13"/>
          </p:nvPr>
        </p:nvSpPr>
        <p:spPr>
          <a:xfrm>
            <a:off x="248756" y="2176626"/>
            <a:ext cx="5106026" cy="3424107"/>
          </a:xfrm>
        </p:spPr>
        <p:txBody>
          <a:bodyPr/>
          <a:lstStyle/>
          <a:p>
            <a:pPr marL="0" indent="0">
              <a:buNone/>
            </a:pPr>
            <a:r>
              <a:rPr lang="en-US" b="1" dirty="0">
                <a:latin typeface="Times New Roman" panose="02020603050405020304" pitchFamily="18" charset="0"/>
                <a:cs typeface="Times New Roman" panose="02020603050405020304" pitchFamily="18" charset="0"/>
              </a:rPr>
              <a:t>Step 17:</a:t>
            </a:r>
          </a:p>
          <a:p>
            <a:pPr marL="0" indent="0">
              <a:buNone/>
            </a:pPr>
            <a:r>
              <a:rPr lang="en-US" dirty="0">
                <a:latin typeface="Times New Roman" panose="02020603050405020304" pitchFamily="18" charset="0"/>
                <a:cs typeface="Times New Roman" panose="02020603050405020304" pitchFamily="18" charset="0"/>
              </a:rPr>
              <a:t>Heatmap for the co-relation </a:t>
            </a:r>
          </a:p>
        </p:txBody>
      </p:sp>
      <p:pic>
        <p:nvPicPr>
          <p:cNvPr id="6" name="Content Placeholder 5" descr="Chart, treemap chart&#10;&#10;Description automatically generated">
            <a:extLst>
              <a:ext uri="{FF2B5EF4-FFF2-40B4-BE49-F238E27FC236}">
                <a16:creationId xmlns:a16="http://schemas.microsoft.com/office/drawing/2014/main" id="{2F5C1379-4957-99BF-3657-0D699991BC5B}"/>
              </a:ext>
            </a:extLst>
          </p:cNvPr>
          <p:cNvPicPr>
            <a:picLocks noGrp="1" noChangeAspect="1"/>
          </p:cNvPicPr>
          <p:nvPr>
            <p:ph sz="quarter" idx="14"/>
          </p:nvPr>
        </p:nvPicPr>
        <p:blipFill>
          <a:blip r:embed="rId2"/>
          <a:stretch>
            <a:fillRect/>
          </a:stretch>
        </p:blipFill>
        <p:spPr>
          <a:xfrm>
            <a:off x="4531209" y="973777"/>
            <a:ext cx="7296765" cy="4714504"/>
          </a:xfrm>
        </p:spPr>
      </p:pic>
    </p:spTree>
    <p:extLst>
      <p:ext uri="{BB962C8B-B14F-4D97-AF65-F5344CB8AC3E}">
        <p14:creationId xmlns:p14="http://schemas.microsoft.com/office/powerpoint/2010/main" val="248286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E780-A193-CFDA-121B-1CC8A29EC550}"/>
              </a:ext>
            </a:extLst>
          </p:cNvPr>
          <p:cNvSpPr>
            <a:spLocks noGrp="1"/>
          </p:cNvSpPr>
          <p:nvPr>
            <p:ph type="title"/>
          </p:nvPr>
        </p:nvSpPr>
        <p:spPr>
          <a:xfrm>
            <a:off x="-1057529" y="1152906"/>
            <a:ext cx="641893" cy="1596177"/>
          </a:xfrm>
        </p:spPr>
        <p:txBody>
          <a:bodyPr/>
          <a:lstStyle/>
          <a:p>
            <a:endParaRPr lang="en-US" dirty="0"/>
          </a:p>
        </p:txBody>
      </p:sp>
      <p:sp>
        <p:nvSpPr>
          <p:cNvPr id="3" name="Content Placeholder 2">
            <a:extLst>
              <a:ext uri="{FF2B5EF4-FFF2-40B4-BE49-F238E27FC236}">
                <a16:creationId xmlns:a16="http://schemas.microsoft.com/office/drawing/2014/main" id="{1A4EB51D-90A9-3A06-F7E8-C3128FCBAF23}"/>
              </a:ext>
            </a:extLst>
          </p:cNvPr>
          <p:cNvSpPr>
            <a:spLocks noGrp="1"/>
          </p:cNvSpPr>
          <p:nvPr>
            <p:ph sz="quarter" idx="13"/>
          </p:nvPr>
        </p:nvSpPr>
        <p:spPr>
          <a:xfrm>
            <a:off x="1484416" y="621952"/>
            <a:ext cx="8467106" cy="106190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Step 18:</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Wordcloud for generic, positive and negative reviews </a:t>
            </a:r>
          </a:p>
        </p:txBody>
      </p:sp>
      <p:pic>
        <p:nvPicPr>
          <p:cNvPr id="6" name="Content Placeholder 5" descr="Text&#10;&#10;Description automatically generated">
            <a:extLst>
              <a:ext uri="{FF2B5EF4-FFF2-40B4-BE49-F238E27FC236}">
                <a16:creationId xmlns:a16="http://schemas.microsoft.com/office/drawing/2014/main" id="{D246A424-77C3-A914-C76C-A0ABB7D02633}"/>
              </a:ext>
            </a:extLst>
          </p:cNvPr>
          <p:cNvPicPr>
            <a:picLocks noGrp="1" noChangeAspect="1"/>
          </p:cNvPicPr>
          <p:nvPr>
            <p:ph sz="quarter" idx="14"/>
          </p:nvPr>
        </p:nvPicPr>
        <p:blipFill>
          <a:blip r:embed="rId2"/>
          <a:stretch>
            <a:fillRect/>
          </a:stretch>
        </p:blipFill>
        <p:spPr>
          <a:xfrm>
            <a:off x="6321632" y="1316718"/>
            <a:ext cx="5105400" cy="2584326"/>
          </a:xfrm>
        </p:spPr>
      </p:pic>
      <p:pic>
        <p:nvPicPr>
          <p:cNvPr id="8" name="Picture 7" descr="A picture containing text, sign&#10;&#10;Description automatically generated">
            <a:extLst>
              <a:ext uri="{FF2B5EF4-FFF2-40B4-BE49-F238E27FC236}">
                <a16:creationId xmlns:a16="http://schemas.microsoft.com/office/drawing/2014/main" id="{E9548A90-8212-DA72-733C-C2313472D317}"/>
              </a:ext>
            </a:extLst>
          </p:cNvPr>
          <p:cNvPicPr>
            <a:picLocks noChangeAspect="1"/>
          </p:cNvPicPr>
          <p:nvPr/>
        </p:nvPicPr>
        <p:blipFill>
          <a:blip r:embed="rId3"/>
          <a:stretch>
            <a:fillRect/>
          </a:stretch>
        </p:blipFill>
        <p:spPr>
          <a:xfrm>
            <a:off x="4418198" y="3901044"/>
            <a:ext cx="5041900" cy="2755900"/>
          </a:xfrm>
          <a:prstGeom prst="rect">
            <a:avLst/>
          </a:prstGeom>
        </p:spPr>
      </p:pic>
      <p:pic>
        <p:nvPicPr>
          <p:cNvPr id="10" name="Picture 9" descr="Text&#10;&#10;Description automatically generated">
            <a:extLst>
              <a:ext uri="{FF2B5EF4-FFF2-40B4-BE49-F238E27FC236}">
                <a16:creationId xmlns:a16="http://schemas.microsoft.com/office/drawing/2014/main" id="{710C7462-8B70-5D5C-CA1E-EBAADF4ADAE6}"/>
              </a:ext>
            </a:extLst>
          </p:cNvPr>
          <p:cNvPicPr>
            <a:picLocks noChangeAspect="1"/>
          </p:cNvPicPr>
          <p:nvPr/>
        </p:nvPicPr>
        <p:blipFill>
          <a:blip r:embed="rId4"/>
          <a:stretch>
            <a:fillRect/>
          </a:stretch>
        </p:blipFill>
        <p:spPr>
          <a:xfrm>
            <a:off x="549051" y="1950994"/>
            <a:ext cx="5546949" cy="3012869"/>
          </a:xfrm>
          <a:prstGeom prst="rect">
            <a:avLst/>
          </a:prstGeom>
        </p:spPr>
      </p:pic>
    </p:spTree>
    <p:extLst>
      <p:ext uri="{BB962C8B-B14F-4D97-AF65-F5344CB8AC3E}">
        <p14:creationId xmlns:p14="http://schemas.microsoft.com/office/powerpoint/2010/main" val="363825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6631-8DB0-6C74-D3A5-981F7B0FD09F}"/>
              </a:ext>
            </a:extLst>
          </p:cNvPr>
          <p:cNvSpPr>
            <a:spLocks noGrp="1"/>
          </p:cNvSpPr>
          <p:nvPr>
            <p:ph type="title"/>
          </p:nvPr>
        </p:nvSpPr>
        <p:spPr>
          <a:xfrm>
            <a:off x="-855648" y="1604170"/>
            <a:ext cx="582516" cy="877774"/>
          </a:xfrm>
        </p:spPr>
        <p:txBody>
          <a:bodyPr/>
          <a:lstStyle/>
          <a:p>
            <a:endParaRPr lang="en-US" dirty="0"/>
          </a:p>
        </p:txBody>
      </p:sp>
      <p:sp>
        <p:nvSpPr>
          <p:cNvPr id="3" name="Content Placeholder 2">
            <a:extLst>
              <a:ext uri="{FF2B5EF4-FFF2-40B4-BE49-F238E27FC236}">
                <a16:creationId xmlns:a16="http://schemas.microsoft.com/office/drawing/2014/main" id="{7E515433-FCE2-2FB0-A20A-C12215E9481A}"/>
              </a:ext>
            </a:extLst>
          </p:cNvPr>
          <p:cNvSpPr>
            <a:spLocks noGrp="1"/>
          </p:cNvSpPr>
          <p:nvPr>
            <p:ph sz="quarter" idx="13"/>
          </p:nvPr>
        </p:nvSpPr>
        <p:spPr>
          <a:xfrm>
            <a:off x="913774" y="1496292"/>
            <a:ext cx="5106026" cy="4294907"/>
          </a:xfrm>
        </p:spPr>
        <p:txBody>
          <a:bodyPr/>
          <a:lstStyle/>
          <a:p>
            <a:pPr marL="0" indent="0">
              <a:buNone/>
            </a:pPr>
            <a:r>
              <a:rPr lang="en-US" b="1" dirty="0">
                <a:latin typeface="Times New Roman" panose="02020603050405020304" pitchFamily="18" charset="0"/>
                <a:cs typeface="Times New Roman" panose="02020603050405020304" pitchFamily="18" charset="0"/>
              </a:rPr>
              <a:t>Step 19: </a:t>
            </a:r>
            <a:r>
              <a:rPr lang="en-US" dirty="0">
                <a:latin typeface="Times New Roman" panose="02020603050405020304" pitchFamily="18" charset="0"/>
                <a:cs typeface="Times New Roman" panose="02020603050405020304" pitchFamily="18" charset="0"/>
              </a:rPr>
              <a:t>First, we remove all the unnecessary columns which are not going to be used in the M.L Models.</a:t>
            </a:r>
          </a:p>
          <a:p>
            <a:pPr marL="0" indent="0">
              <a:buNone/>
            </a:pPr>
            <a:r>
              <a:rPr lang="en-US" b="1" dirty="0">
                <a:latin typeface="Times New Roman" panose="02020603050405020304" pitchFamily="18" charset="0"/>
                <a:cs typeface="Times New Roman" panose="02020603050405020304" pitchFamily="18" charset="0"/>
              </a:rPr>
              <a:t>Step 20: </a:t>
            </a:r>
            <a:r>
              <a:rPr lang="en-US" dirty="0">
                <a:latin typeface="Times New Roman" panose="02020603050405020304" pitchFamily="18" charset="0"/>
                <a:cs typeface="Times New Roman" panose="02020603050405020304" pitchFamily="18" charset="0"/>
              </a:rPr>
              <a:t>Then we discard the reviews which are neutral.</a:t>
            </a:r>
          </a:p>
          <a:p>
            <a:pPr marL="0" indent="0">
              <a:buNone/>
            </a:pPr>
            <a:r>
              <a:rPr lang="en-US" b="1" dirty="0">
                <a:latin typeface="Times New Roman" panose="02020603050405020304" pitchFamily="18" charset="0"/>
                <a:cs typeface="Times New Roman" panose="02020603050405020304" pitchFamily="18" charset="0"/>
              </a:rPr>
              <a:t>Step 21: </a:t>
            </a:r>
            <a:r>
              <a:rPr lang="en-US" dirty="0">
                <a:latin typeface="Times New Roman" panose="02020603050405020304" pitchFamily="18" charset="0"/>
                <a:cs typeface="Times New Roman" panose="02020603050405020304" pitchFamily="18" charset="0"/>
              </a:rPr>
              <a:t>Then we assign values 0 and 1 to the negative and positive reviews respectively. </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B5F7DEC8-1D8D-90A3-DA7D-217692BF3A72}"/>
              </a:ext>
            </a:extLst>
          </p:cNvPr>
          <p:cNvPicPr>
            <a:picLocks noGrp="1" noChangeAspect="1"/>
          </p:cNvPicPr>
          <p:nvPr>
            <p:ph sz="quarter" idx="14"/>
          </p:nvPr>
        </p:nvPicPr>
        <p:blipFill>
          <a:blip r:embed="rId2"/>
          <a:stretch>
            <a:fillRect/>
          </a:stretch>
        </p:blipFill>
        <p:spPr>
          <a:xfrm>
            <a:off x="5890161" y="1496292"/>
            <a:ext cx="5913912" cy="3918856"/>
          </a:xfrm>
        </p:spPr>
      </p:pic>
    </p:spTree>
    <p:extLst>
      <p:ext uri="{BB962C8B-B14F-4D97-AF65-F5344CB8AC3E}">
        <p14:creationId xmlns:p14="http://schemas.microsoft.com/office/powerpoint/2010/main" val="329018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20A3-CF5C-8F66-2D8C-C96E435D4CEB}"/>
              </a:ext>
            </a:extLst>
          </p:cNvPr>
          <p:cNvSpPr>
            <a:spLocks noGrp="1"/>
          </p:cNvSpPr>
          <p:nvPr>
            <p:ph type="title"/>
          </p:nvPr>
        </p:nvSpPr>
        <p:spPr>
          <a:xfrm>
            <a:off x="-1128780" y="2138558"/>
            <a:ext cx="772520" cy="1596177"/>
          </a:xfrm>
        </p:spPr>
        <p:txBody>
          <a:bodyPr/>
          <a:lstStyle/>
          <a:p>
            <a:endParaRPr lang="en-US" dirty="0"/>
          </a:p>
        </p:txBody>
      </p:sp>
      <p:sp>
        <p:nvSpPr>
          <p:cNvPr id="3" name="Content Placeholder 2">
            <a:extLst>
              <a:ext uri="{FF2B5EF4-FFF2-40B4-BE49-F238E27FC236}">
                <a16:creationId xmlns:a16="http://schemas.microsoft.com/office/drawing/2014/main" id="{EB567D8C-9D66-83A9-24E0-51172DE12F9B}"/>
              </a:ext>
            </a:extLst>
          </p:cNvPr>
          <p:cNvSpPr>
            <a:spLocks noGrp="1"/>
          </p:cNvSpPr>
          <p:nvPr>
            <p:ph sz="quarter" idx="13"/>
          </p:nvPr>
        </p:nvSpPr>
        <p:spPr>
          <a:xfrm>
            <a:off x="913774" y="1282536"/>
            <a:ext cx="5106026" cy="4833256"/>
          </a:xfrm>
        </p:spPr>
        <p:txBody>
          <a:bodyPr/>
          <a:lstStyle/>
          <a:p>
            <a:pPr marL="0" indent="0" rtl="0" fontAlgn="base">
              <a:spcBef>
                <a:spcPts val="0"/>
              </a:spcBef>
              <a:spcAft>
                <a:spcPts val="0"/>
              </a:spcAft>
              <a:buNone/>
            </a:pPr>
            <a:r>
              <a:rPr lang="en-US" b="1" dirty="0">
                <a:latin typeface="Times New Roman" panose="02020603050405020304" pitchFamily="18" charset="0"/>
                <a:cs typeface="Times New Roman" panose="02020603050405020304" pitchFamily="18" charset="0"/>
              </a:rPr>
              <a:t>Step 22: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We now insert the text from the reviews in X_train and we insert the sentiment score in the Y_train </a:t>
            </a:r>
          </a:p>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Now to fit the data in the machine learning model we have transformed the data by using TF-IDF, using this, each word in the string has been assigned a numerical value so that it fits perfectly in the machine learning model. </a:t>
            </a:r>
          </a:p>
          <a:p>
            <a:endParaRPr lang="en-US" dirty="0">
              <a:latin typeface="Times New Roman" panose="02020603050405020304" pitchFamily="18" charset="0"/>
              <a:cs typeface="Times New Roman" panose="02020603050405020304" pitchFamily="18" charset="0"/>
            </a:endParaRPr>
          </a:p>
        </p:txBody>
      </p:sp>
      <p:pic>
        <p:nvPicPr>
          <p:cNvPr id="7" name="Content Placeholder 6" descr="Graphical user interface, text, application, chat or text message&#10;&#10;Description automatically generated">
            <a:extLst>
              <a:ext uri="{FF2B5EF4-FFF2-40B4-BE49-F238E27FC236}">
                <a16:creationId xmlns:a16="http://schemas.microsoft.com/office/drawing/2014/main" id="{AB2D4F83-50F9-47E0-AE9F-77B1E58F316A}"/>
              </a:ext>
            </a:extLst>
          </p:cNvPr>
          <p:cNvPicPr>
            <a:picLocks noGrp="1" noChangeAspect="1"/>
          </p:cNvPicPr>
          <p:nvPr>
            <p:ph sz="quarter" idx="14"/>
          </p:nvPr>
        </p:nvPicPr>
        <p:blipFill>
          <a:blip r:embed="rId2"/>
          <a:stretch>
            <a:fillRect/>
          </a:stretch>
        </p:blipFill>
        <p:spPr>
          <a:xfrm>
            <a:off x="6019800" y="2624447"/>
            <a:ext cx="5831774" cy="2671948"/>
          </a:xfrm>
        </p:spPr>
      </p:pic>
    </p:spTree>
    <p:extLst>
      <p:ext uri="{BB962C8B-B14F-4D97-AF65-F5344CB8AC3E}">
        <p14:creationId xmlns:p14="http://schemas.microsoft.com/office/powerpoint/2010/main" val="106632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90B8D-3030-5D4E-A7A2-98143C70591E}"/>
              </a:ext>
            </a:extLst>
          </p:cNvPr>
          <p:cNvSpPr>
            <a:spLocks noGrp="1"/>
          </p:cNvSpPr>
          <p:nvPr>
            <p:ph type="title"/>
          </p:nvPr>
        </p:nvSpPr>
        <p:spPr>
          <a:xfrm>
            <a:off x="-1128779" y="1972304"/>
            <a:ext cx="962526" cy="1596177"/>
          </a:xfrm>
        </p:spPr>
        <p:txBody>
          <a:bodyPr/>
          <a:lstStyle/>
          <a:p>
            <a:endParaRPr lang="en-US" dirty="0"/>
          </a:p>
        </p:txBody>
      </p:sp>
      <p:sp>
        <p:nvSpPr>
          <p:cNvPr id="3" name="Content Placeholder 2">
            <a:extLst>
              <a:ext uri="{FF2B5EF4-FFF2-40B4-BE49-F238E27FC236}">
                <a16:creationId xmlns:a16="http://schemas.microsoft.com/office/drawing/2014/main" id="{39753F66-42A2-C0B0-B053-3DB1788389FA}"/>
              </a:ext>
            </a:extLst>
          </p:cNvPr>
          <p:cNvSpPr>
            <a:spLocks noGrp="1"/>
          </p:cNvSpPr>
          <p:nvPr>
            <p:ph sz="quarter" idx="13"/>
          </p:nvPr>
        </p:nvSpPr>
        <p:spPr>
          <a:xfrm>
            <a:off x="417533" y="1799611"/>
            <a:ext cx="3479470" cy="2202374"/>
          </a:xfrm>
        </p:spPr>
        <p:txBody>
          <a:bodyPr/>
          <a:lstStyle/>
          <a:p>
            <a:pPr marL="0" indent="0">
              <a:buNone/>
            </a:pPr>
            <a:r>
              <a:rPr lang="en-US" dirty="0">
                <a:latin typeface="Times New Roman" panose="02020603050405020304" pitchFamily="18" charset="0"/>
                <a:cs typeface="Times New Roman" panose="02020603050405020304" pitchFamily="18" charset="0"/>
              </a:rPr>
              <a:t>Machine Learning Algorithm Application</a:t>
            </a:r>
          </a:p>
          <a:p>
            <a:pPr marL="0" indent="0">
              <a:buNone/>
            </a:pPr>
            <a:r>
              <a:rPr lang="en-US" b="1" dirty="0">
                <a:latin typeface="Times New Roman" panose="02020603050405020304" pitchFamily="18" charset="0"/>
                <a:cs typeface="Times New Roman" panose="02020603050405020304" pitchFamily="18" charset="0"/>
              </a:rPr>
              <a:t>Step 23:</a:t>
            </a:r>
            <a:r>
              <a:rPr lang="en-US" dirty="0">
                <a:latin typeface="Times New Roman" panose="02020603050405020304" pitchFamily="18" charset="0"/>
                <a:cs typeface="Times New Roman" panose="02020603050405020304" pitchFamily="18" charset="0"/>
              </a:rPr>
              <a:t> Applying XGBoost algorithm</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54F35984-E100-04A6-B06C-D1D25C055586}"/>
              </a:ext>
            </a:extLst>
          </p:cNvPr>
          <p:cNvPicPr>
            <a:picLocks noGrp="1" noChangeAspect="1"/>
          </p:cNvPicPr>
          <p:nvPr>
            <p:ph sz="quarter" idx="14"/>
          </p:nvPr>
        </p:nvPicPr>
        <p:blipFill>
          <a:blip r:embed="rId2"/>
          <a:stretch>
            <a:fillRect/>
          </a:stretch>
        </p:blipFill>
        <p:spPr>
          <a:xfrm>
            <a:off x="4480790" y="774920"/>
            <a:ext cx="6222999" cy="2514600"/>
          </a:xfrm>
        </p:spPr>
      </p:pic>
      <p:pic>
        <p:nvPicPr>
          <p:cNvPr id="8" name="Picture 7" descr="Graphical user interface, text, email&#10;&#10;Description automatically generated">
            <a:extLst>
              <a:ext uri="{FF2B5EF4-FFF2-40B4-BE49-F238E27FC236}">
                <a16:creationId xmlns:a16="http://schemas.microsoft.com/office/drawing/2014/main" id="{C0D04A54-725B-EE77-8AA9-084D1027F923}"/>
              </a:ext>
            </a:extLst>
          </p:cNvPr>
          <p:cNvPicPr>
            <a:picLocks noChangeAspect="1"/>
          </p:cNvPicPr>
          <p:nvPr/>
        </p:nvPicPr>
        <p:blipFill>
          <a:blip r:embed="rId3"/>
          <a:stretch>
            <a:fillRect/>
          </a:stretch>
        </p:blipFill>
        <p:spPr>
          <a:xfrm>
            <a:off x="4480791" y="3568481"/>
            <a:ext cx="6223000" cy="2514600"/>
          </a:xfrm>
          <a:prstGeom prst="rect">
            <a:avLst/>
          </a:prstGeom>
        </p:spPr>
      </p:pic>
    </p:spTree>
    <p:extLst>
      <p:ext uri="{BB962C8B-B14F-4D97-AF65-F5344CB8AC3E}">
        <p14:creationId xmlns:p14="http://schemas.microsoft.com/office/powerpoint/2010/main" val="139873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8149-BBCD-55AE-B375-3F8F79E3F3CE}"/>
              </a:ext>
            </a:extLst>
          </p:cNvPr>
          <p:cNvSpPr>
            <a:spLocks noGrp="1"/>
          </p:cNvSpPr>
          <p:nvPr>
            <p:ph type="title"/>
          </p:nvPr>
        </p:nvSpPr>
        <p:spPr>
          <a:xfrm>
            <a:off x="-855648" y="1569003"/>
            <a:ext cx="356885" cy="1596177"/>
          </a:xfrm>
        </p:spPr>
        <p:txBody>
          <a:bodyPr/>
          <a:lstStyle/>
          <a:p>
            <a:endParaRPr lang="en-US" dirty="0"/>
          </a:p>
        </p:txBody>
      </p:sp>
      <p:sp>
        <p:nvSpPr>
          <p:cNvPr id="3" name="Content Placeholder 2">
            <a:extLst>
              <a:ext uri="{FF2B5EF4-FFF2-40B4-BE49-F238E27FC236}">
                <a16:creationId xmlns:a16="http://schemas.microsoft.com/office/drawing/2014/main" id="{26F7F0C5-52DB-8104-545F-071EE273F8C2}"/>
              </a:ext>
            </a:extLst>
          </p:cNvPr>
          <p:cNvSpPr>
            <a:spLocks noGrp="1"/>
          </p:cNvSpPr>
          <p:nvPr>
            <p:ph sz="quarter" idx="13"/>
          </p:nvPr>
        </p:nvSpPr>
        <p:spPr>
          <a:xfrm>
            <a:off x="283705" y="1805050"/>
            <a:ext cx="5106026" cy="5474525"/>
          </a:xfrm>
        </p:spPr>
        <p:txBody>
          <a:bodyPr/>
          <a:lstStyle/>
          <a:p>
            <a:pPr marL="0" indent="0">
              <a:buNone/>
            </a:pPr>
            <a:r>
              <a:rPr lang="en-US" b="1" dirty="0">
                <a:latin typeface="Times New Roman" panose="02020603050405020304" pitchFamily="18" charset="0"/>
                <a:cs typeface="Times New Roman" panose="02020603050405020304" pitchFamily="18" charset="0"/>
              </a:rPr>
              <a:t>Step 24: </a:t>
            </a:r>
            <a:r>
              <a:rPr lang="en-US" dirty="0">
                <a:latin typeface="Times New Roman" panose="02020603050405020304" pitchFamily="18" charset="0"/>
                <a:cs typeface="Times New Roman" panose="02020603050405020304" pitchFamily="18" charset="0"/>
              </a:rPr>
              <a:t>Applying decision tree algorithm </a:t>
            </a:r>
          </a:p>
        </p:txBody>
      </p:sp>
      <p:pic>
        <p:nvPicPr>
          <p:cNvPr id="6" name="Content Placeholder 5" descr="Text, email&#10;&#10;Description automatically generated">
            <a:extLst>
              <a:ext uri="{FF2B5EF4-FFF2-40B4-BE49-F238E27FC236}">
                <a16:creationId xmlns:a16="http://schemas.microsoft.com/office/drawing/2014/main" id="{DFA14176-D4AF-93C3-C723-BC32E91F923D}"/>
              </a:ext>
            </a:extLst>
          </p:cNvPr>
          <p:cNvPicPr>
            <a:picLocks noGrp="1" noChangeAspect="1"/>
          </p:cNvPicPr>
          <p:nvPr>
            <p:ph sz="quarter" idx="14"/>
          </p:nvPr>
        </p:nvPicPr>
        <p:blipFill>
          <a:blip r:embed="rId2"/>
          <a:stretch>
            <a:fillRect/>
          </a:stretch>
        </p:blipFill>
        <p:spPr>
          <a:xfrm>
            <a:off x="4928260" y="792505"/>
            <a:ext cx="5997039" cy="2025090"/>
          </a:xfrm>
        </p:spPr>
      </p:pic>
      <p:pic>
        <p:nvPicPr>
          <p:cNvPr id="8" name="Picture 7" descr="Text, table&#10;&#10;Description automatically generated">
            <a:extLst>
              <a:ext uri="{FF2B5EF4-FFF2-40B4-BE49-F238E27FC236}">
                <a16:creationId xmlns:a16="http://schemas.microsoft.com/office/drawing/2014/main" id="{28EEBF26-FC07-8D68-9328-11ECBCA05A0D}"/>
              </a:ext>
            </a:extLst>
          </p:cNvPr>
          <p:cNvPicPr>
            <a:picLocks noChangeAspect="1"/>
          </p:cNvPicPr>
          <p:nvPr/>
        </p:nvPicPr>
        <p:blipFill>
          <a:blip r:embed="rId3"/>
          <a:stretch>
            <a:fillRect/>
          </a:stretch>
        </p:blipFill>
        <p:spPr>
          <a:xfrm>
            <a:off x="4928260" y="3080995"/>
            <a:ext cx="6521944" cy="2984500"/>
          </a:xfrm>
          <a:prstGeom prst="rect">
            <a:avLst/>
          </a:prstGeom>
        </p:spPr>
      </p:pic>
    </p:spTree>
    <p:extLst>
      <p:ext uri="{BB962C8B-B14F-4D97-AF65-F5344CB8AC3E}">
        <p14:creationId xmlns:p14="http://schemas.microsoft.com/office/powerpoint/2010/main" val="68760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7E1A-934D-26F1-DC72-9C76F6626633}"/>
              </a:ext>
            </a:extLst>
          </p:cNvPr>
          <p:cNvSpPr>
            <a:spLocks noGrp="1"/>
          </p:cNvSpPr>
          <p:nvPr>
            <p:ph type="title"/>
          </p:nvPr>
        </p:nvSpPr>
        <p:spPr>
          <a:xfrm>
            <a:off x="913774" y="770915"/>
            <a:ext cx="10364451" cy="1596177"/>
          </a:xfrm>
        </p:spPr>
        <p:txBody>
          <a:bodyPr/>
          <a:lstStyle/>
          <a:p>
            <a:r>
              <a:rPr lang="en-US" sz="40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2D07F95-D100-9B9A-BEE7-D1C80D84F7C1}"/>
              </a:ext>
            </a:extLst>
          </p:cNvPr>
          <p:cNvSpPr>
            <a:spLocks noGrp="1"/>
          </p:cNvSpPr>
          <p:nvPr>
            <p:ph sz="quarter" idx="13"/>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practice of evaluating text to ascertain the emotional tone of the author's message is known as sentiment analysis. Sentiment analysis is the process of examining customer reviews of products on Amazon to ascertain whether they are positive, negative, or neutral.</a:t>
            </a:r>
          </a:p>
          <a:p>
            <a:r>
              <a:rPr lang="en-US" dirty="0">
                <a:latin typeface="Times New Roman" panose="02020603050405020304" pitchFamily="18" charset="0"/>
                <a:cs typeface="Times New Roman" panose="02020603050405020304" pitchFamily="18" charset="0"/>
              </a:rPr>
              <a:t>In this project, we will examine Amazon product reviews using sentiment analysis techniques. Machine learning techniques will be used to determine the sentiment that each review expresses. The objective is to offer perceptions of consumer preferences and opinions about a certain product, which can be utilized to support data-driven decisions to enhance the product or create successful marketing campaigns.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498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A50D-65DA-9949-0B49-8CD7171414DA}"/>
              </a:ext>
            </a:extLst>
          </p:cNvPr>
          <p:cNvSpPr>
            <a:spLocks noGrp="1"/>
          </p:cNvSpPr>
          <p:nvPr>
            <p:ph type="title"/>
          </p:nvPr>
        </p:nvSpPr>
        <p:spPr>
          <a:xfrm>
            <a:off x="-891275" y="1569003"/>
            <a:ext cx="665643" cy="1596177"/>
          </a:xfrm>
        </p:spPr>
        <p:txBody>
          <a:bodyPr/>
          <a:lstStyle/>
          <a:p>
            <a:endParaRPr lang="en-US" dirty="0"/>
          </a:p>
        </p:txBody>
      </p:sp>
      <p:sp>
        <p:nvSpPr>
          <p:cNvPr id="3" name="Content Placeholder 2">
            <a:extLst>
              <a:ext uri="{FF2B5EF4-FFF2-40B4-BE49-F238E27FC236}">
                <a16:creationId xmlns:a16="http://schemas.microsoft.com/office/drawing/2014/main" id="{A96C3CC4-4E03-3F17-A661-D6783F2BDC64}"/>
              </a:ext>
            </a:extLst>
          </p:cNvPr>
          <p:cNvSpPr>
            <a:spLocks noGrp="1"/>
          </p:cNvSpPr>
          <p:nvPr>
            <p:ph sz="quarter" idx="13"/>
          </p:nvPr>
        </p:nvSpPr>
        <p:spPr>
          <a:xfrm>
            <a:off x="248756" y="2058334"/>
            <a:ext cx="5106026" cy="3424107"/>
          </a:xfrm>
        </p:spPr>
        <p:txBody>
          <a:bodyPr/>
          <a:lstStyle/>
          <a:p>
            <a:pPr marL="0" indent="0">
              <a:buNone/>
            </a:pPr>
            <a:r>
              <a:rPr lang="en-US" b="1" dirty="0">
                <a:latin typeface="Times New Roman" panose="02020603050405020304" pitchFamily="18" charset="0"/>
                <a:cs typeface="Times New Roman" panose="02020603050405020304" pitchFamily="18" charset="0"/>
              </a:rPr>
              <a:t>Step 25: </a:t>
            </a:r>
            <a:r>
              <a:rPr lang="en-US" dirty="0">
                <a:latin typeface="Times New Roman" panose="02020603050405020304" pitchFamily="18" charset="0"/>
                <a:cs typeface="Times New Roman" panose="02020603050405020304" pitchFamily="18" charset="0"/>
              </a:rPr>
              <a:t>Applying random forest algorithm </a:t>
            </a:r>
          </a:p>
        </p:txBody>
      </p:sp>
      <p:pic>
        <p:nvPicPr>
          <p:cNvPr id="6" name="Content Placeholder 5" descr="Text&#10;&#10;Description automatically generated">
            <a:extLst>
              <a:ext uri="{FF2B5EF4-FFF2-40B4-BE49-F238E27FC236}">
                <a16:creationId xmlns:a16="http://schemas.microsoft.com/office/drawing/2014/main" id="{F5BBA350-F716-D0D9-F7CB-FD68679B1072}"/>
              </a:ext>
            </a:extLst>
          </p:cNvPr>
          <p:cNvPicPr>
            <a:picLocks noGrp="1" noChangeAspect="1"/>
          </p:cNvPicPr>
          <p:nvPr>
            <p:ph sz="quarter" idx="14"/>
          </p:nvPr>
        </p:nvPicPr>
        <p:blipFill>
          <a:blip r:embed="rId2"/>
          <a:stretch>
            <a:fillRect/>
          </a:stretch>
        </p:blipFill>
        <p:spPr>
          <a:xfrm>
            <a:off x="5732813" y="822091"/>
            <a:ext cx="5382970" cy="2606909"/>
          </a:xfrm>
        </p:spPr>
      </p:pic>
      <p:pic>
        <p:nvPicPr>
          <p:cNvPr id="8" name="Picture 7" descr="Table&#10;&#10;Description automatically generated">
            <a:extLst>
              <a:ext uri="{FF2B5EF4-FFF2-40B4-BE49-F238E27FC236}">
                <a16:creationId xmlns:a16="http://schemas.microsoft.com/office/drawing/2014/main" id="{DAEAD974-4E01-D88D-A292-012E85B96B9E}"/>
              </a:ext>
            </a:extLst>
          </p:cNvPr>
          <p:cNvPicPr>
            <a:picLocks noChangeAspect="1"/>
          </p:cNvPicPr>
          <p:nvPr/>
        </p:nvPicPr>
        <p:blipFill>
          <a:blip r:embed="rId3"/>
          <a:stretch>
            <a:fillRect/>
          </a:stretch>
        </p:blipFill>
        <p:spPr>
          <a:xfrm>
            <a:off x="5732812" y="3560619"/>
            <a:ext cx="5382969" cy="2656353"/>
          </a:xfrm>
          <a:prstGeom prst="rect">
            <a:avLst/>
          </a:prstGeom>
        </p:spPr>
      </p:pic>
    </p:spTree>
    <p:extLst>
      <p:ext uri="{BB962C8B-B14F-4D97-AF65-F5344CB8AC3E}">
        <p14:creationId xmlns:p14="http://schemas.microsoft.com/office/powerpoint/2010/main" val="3886467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1EF6-D61F-B69B-3CAB-4C3426B9908C}"/>
              </a:ext>
            </a:extLst>
          </p:cNvPr>
          <p:cNvSpPr>
            <a:spLocks noGrp="1"/>
          </p:cNvSpPr>
          <p:nvPr>
            <p:ph type="title"/>
          </p:nvPr>
        </p:nvSpPr>
        <p:spPr/>
        <p:txBody>
          <a:bodyPr>
            <a:normAutofit/>
          </a:bodyPr>
          <a:lstStyle/>
          <a:p>
            <a:pPr rtl="0">
              <a:spcBef>
                <a:spcPts val="0"/>
              </a:spcBef>
              <a:spcAft>
                <a:spcPts val="0"/>
              </a:spcAft>
            </a:pPr>
            <a:r>
              <a:rPr lang="en-US" sz="4000" i="0" u="none" strike="noStrike" dirty="0">
                <a:solidFill>
                  <a:srgbClr val="000000"/>
                </a:solidFill>
                <a:effectLst/>
                <a:latin typeface="Times New Roman" panose="02020603050405020304" pitchFamily="18" charset="0"/>
              </a:rPr>
              <a:t>Comparisons / Conclusion: </a:t>
            </a:r>
            <a:endParaRPr lang="en-US" sz="4000" dirty="0"/>
          </a:p>
        </p:txBody>
      </p:sp>
      <p:sp>
        <p:nvSpPr>
          <p:cNvPr id="3" name="Content Placeholder 2">
            <a:extLst>
              <a:ext uri="{FF2B5EF4-FFF2-40B4-BE49-F238E27FC236}">
                <a16:creationId xmlns:a16="http://schemas.microsoft.com/office/drawing/2014/main" id="{E04BF588-CAE9-7F68-B806-AC4198848B64}"/>
              </a:ext>
            </a:extLst>
          </p:cNvPr>
          <p:cNvSpPr>
            <a:spLocks noGrp="1"/>
          </p:cNvSpPr>
          <p:nvPr>
            <p:ph sz="quarter" idx="13"/>
          </p:nvPr>
        </p:nvSpPr>
        <p:spPr>
          <a:xfrm>
            <a:off x="379384" y="2367092"/>
            <a:ext cx="5106026" cy="3424107"/>
          </a:xfrm>
        </p:spPr>
        <p:txBody>
          <a:bodyPr>
            <a:normAutofit/>
          </a:bodyPr>
          <a:lstStyle/>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XGBoost - Textblob Analysis - 95.14%</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XGBoost - Vader Analysis - 94.53%</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Decision Tree - Textblob Analysis - 94.28%</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Decision Tree - Vader Analysis - 94.26%</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Random Forest - Textblob Analysis - 92.13%</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Random Forest - Vader Analysis - 93.52%</a:t>
            </a:r>
            <a:endParaRPr lang="en-US" b="0" dirty="0">
              <a:effectLst/>
              <a:latin typeface="Times New Roman" panose="02020603050405020304" pitchFamily="18" charset="0"/>
              <a:cs typeface="Times New Roman" panose="02020603050405020304" pitchFamily="18" charset="0"/>
            </a:endParaRPr>
          </a:p>
        </p:txBody>
      </p:sp>
      <p:pic>
        <p:nvPicPr>
          <p:cNvPr id="6" name="Content Placeholder 5" descr="Table&#10;&#10;Description automatically generated">
            <a:extLst>
              <a:ext uri="{FF2B5EF4-FFF2-40B4-BE49-F238E27FC236}">
                <a16:creationId xmlns:a16="http://schemas.microsoft.com/office/drawing/2014/main" id="{5B3AB746-3208-D617-B050-44AD73EC1F59}"/>
              </a:ext>
            </a:extLst>
          </p:cNvPr>
          <p:cNvPicPr>
            <a:picLocks noGrp="1" noChangeAspect="1"/>
          </p:cNvPicPr>
          <p:nvPr>
            <p:ph sz="quarter" idx="14"/>
          </p:nvPr>
        </p:nvPicPr>
        <p:blipFill>
          <a:blip r:embed="rId2"/>
          <a:stretch>
            <a:fillRect/>
          </a:stretch>
        </p:blipFill>
        <p:spPr>
          <a:xfrm>
            <a:off x="5847923" y="2411169"/>
            <a:ext cx="5647309" cy="2232138"/>
          </a:xfrm>
        </p:spPr>
      </p:pic>
    </p:spTree>
    <p:extLst>
      <p:ext uri="{BB962C8B-B14F-4D97-AF65-F5344CB8AC3E}">
        <p14:creationId xmlns:p14="http://schemas.microsoft.com/office/powerpoint/2010/main" val="4185485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94CFEE-07B7-9143-D0BF-9E970E890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6" name="Content Placeholder 5">
            <a:extLst>
              <a:ext uri="{FF2B5EF4-FFF2-40B4-BE49-F238E27FC236}">
                <a16:creationId xmlns:a16="http://schemas.microsoft.com/office/drawing/2014/main" id="{314DC1BA-C865-E268-D225-B2354A7CB442}"/>
              </a:ext>
            </a:extLst>
          </p:cNvPr>
          <p:cNvSpPr>
            <a:spLocks noGrp="1"/>
          </p:cNvSpPr>
          <p:nvPr>
            <p:ph sz="quarter" idx="13"/>
          </p:nvPr>
        </p:nvSpPr>
        <p:spPr/>
        <p:txBody>
          <a:bodyPr/>
          <a:lstStyle/>
          <a:p>
            <a:pPr marL="0" indent="0" rtl="0">
              <a:spcBef>
                <a:spcPts val="0"/>
              </a:spcBef>
              <a:spcAft>
                <a:spcPts val="0"/>
              </a:spcAft>
              <a:buNone/>
            </a:pPr>
            <a:r>
              <a:rPr lang="en-US" sz="1800" b="0" i="0" u="sng" strike="noStrike" dirty="0">
                <a:solidFill>
                  <a:srgbClr val="1155CC"/>
                </a:solidFill>
                <a:effectLst/>
                <a:latin typeface="Times New Roman" panose="02020603050405020304" pitchFamily="18" charset="0"/>
                <a:cs typeface="Times New Roman" panose="02020603050405020304" pitchFamily="18" charset="0"/>
                <a:hlinkClick r:id="rId2"/>
              </a:rPr>
              <a:t>https://machinelearningmastery.com/develop-first-xgboost-model-python-scikit-learn/</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800" b="0" i="0" u="sng" strike="noStrike" dirty="0">
                <a:solidFill>
                  <a:srgbClr val="1155CC"/>
                </a:solidFill>
                <a:effectLst/>
                <a:latin typeface="Times New Roman" panose="02020603050405020304" pitchFamily="18" charset="0"/>
                <a:cs typeface="Times New Roman" panose="02020603050405020304" pitchFamily="18" charset="0"/>
                <a:hlinkClick r:id="rId3"/>
              </a:rPr>
              <a:t>https://youtu.be/AnvrJNLKp0k</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800" b="0" i="0" u="sng" strike="noStrike" dirty="0">
                <a:solidFill>
                  <a:srgbClr val="1155CC"/>
                </a:solidFill>
                <a:effectLst/>
                <a:latin typeface="Times New Roman" panose="02020603050405020304" pitchFamily="18" charset="0"/>
                <a:cs typeface="Times New Roman" panose="02020603050405020304" pitchFamily="18" charset="0"/>
                <a:hlinkClick r:id="rId4"/>
              </a:rPr>
              <a:t>https://youtu.be/TRnPslOCbv0</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800" b="0" i="0" u="sng" strike="noStrike" dirty="0">
                <a:solidFill>
                  <a:srgbClr val="1155CC"/>
                </a:solidFill>
                <a:effectLst/>
                <a:latin typeface="Times New Roman" panose="02020603050405020304" pitchFamily="18" charset="0"/>
                <a:cs typeface="Times New Roman" panose="02020603050405020304" pitchFamily="18" charset="0"/>
                <a:hlinkClick r:id="rId5"/>
              </a:rPr>
              <a:t>https://youtu.be/Alu_cCXNS-k</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b="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15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ferris wheel with colorful lights&#10;&#10;Description automatically generated with low confidence">
            <a:extLst>
              <a:ext uri="{FF2B5EF4-FFF2-40B4-BE49-F238E27FC236}">
                <a16:creationId xmlns:a16="http://schemas.microsoft.com/office/drawing/2014/main" id="{950F5F74-2CD5-BC7D-A1CE-1AECB1DBDF7F}"/>
              </a:ext>
            </a:extLst>
          </p:cNvPr>
          <p:cNvPicPr>
            <a:picLocks noChangeAspect="1"/>
          </p:cNvPicPr>
          <p:nvPr/>
        </p:nvPicPr>
        <p:blipFill rotWithShape="1">
          <a:blip r:embed="rId2"/>
          <a:srcRect l="19228" r="-1" b="-1"/>
          <a:stretch/>
        </p:blipFill>
        <p:spPr>
          <a:xfrm>
            <a:off x="8860" y="10"/>
            <a:ext cx="6924201" cy="6857990"/>
          </a:xfrm>
          <a:prstGeom prst="rect">
            <a:avLst/>
          </a:prstGeom>
        </p:spPr>
      </p:pic>
      <p:sp>
        <p:nvSpPr>
          <p:cNvPr id="13" name="Rectangle 12">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DA470EDF-B005-2E5B-A8E1-D3DB158103C7}"/>
              </a:ext>
            </a:extLst>
          </p:cNvPr>
          <p:cNvSpPr>
            <a:spLocks noGrp="1"/>
          </p:cNvSpPr>
          <p:nvPr>
            <p:ph type="ctrTitle"/>
          </p:nvPr>
        </p:nvSpPr>
        <p:spPr>
          <a:xfrm>
            <a:off x="7749265" y="456376"/>
            <a:ext cx="3707844" cy="3533733"/>
          </a:xfrm>
        </p:spPr>
        <p:txBody>
          <a:bodyPr>
            <a:normAutofit/>
          </a:bodyPr>
          <a:lstStyle/>
          <a:p>
            <a:r>
              <a:rPr lang="en-US" dirty="0">
                <a:latin typeface="Times New Roman" panose="02020603050405020304" pitchFamily="18" charset="0"/>
                <a:cs typeface="Times New Roman" panose="02020603050405020304" pitchFamily="18" charset="0"/>
              </a:rPr>
              <a:t>Thank you</a:t>
            </a:r>
          </a:p>
        </p:txBody>
      </p:sp>
      <p:sp>
        <p:nvSpPr>
          <p:cNvPr id="5" name="Subtitle 4">
            <a:extLst>
              <a:ext uri="{FF2B5EF4-FFF2-40B4-BE49-F238E27FC236}">
                <a16:creationId xmlns:a16="http://schemas.microsoft.com/office/drawing/2014/main" id="{7D48CEC2-12A7-4F08-0F18-A34130447178}"/>
              </a:ext>
            </a:extLst>
          </p:cNvPr>
          <p:cNvSpPr>
            <a:spLocks noGrp="1"/>
          </p:cNvSpPr>
          <p:nvPr>
            <p:ph type="subTitle" idx="1"/>
          </p:nvPr>
        </p:nvSpPr>
        <p:spPr>
          <a:xfrm>
            <a:off x="12413097" y="2823690"/>
            <a:ext cx="471580" cy="442025"/>
          </a:xfrm>
        </p:spPr>
        <p:txBody>
          <a:bodyPr>
            <a:normAutofit lnSpcReduction="10000"/>
          </a:bodyPr>
          <a:lstStyle/>
          <a:p>
            <a:endParaRPr lang="en-US" dirty="0"/>
          </a:p>
        </p:txBody>
      </p:sp>
    </p:spTree>
    <p:extLst>
      <p:ext uri="{BB962C8B-B14F-4D97-AF65-F5344CB8AC3E}">
        <p14:creationId xmlns:p14="http://schemas.microsoft.com/office/powerpoint/2010/main" val="380210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C6AA-2443-6279-F170-FCD816A0B1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DE1518D7-3C8A-AA55-0392-A139D85B9CDF}"/>
              </a:ext>
            </a:extLst>
          </p:cNvPr>
          <p:cNvSpPr>
            <a:spLocks noGrp="1"/>
          </p:cNvSpPr>
          <p:nvPr>
            <p:ph sz="quarter" idx="13"/>
          </p:nvPr>
        </p:nvSpPr>
        <p:spPr/>
        <p:txBody>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It consists of more than 500K reviews.</a:t>
            </a:r>
          </a:p>
          <a:p>
            <a:pPr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It consists of both numerical and text data. </a:t>
            </a:r>
          </a:p>
          <a:p>
            <a:pPr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There are 10 columns and 568,454 rows.</a:t>
            </a:r>
            <a:endParaRPr lang="en-US" sz="1800" i="0" u="none" strike="noStrike" dirty="0">
              <a:solidFill>
                <a:srgbClr val="000000"/>
              </a:solidFill>
              <a:latin typeface="Times New Roman" panose="02020603050405020304" pitchFamily="18" charset="0"/>
              <a:cs typeface="Times New Roman" panose="02020603050405020304" pitchFamily="18" charset="0"/>
            </a:endParaRPr>
          </a:p>
          <a:p>
            <a:pPr marL="0" indent="0" rtl="0">
              <a:spcBef>
                <a:spcPts val="0"/>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800" dirty="0">
                <a:solidFill>
                  <a:srgbClr val="000000"/>
                </a:solidFill>
                <a:latin typeface="Times New Roman" panose="02020603050405020304" pitchFamily="18" charset="0"/>
                <a:cs typeface="Times New Roman" panose="02020603050405020304" pitchFamily="18" charset="0"/>
              </a:rPr>
              <a:t>Reference link: </a:t>
            </a:r>
          </a:p>
          <a:p>
            <a:pPr>
              <a:spcBef>
                <a:spcPts val="0"/>
              </a:spcBef>
            </a:pPr>
            <a:r>
              <a:rPr lang="en-US" b="0" i="0" dirty="0">
                <a:solidFill>
                  <a:srgbClr val="000000"/>
                </a:solidFill>
                <a:effectLst/>
                <a:latin typeface="Times New Roman" panose="02020603050405020304" pitchFamily="18" charset="0"/>
                <a:cs typeface="Times New Roman" panose="02020603050405020304" pitchFamily="18" charset="0"/>
              </a:rPr>
              <a:t>http://</a:t>
            </a:r>
            <a:r>
              <a:rPr lang="en-US" b="0" i="0" dirty="0" err="1">
                <a:solidFill>
                  <a:srgbClr val="000000"/>
                </a:solidFill>
                <a:effectLst/>
                <a:latin typeface="Times New Roman" panose="02020603050405020304" pitchFamily="18" charset="0"/>
                <a:cs typeface="Times New Roman" panose="02020603050405020304" pitchFamily="18" charset="0"/>
              </a:rPr>
              <a:t>www.kaggle.com</a:t>
            </a:r>
            <a:r>
              <a:rPr lang="en-US" b="0" i="0" dirty="0">
                <a:solidFill>
                  <a:srgbClr val="000000"/>
                </a:solidFill>
                <a:effectLst/>
                <a:latin typeface="Times New Roman" panose="02020603050405020304" pitchFamily="18" charset="0"/>
                <a:cs typeface="Times New Roman" panose="02020603050405020304" pitchFamily="18" charset="0"/>
              </a:rPr>
              <a:t>/datasets/</a:t>
            </a:r>
            <a:r>
              <a:rPr lang="en-US" b="0" i="0" dirty="0" err="1">
                <a:solidFill>
                  <a:srgbClr val="000000"/>
                </a:solidFill>
                <a:effectLst/>
                <a:latin typeface="Times New Roman" panose="02020603050405020304" pitchFamily="18" charset="0"/>
                <a:cs typeface="Times New Roman" panose="02020603050405020304" pitchFamily="18" charset="0"/>
              </a:rPr>
              <a:t>arhamrumi</a:t>
            </a:r>
            <a:r>
              <a:rPr lang="en-US" b="0" i="0" dirty="0">
                <a:solidFill>
                  <a:srgbClr val="000000"/>
                </a:solidFill>
                <a:effectLst/>
                <a:latin typeface="Times New Roman" panose="02020603050405020304" pitchFamily="18" charset="0"/>
                <a:cs typeface="Times New Roman" panose="02020603050405020304" pitchFamily="18" charset="0"/>
              </a:rPr>
              <a:t>/amazon-product-reviews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00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0" name="Rectangle 29">
            <a:extLst>
              <a:ext uri="{FF2B5EF4-FFF2-40B4-BE49-F238E27FC236}">
                <a16:creationId xmlns:a16="http://schemas.microsoft.com/office/drawing/2014/main" id="{1438D575-BA94-4825-9EAA-6AB4FC076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a:extLst>
              <a:ext uri="{FF2B5EF4-FFF2-40B4-BE49-F238E27FC236}">
                <a16:creationId xmlns:a16="http://schemas.microsoft.com/office/drawing/2014/main" id="{8AD42FA4-1D13-4494-93FD-6BF20CDE6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Table&#10;&#10;Description automatically generated with medium confidence">
            <a:extLst>
              <a:ext uri="{FF2B5EF4-FFF2-40B4-BE49-F238E27FC236}">
                <a16:creationId xmlns:a16="http://schemas.microsoft.com/office/drawing/2014/main" id="{87FEDCFC-3A91-9A40-80EC-42651F4689E5}"/>
              </a:ext>
            </a:extLst>
          </p:cNvPr>
          <p:cNvPicPr>
            <a:picLocks noChangeAspect="1"/>
          </p:cNvPicPr>
          <p:nvPr/>
        </p:nvPicPr>
        <p:blipFill>
          <a:blip r:embed="rId4"/>
          <a:stretch>
            <a:fillRect/>
          </a:stretch>
        </p:blipFill>
        <p:spPr>
          <a:xfrm>
            <a:off x="9198610" y="2367092"/>
            <a:ext cx="2636824" cy="2482950"/>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4" name="Picture 33">
            <a:extLst>
              <a:ext uri="{FF2B5EF4-FFF2-40B4-BE49-F238E27FC236}">
                <a16:creationId xmlns:a16="http://schemas.microsoft.com/office/drawing/2014/main" id="{97727D90-AE2C-4C94-9C0E-DD21CA438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Content Placeholder 18" descr="Graphical user interface, text, application&#10;&#10;Description automatically generated">
            <a:extLst>
              <a:ext uri="{FF2B5EF4-FFF2-40B4-BE49-F238E27FC236}">
                <a16:creationId xmlns:a16="http://schemas.microsoft.com/office/drawing/2014/main" id="{AF6D0CD6-5EA4-88CD-3F75-A8FBA96A29F5}"/>
              </a:ext>
            </a:extLst>
          </p:cNvPr>
          <p:cNvPicPr>
            <a:picLocks noGrp="1" noChangeAspect="1"/>
          </p:cNvPicPr>
          <p:nvPr>
            <p:ph sz="quarter" idx="14"/>
          </p:nvPr>
        </p:nvPicPr>
        <p:blipFill>
          <a:blip r:embed="rId5"/>
          <a:stretch>
            <a:fillRect/>
          </a:stretch>
        </p:blipFill>
        <p:spPr>
          <a:xfrm>
            <a:off x="4943474" y="1384574"/>
            <a:ext cx="4028563" cy="3844652"/>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9" name="Title 8">
            <a:extLst>
              <a:ext uri="{FF2B5EF4-FFF2-40B4-BE49-F238E27FC236}">
                <a16:creationId xmlns:a16="http://schemas.microsoft.com/office/drawing/2014/main" id="{B038483D-BAFE-00C6-0177-9F6F7E644085}"/>
              </a:ext>
            </a:extLst>
          </p:cNvPr>
          <p:cNvSpPr>
            <a:spLocks noGrp="1"/>
          </p:cNvSpPr>
          <p:nvPr>
            <p:ph type="title"/>
          </p:nvPr>
        </p:nvSpPr>
        <p:spPr>
          <a:xfrm>
            <a:off x="913776" y="618517"/>
            <a:ext cx="3893976" cy="1596177"/>
          </a:xfrm>
        </p:spPr>
        <p:txBody>
          <a:bodyPr vert="horz" lIns="91440" tIns="45720" rIns="91440" bIns="45720" rtlCol="0" anchor="b">
            <a:normAutofit/>
          </a:bodyPr>
          <a:lstStyle/>
          <a:p>
            <a:r>
              <a:rPr lang="en-US" sz="3200" dirty="0">
                <a:latin typeface="Times New Roman" panose="02020603050405020304" pitchFamily="18" charset="0"/>
                <a:cs typeface="Times New Roman" panose="02020603050405020304" pitchFamily="18" charset="0"/>
              </a:rPr>
              <a:t>Methodology</a:t>
            </a:r>
          </a:p>
        </p:txBody>
      </p:sp>
      <p:sp>
        <p:nvSpPr>
          <p:cNvPr id="10" name="Content Placeholder 9">
            <a:extLst>
              <a:ext uri="{FF2B5EF4-FFF2-40B4-BE49-F238E27FC236}">
                <a16:creationId xmlns:a16="http://schemas.microsoft.com/office/drawing/2014/main" id="{798B4EA8-1812-8740-8CF1-4CE031F4A87F}"/>
              </a:ext>
            </a:extLst>
          </p:cNvPr>
          <p:cNvSpPr>
            <a:spLocks noGrp="1"/>
          </p:cNvSpPr>
          <p:nvPr>
            <p:ph sz="quarter" idx="13"/>
          </p:nvPr>
        </p:nvSpPr>
        <p:spPr>
          <a:xfrm>
            <a:off x="913774" y="2367092"/>
            <a:ext cx="3893978" cy="3424107"/>
          </a:xfrm>
        </p:spPr>
        <p:txBody>
          <a:bodyPr vert="horz" lIns="91440" tIns="45720" rIns="91440" bIns="45720" rtlCol="0">
            <a:normAutofit lnSpcReduction="10000"/>
          </a:bodyPr>
          <a:lstStyle/>
          <a:p>
            <a:pPr marL="0" indent="0" algn="ctr">
              <a:buNone/>
            </a:pPr>
            <a:r>
              <a:rPr lang="en-US" sz="1600" dirty="0">
                <a:latin typeface="Times New Roman" panose="02020603050405020304" pitchFamily="18" charset="0"/>
                <a:cs typeface="Times New Roman" panose="02020603050405020304" pitchFamily="18" charset="0"/>
              </a:rPr>
              <a:t>Step 1: Importing all the libraries</a:t>
            </a:r>
          </a:p>
          <a:p>
            <a:pPr algn="ctr"/>
            <a:endParaRPr lang="en-US" sz="1600" dirty="0">
              <a:latin typeface="Times New Roman" panose="02020603050405020304" pitchFamily="18" charset="0"/>
              <a:cs typeface="Times New Roman" panose="02020603050405020304" pitchFamily="18" charset="0"/>
            </a:endParaRPr>
          </a:p>
          <a:p>
            <a:pPr marL="0" indent="0" algn="ctr">
              <a:buNone/>
            </a:pPr>
            <a:r>
              <a:rPr lang="en-US" sz="1600" dirty="0">
                <a:latin typeface="Times New Roman" panose="02020603050405020304" pitchFamily="18" charset="0"/>
                <a:cs typeface="Times New Roman" panose="02020603050405020304" pitchFamily="18" charset="0"/>
              </a:rPr>
              <a:t>Step 2: </a:t>
            </a:r>
            <a:r>
              <a:rPr lang="en-US" sz="1600" b="0" i="0" u="none" strike="noStrike" dirty="0">
                <a:latin typeface="Times New Roman" panose="02020603050405020304" pitchFamily="18" charset="0"/>
                <a:cs typeface="Times New Roman" panose="02020603050405020304" pitchFamily="18" charset="0"/>
              </a:rPr>
              <a:t>After loading the data, we checked for the null values and then we ran a code to remove the null values from our dataset, and then we recheck the dataset to check if any null value is still present or no</a:t>
            </a:r>
          </a:p>
          <a:p>
            <a:pPr marL="0" algn="ctr"/>
            <a:endParaRPr lang="en-US" sz="1600" b="0" i="0" u="none" strike="noStrike"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40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9E74BC-760E-065C-6C71-C512F35EF103}"/>
              </a:ext>
            </a:extLst>
          </p:cNvPr>
          <p:cNvSpPr>
            <a:spLocks noGrp="1"/>
          </p:cNvSpPr>
          <p:nvPr>
            <p:ph type="title"/>
          </p:nvPr>
        </p:nvSpPr>
        <p:spPr>
          <a:xfrm flipV="1">
            <a:off x="1256675" y="-571499"/>
            <a:ext cx="10364451" cy="61304"/>
          </a:xfrm>
        </p:spPr>
        <p:txBody>
          <a:bodyPr>
            <a:normAutofit fontScale="90000"/>
          </a:bodyPr>
          <a:lstStyle/>
          <a:p>
            <a:endParaRPr lang="en-US" dirty="0"/>
          </a:p>
        </p:txBody>
      </p:sp>
      <p:sp>
        <p:nvSpPr>
          <p:cNvPr id="8" name="Content Placeholder 7">
            <a:extLst>
              <a:ext uri="{FF2B5EF4-FFF2-40B4-BE49-F238E27FC236}">
                <a16:creationId xmlns:a16="http://schemas.microsoft.com/office/drawing/2014/main" id="{42DEA9D3-3803-B98E-8465-DC653F560481}"/>
              </a:ext>
            </a:extLst>
          </p:cNvPr>
          <p:cNvSpPr>
            <a:spLocks noGrp="1"/>
          </p:cNvSpPr>
          <p:nvPr>
            <p:ph sz="quarter" idx="13"/>
          </p:nvPr>
        </p:nvSpPr>
        <p:spPr>
          <a:xfrm>
            <a:off x="297180" y="1058570"/>
            <a:ext cx="5631180" cy="5215202"/>
          </a:xfrm>
        </p:spPr>
        <p:txBody>
          <a:bodyPr>
            <a:normAutofit/>
          </a:bodyPr>
          <a:lstStyle/>
          <a:p>
            <a:pPr marL="0" indent="0">
              <a:buNone/>
            </a:pPr>
            <a:r>
              <a:rPr lang="en-US" b="1" dirty="0"/>
              <a:t>Step 3</a:t>
            </a:r>
            <a:r>
              <a:rPr lang="en-US" dirty="0"/>
              <a:t>: </a:t>
            </a:r>
            <a:r>
              <a:rPr lang="en-US" sz="1800" b="0" i="0" u="none" strike="noStrike" dirty="0">
                <a:solidFill>
                  <a:srgbClr val="000000"/>
                </a:solidFill>
                <a:effectLst/>
                <a:latin typeface="Times New Roman" panose="02020603050405020304" pitchFamily="18" charset="0"/>
              </a:rPr>
              <a:t>Then we moved to the step of data cleaning wherein we created functions to remove the punctuation marks and signs and symbols which are not required. </a:t>
            </a:r>
          </a:p>
          <a:p>
            <a:pPr marL="0" indent="0" rtl="0" fontAlgn="base">
              <a:spcBef>
                <a:spcPts val="0"/>
              </a:spcBef>
              <a:spcAft>
                <a:spcPts val="0"/>
              </a:spcAft>
              <a:buNone/>
            </a:pPr>
            <a:r>
              <a:rPr lang="en-US" sz="1800" b="1" dirty="0">
                <a:solidFill>
                  <a:srgbClr val="000000"/>
                </a:solidFill>
                <a:latin typeface="Times New Roman" panose="02020603050405020304" pitchFamily="18" charset="0"/>
              </a:rPr>
              <a:t>Step 4</a:t>
            </a:r>
            <a:r>
              <a:rPr lang="en-US" sz="1800"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After removing the punctuation and unnecessary symbols from the comments we ran a function to change reviews into plain text format</a:t>
            </a:r>
            <a:br>
              <a:rPr lang="en-US" b="0" dirty="0">
                <a:effectLst/>
              </a:rPr>
            </a:br>
            <a:r>
              <a:rPr lang="en-US" b="1" dirty="0">
                <a:effectLst/>
              </a:rPr>
              <a:t>Step 5:</a:t>
            </a:r>
            <a:r>
              <a:rPr lang="en-US" b="0" dirty="0">
                <a:effectLst/>
              </a:rPr>
              <a:t> </a:t>
            </a:r>
            <a:r>
              <a:rPr lang="en-US" sz="1800" b="0" i="0" u="none" strike="noStrike" dirty="0">
                <a:solidFill>
                  <a:srgbClr val="000000"/>
                </a:solidFill>
                <a:effectLst/>
                <a:latin typeface="Times New Roman" panose="02020603050405020304" pitchFamily="18" charset="0"/>
              </a:rPr>
              <a:t>Later we converted the reviews to lowercase for ease and then we converted the reviews to string format.</a:t>
            </a:r>
            <a:br>
              <a:rPr lang="en-US" sz="1800" b="0" i="0" u="none" strike="noStrike" dirty="0">
                <a:solidFill>
                  <a:srgbClr val="000000"/>
                </a:solidFill>
                <a:effectLst/>
                <a:latin typeface="Times New Roman" panose="02020603050405020304" pitchFamily="18" charset="0"/>
              </a:rPr>
            </a:br>
            <a:r>
              <a:rPr lang="en-US" sz="1800" b="1" i="0" u="none" strike="noStrike" dirty="0">
                <a:solidFill>
                  <a:srgbClr val="000000"/>
                </a:solidFill>
                <a:effectLst/>
                <a:latin typeface="Times New Roman" panose="02020603050405020304" pitchFamily="18" charset="0"/>
              </a:rPr>
              <a:t>Step 6:</a:t>
            </a:r>
            <a:r>
              <a:rPr lang="en-US" sz="1800" b="0" i="0" u="none" strike="noStrike" dirty="0">
                <a:solidFill>
                  <a:srgbClr val="000000"/>
                </a:solidFill>
                <a:effectLst/>
                <a:latin typeface="Times New Roman" panose="02020603050405020304" pitchFamily="18" charset="0"/>
              </a:rPr>
              <a:t> Then we separated each word in the reviews and assigned them to individual tokens </a:t>
            </a:r>
          </a:p>
          <a:p>
            <a:endParaRPr lang="en-US" dirty="0"/>
          </a:p>
        </p:txBody>
      </p:sp>
      <p:pic>
        <p:nvPicPr>
          <p:cNvPr id="11" name="Content Placeholder 10" descr="Text&#10;&#10;Description automatically generated with medium confidence">
            <a:extLst>
              <a:ext uri="{FF2B5EF4-FFF2-40B4-BE49-F238E27FC236}">
                <a16:creationId xmlns:a16="http://schemas.microsoft.com/office/drawing/2014/main" id="{BE7D58B2-8B82-494C-DC2B-28CF480FBF88}"/>
              </a:ext>
            </a:extLst>
          </p:cNvPr>
          <p:cNvPicPr>
            <a:picLocks noGrp="1" noChangeAspect="1"/>
          </p:cNvPicPr>
          <p:nvPr>
            <p:ph sz="quarter" idx="14"/>
          </p:nvPr>
        </p:nvPicPr>
        <p:blipFill>
          <a:blip r:embed="rId2"/>
          <a:stretch>
            <a:fillRect/>
          </a:stretch>
        </p:blipFill>
        <p:spPr>
          <a:xfrm>
            <a:off x="5928360" y="445770"/>
            <a:ext cx="5273040" cy="3596296"/>
          </a:xfrm>
        </p:spPr>
      </p:pic>
      <p:pic>
        <p:nvPicPr>
          <p:cNvPr id="13" name="Picture 12" descr="Graphical user interface, text, application&#10;&#10;Description automatically generated">
            <a:extLst>
              <a:ext uri="{FF2B5EF4-FFF2-40B4-BE49-F238E27FC236}">
                <a16:creationId xmlns:a16="http://schemas.microsoft.com/office/drawing/2014/main" id="{46F837BE-8BBE-297F-6230-5D4CB491EA6D}"/>
              </a:ext>
            </a:extLst>
          </p:cNvPr>
          <p:cNvPicPr>
            <a:picLocks noChangeAspect="1"/>
          </p:cNvPicPr>
          <p:nvPr/>
        </p:nvPicPr>
        <p:blipFill>
          <a:blip r:embed="rId3"/>
          <a:stretch>
            <a:fillRect/>
          </a:stretch>
        </p:blipFill>
        <p:spPr>
          <a:xfrm>
            <a:off x="5928360" y="4224630"/>
            <a:ext cx="5692766" cy="1574800"/>
          </a:xfrm>
          <a:prstGeom prst="rect">
            <a:avLst/>
          </a:prstGeom>
        </p:spPr>
      </p:pic>
    </p:spTree>
    <p:extLst>
      <p:ext uri="{BB962C8B-B14F-4D97-AF65-F5344CB8AC3E}">
        <p14:creationId xmlns:p14="http://schemas.microsoft.com/office/powerpoint/2010/main" val="369255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8ECF-C31E-7733-3E6C-C447D62A346A}"/>
              </a:ext>
            </a:extLst>
          </p:cNvPr>
          <p:cNvSpPr>
            <a:spLocks noGrp="1"/>
          </p:cNvSpPr>
          <p:nvPr>
            <p:ph type="title"/>
          </p:nvPr>
        </p:nvSpPr>
        <p:spPr>
          <a:xfrm>
            <a:off x="-527031" y="412777"/>
            <a:ext cx="45719" cy="1596177"/>
          </a:xfrm>
        </p:spPr>
        <p:txBody>
          <a:bodyPr/>
          <a:lstStyle/>
          <a:p>
            <a:endParaRPr lang="en-US" dirty="0"/>
          </a:p>
        </p:txBody>
      </p:sp>
      <p:sp>
        <p:nvSpPr>
          <p:cNvPr id="3" name="Content Placeholder 2">
            <a:extLst>
              <a:ext uri="{FF2B5EF4-FFF2-40B4-BE49-F238E27FC236}">
                <a16:creationId xmlns:a16="http://schemas.microsoft.com/office/drawing/2014/main" id="{9F007EC2-CBC5-8B3A-8343-7E5B17136DF2}"/>
              </a:ext>
            </a:extLst>
          </p:cNvPr>
          <p:cNvSpPr>
            <a:spLocks noGrp="1"/>
          </p:cNvSpPr>
          <p:nvPr>
            <p:ph sz="quarter" idx="13"/>
          </p:nvPr>
        </p:nvSpPr>
        <p:spPr>
          <a:xfrm>
            <a:off x="457199" y="1131570"/>
            <a:ext cx="5562601" cy="5269230"/>
          </a:xfrm>
        </p:spPr>
        <p:txBody>
          <a:bodyPr>
            <a:normAutofit fontScale="92500"/>
          </a:bodyPr>
          <a:lstStyle/>
          <a:p>
            <a:pPr marL="0" indent="0">
              <a:buNone/>
            </a:pPr>
            <a:r>
              <a:rPr lang="en-US" sz="1800" b="1" i="0" u="none" strike="noStrike" dirty="0">
                <a:solidFill>
                  <a:srgbClr val="000000"/>
                </a:solidFill>
                <a:effectLst/>
                <a:latin typeface="Times New Roman" panose="02020603050405020304" pitchFamily="18" charset="0"/>
              </a:rPr>
              <a:t>Step 7</a:t>
            </a:r>
            <a:r>
              <a:rPr lang="en-US" sz="1800" b="0" i="0" u="none" strike="noStrike" dirty="0">
                <a:solidFill>
                  <a:srgbClr val="000000"/>
                </a:solidFill>
                <a:effectLst/>
                <a:latin typeface="Times New Roman" panose="02020603050405020304" pitchFamily="18" charset="0"/>
              </a:rPr>
              <a:t>: We then created 2 functions named “subjectivity” and “polarity” and using the features of textblob we got the polarity score which ranges between -1 and 1, where -1 is the most negative and 1 is the most positive. </a:t>
            </a:r>
          </a:p>
          <a:p>
            <a:pPr marL="0" indent="0">
              <a:buNone/>
            </a:pPr>
            <a:r>
              <a:rPr lang="en-US" sz="1800" b="1" dirty="0">
                <a:solidFill>
                  <a:srgbClr val="000000"/>
                </a:solidFill>
                <a:latin typeface="Times New Roman" panose="02020603050405020304" pitchFamily="18" charset="0"/>
              </a:rPr>
              <a:t>Step 8:</a:t>
            </a:r>
            <a:r>
              <a:rPr lang="en-US" sz="1800"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The reviewers have given number ratings as well to their reviews so now we use those numbers directly use those numbers and consider the reviews as positive, negative or neutral based on the numbers where if the rating is 2 or less than 2 it will be considered as negative, if the number is 3 it will be considered as neutral and if the rating is 3 or more than 3 it will be considered as positive. </a:t>
            </a:r>
          </a:p>
          <a:p>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7FFB9628-8C42-223A-7502-A35A85E50824}"/>
              </a:ext>
            </a:extLst>
          </p:cNvPr>
          <p:cNvPicPr>
            <a:picLocks noGrp="1" noChangeAspect="1"/>
          </p:cNvPicPr>
          <p:nvPr>
            <p:ph sz="quarter" idx="14"/>
          </p:nvPr>
        </p:nvPicPr>
        <p:blipFill>
          <a:blip r:embed="rId2"/>
          <a:stretch>
            <a:fillRect/>
          </a:stretch>
        </p:blipFill>
        <p:spPr>
          <a:xfrm>
            <a:off x="6172200" y="843713"/>
            <a:ext cx="5105400" cy="2585287"/>
          </a:xfrm>
        </p:spPr>
      </p:pic>
      <p:pic>
        <p:nvPicPr>
          <p:cNvPr id="8" name="Picture 7" descr="Graphical user interface, text, application, email&#10;&#10;Description automatically generated">
            <a:extLst>
              <a:ext uri="{FF2B5EF4-FFF2-40B4-BE49-F238E27FC236}">
                <a16:creationId xmlns:a16="http://schemas.microsoft.com/office/drawing/2014/main" id="{CE547C8F-292C-4E35-3641-63E13E3D359A}"/>
              </a:ext>
            </a:extLst>
          </p:cNvPr>
          <p:cNvPicPr>
            <a:picLocks noChangeAspect="1"/>
          </p:cNvPicPr>
          <p:nvPr/>
        </p:nvPicPr>
        <p:blipFill>
          <a:blip r:embed="rId3"/>
          <a:stretch>
            <a:fillRect/>
          </a:stretch>
        </p:blipFill>
        <p:spPr>
          <a:xfrm>
            <a:off x="6019800" y="3766184"/>
            <a:ext cx="5410200" cy="2375505"/>
          </a:xfrm>
          <a:prstGeom prst="rect">
            <a:avLst/>
          </a:prstGeom>
        </p:spPr>
      </p:pic>
    </p:spTree>
    <p:extLst>
      <p:ext uri="{BB962C8B-B14F-4D97-AF65-F5344CB8AC3E}">
        <p14:creationId xmlns:p14="http://schemas.microsoft.com/office/powerpoint/2010/main" val="117192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D29E-7E11-F84C-1E0F-F6A51BF8144E}"/>
              </a:ext>
            </a:extLst>
          </p:cNvPr>
          <p:cNvSpPr>
            <a:spLocks noGrp="1"/>
          </p:cNvSpPr>
          <p:nvPr>
            <p:ph type="title"/>
          </p:nvPr>
        </p:nvSpPr>
        <p:spPr>
          <a:xfrm>
            <a:off x="12658473" y="1832823"/>
            <a:ext cx="428136" cy="1596177"/>
          </a:xfrm>
        </p:spPr>
        <p:txBody>
          <a:bodyPr/>
          <a:lstStyle/>
          <a:p>
            <a:endParaRPr lang="en-US" dirty="0"/>
          </a:p>
        </p:txBody>
      </p:sp>
      <p:sp>
        <p:nvSpPr>
          <p:cNvPr id="3" name="Content Placeholder 2">
            <a:extLst>
              <a:ext uri="{FF2B5EF4-FFF2-40B4-BE49-F238E27FC236}">
                <a16:creationId xmlns:a16="http://schemas.microsoft.com/office/drawing/2014/main" id="{7F55115D-F5A0-EAB5-C307-396063DD0714}"/>
              </a:ext>
            </a:extLst>
          </p:cNvPr>
          <p:cNvSpPr>
            <a:spLocks noGrp="1"/>
          </p:cNvSpPr>
          <p:nvPr>
            <p:ph sz="quarter" idx="13"/>
          </p:nvPr>
        </p:nvSpPr>
        <p:spPr>
          <a:xfrm>
            <a:off x="375738" y="1674421"/>
            <a:ext cx="5106026" cy="5403273"/>
          </a:xfrm>
        </p:spPr>
        <p:txBody>
          <a:bodyPr/>
          <a:lstStyle/>
          <a:p>
            <a:pPr marL="0" indent="0">
              <a:buNone/>
            </a:pPr>
            <a:r>
              <a:rPr lang="en-US" b="1" dirty="0">
                <a:latin typeface="Times New Roman" panose="02020603050405020304" pitchFamily="18" charset="0"/>
                <a:cs typeface="Times New Roman" panose="02020603050405020304" pitchFamily="18" charset="0"/>
              </a:rPr>
              <a:t>Step 9:</a:t>
            </a:r>
            <a:r>
              <a:rPr lang="en-US" dirty="0">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Now we use the Vader sentiment analysis on the same reviews, it divides the reviews into 4 columns Negative, Positive, Neutral and compound column, the compound column gives a compounded value. </a:t>
            </a:r>
          </a:p>
          <a:p>
            <a:pPr marL="0" indent="0">
              <a:buNone/>
            </a:pPr>
            <a:r>
              <a:rPr lang="en-US" sz="1800" b="1" dirty="0">
                <a:solidFill>
                  <a:srgbClr val="000000"/>
                </a:solidFill>
                <a:latin typeface="Times New Roman" panose="02020603050405020304" pitchFamily="18" charset="0"/>
              </a:rPr>
              <a:t>Step 10: </a:t>
            </a:r>
            <a:r>
              <a:rPr lang="en-US" sz="1800" b="0" i="0" u="none" strike="noStrike" dirty="0">
                <a:solidFill>
                  <a:srgbClr val="000000"/>
                </a:solidFill>
                <a:effectLst/>
                <a:latin typeface="Times New Roman" panose="02020603050405020304" pitchFamily="18" charset="0"/>
              </a:rPr>
              <a:t>Then we extracted the percentages of all 3 techniques that is Vader analysis, Textblob analysis and analysis of the ratings of the review and we compared the percentages of all 3 analysis.</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2389D9E0-A00A-7BF9-DE76-3DBBAD429BC5}"/>
              </a:ext>
            </a:extLst>
          </p:cNvPr>
          <p:cNvPicPr>
            <a:picLocks noGrp="1" noChangeAspect="1"/>
          </p:cNvPicPr>
          <p:nvPr>
            <p:ph sz="quarter" idx="14"/>
          </p:nvPr>
        </p:nvPicPr>
        <p:blipFill>
          <a:blip r:embed="rId2"/>
          <a:stretch>
            <a:fillRect/>
          </a:stretch>
        </p:blipFill>
        <p:spPr>
          <a:xfrm>
            <a:off x="5352801" y="238527"/>
            <a:ext cx="5715001" cy="3190473"/>
          </a:xfrm>
        </p:spPr>
      </p:pic>
      <p:pic>
        <p:nvPicPr>
          <p:cNvPr id="18" name="Picture 17" descr="Graphical user interface, text&#10;&#10;Description automatically generated">
            <a:extLst>
              <a:ext uri="{FF2B5EF4-FFF2-40B4-BE49-F238E27FC236}">
                <a16:creationId xmlns:a16="http://schemas.microsoft.com/office/drawing/2014/main" id="{5E7BBE5E-EEC6-30FB-FD06-85C3E0E3DF10}"/>
              </a:ext>
            </a:extLst>
          </p:cNvPr>
          <p:cNvPicPr>
            <a:picLocks noChangeAspect="1"/>
          </p:cNvPicPr>
          <p:nvPr/>
        </p:nvPicPr>
        <p:blipFill>
          <a:blip r:embed="rId3"/>
          <a:stretch>
            <a:fillRect/>
          </a:stretch>
        </p:blipFill>
        <p:spPr>
          <a:xfrm>
            <a:off x="5352801" y="3802050"/>
            <a:ext cx="4925888" cy="890291"/>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820594E5-9518-6D37-0A93-1974EBB9F1CD}"/>
              </a:ext>
            </a:extLst>
          </p:cNvPr>
          <p:cNvPicPr>
            <a:picLocks noChangeAspect="1"/>
          </p:cNvPicPr>
          <p:nvPr/>
        </p:nvPicPr>
        <p:blipFill>
          <a:blip r:embed="rId4"/>
          <a:stretch>
            <a:fillRect/>
          </a:stretch>
        </p:blipFill>
        <p:spPr>
          <a:xfrm>
            <a:off x="5352801" y="4738433"/>
            <a:ext cx="4925888" cy="890291"/>
          </a:xfrm>
          <a:prstGeom prst="rect">
            <a:avLst/>
          </a:prstGeom>
        </p:spPr>
      </p:pic>
      <p:pic>
        <p:nvPicPr>
          <p:cNvPr id="22" name="Picture 21" descr="Graphical user interface, text&#10;&#10;Description automatically generated with medium confidence">
            <a:extLst>
              <a:ext uri="{FF2B5EF4-FFF2-40B4-BE49-F238E27FC236}">
                <a16:creationId xmlns:a16="http://schemas.microsoft.com/office/drawing/2014/main" id="{7EEAFF7A-35DB-71BB-5C48-8921D699A1F7}"/>
              </a:ext>
            </a:extLst>
          </p:cNvPr>
          <p:cNvPicPr>
            <a:picLocks noChangeAspect="1"/>
          </p:cNvPicPr>
          <p:nvPr/>
        </p:nvPicPr>
        <p:blipFill>
          <a:blip r:embed="rId5"/>
          <a:stretch>
            <a:fillRect/>
          </a:stretch>
        </p:blipFill>
        <p:spPr>
          <a:xfrm>
            <a:off x="5352801" y="5674816"/>
            <a:ext cx="4925888" cy="944657"/>
          </a:xfrm>
          <a:prstGeom prst="rect">
            <a:avLst/>
          </a:prstGeom>
        </p:spPr>
      </p:pic>
    </p:spTree>
    <p:extLst>
      <p:ext uri="{BB962C8B-B14F-4D97-AF65-F5344CB8AC3E}">
        <p14:creationId xmlns:p14="http://schemas.microsoft.com/office/powerpoint/2010/main" val="83762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DC32-F242-BCE1-6591-5111281C190A}"/>
              </a:ext>
            </a:extLst>
          </p:cNvPr>
          <p:cNvSpPr>
            <a:spLocks noGrp="1"/>
          </p:cNvSpPr>
          <p:nvPr>
            <p:ph type="title"/>
          </p:nvPr>
        </p:nvSpPr>
        <p:spPr>
          <a:xfrm>
            <a:off x="-784397" y="1176657"/>
            <a:ext cx="570641" cy="1596177"/>
          </a:xfrm>
        </p:spPr>
        <p:txBody>
          <a:bodyPr/>
          <a:lstStyle/>
          <a:p>
            <a:endParaRPr lang="en-US" dirty="0"/>
          </a:p>
        </p:txBody>
      </p:sp>
      <p:sp>
        <p:nvSpPr>
          <p:cNvPr id="3" name="Content Placeholder 2">
            <a:extLst>
              <a:ext uri="{FF2B5EF4-FFF2-40B4-BE49-F238E27FC236}">
                <a16:creationId xmlns:a16="http://schemas.microsoft.com/office/drawing/2014/main" id="{37146D8A-700E-4441-BA0C-D3CB2F87A773}"/>
              </a:ext>
            </a:extLst>
          </p:cNvPr>
          <p:cNvSpPr>
            <a:spLocks noGrp="1"/>
          </p:cNvSpPr>
          <p:nvPr>
            <p:ph sz="quarter" idx="13"/>
          </p:nvPr>
        </p:nvSpPr>
        <p:spPr>
          <a:xfrm>
            <a:off x="236517" y="1793174"/>
            <a:ext cx="5485410" cy="5581402"/>
          </a:xfrm>
        </p:spPr>
        <p:txBody>
          <a:bodyPr/>
          <a:lstStyle/>
          <a:p>
            <a:pPr marL="0" indent="0">
              <a:buNone/>
            </a:pPr>
            <a:r>
              <a:rPr lang="en-US" b="1" dirty="0">
                <a:latin typeface="Times New Roman" panose="02020603050405020304" pitchFamily="18" charset="0"/>
                <a:cs typeface="Times New Roman" panose="02020603050405020304" pitchFamily="18" charset="0"/>
              </a:rPr>
              <a:t>Step 11: </a:t>
            </a:r>
            <a:r>
              <a:rPr lang="en-US" dirty="0">
                <a:latin typeface="Times New Roman" panose="02020603050405020304" pitchFamily="18" charset="0"/>
                <a:cs typeface="Times New Roman" panose="02020603050405020304" pitchFamily="18" charset="0"/>
              </a:rPr>
              <a:t>visualization – pie chart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Pie chart for ratings analysis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Content Placeholder 5" descr="Chart, pie chart&#10;&#10;Description automatically generated">
            <a:extLst>
              <a:ext uri="{FF2B5EF4-FFF2-40B4-BE49-F238E27FC236}">
                <a16:creationId xmlns:a16="http://schemas.microsoft.com/office/drawing/2014/main" id="{FB0F6812-4DF0-7251-8633-CDFF8CFD286C}"/>
              </a:ext>
            </a:extLst>
          </p:cNvPr>
          <p:cNvPicPr>
            <a:picLocks noGrp="1" noChangeAspect="1"/>
          </p:cNvPicPr>
          <p:nvPr>
            <p:ph sz="quarter" idx="14"/>
          </p:nvPr>
        </p:nvPicPr>
        <p:blipFill>
          <a:blip r:embed="rId2"/>
          <a:stretch>
            <a:fillRect/>
          </a:stretch>
        </p:blipFill>
        <p:spPr>
          <a:xfrm>
            <a:off x="5353791" y="1425040"/>
            <a:ext cx="6355278" cy="4492314"/>
          </a:xfrm>
        </p:spPr>
      </p:pic>
    </p:spTree>
    <p:extLst>
      <p:ext uri="{BB962C8B-B14F-4D97-AF65-F5344CB8AC3E}">
        <p14:creationId xmlns:p14="http://schemas.microsoft.com/office/powerpoint/2010/main" val="75930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30A7-AC05-C304-3059-C5FFAF815EA4}"/>
              </a:ext>
            </a:extLst>
          </p:cNvPr>
          <p:cNvSpPr>
            <a:spLocks noGrp="1"/>
          </p:cNvSpPr>
          <p:nvPr>
            <p:ph type="title"/>
          </p:nvPr>
        </p:nvSpPr>
        <p:spPr>
          <a:xfrm>
            <a:off x="-915024" y="1461665"/>
            <a:ext cx="511264" cy="1596177"/>
          </a:xfrm>
        </p:spPr>
        <p:txBody>
          <a:bodyPr/>
          <a:lstStyle/>
          <a:p>
            <a:endParaRPr lang="en-US" dirty="0"/>
          </a:p>
        </p:txBody>
      </p:sp>
      <p:sp>
        <p:nvSpPr>
          <p:cNvPr id="3" name="Content Placeholder 2">
            <a:extLst>
              <a:ext uri="{FF2B5EF4-FFF2-40B4-BE49-F238E27FC236}">
                <a16:creationId xmlns:a16="http://schemas.microsoft.com/office/drawing/2014/main" id="{548F18A3-109F-CDC0-8E3E-1DC31AB36E0A}"/>
              </a:ext>
            </a:extLst>
          </p:cNvPr>
          <p:cNvSpPr>
            <a:spLocks noGrp="1"/>
          </p:cNvSpPr>
          <p:nvPr>
            <p:ph sz="quarter" idx="13"/>
          </p:nvPr>
        </p:nvSpPr>
        <p:spPr>
          <a:xfrm>
            <a:off x="331207" y="2770852"/>
            <a:ext cx="5106026" cy="3424107"/>
          </a:xfrm>
        </p:spPr>
        <p:txBody>
          <a:bodyPr/>
          <a:lstStyle/>
          <a:p>
            <a:pPr marL="0" indent="0">
              <a:buNone/>
            </a:pPr>
            <a:r>
              <a:rPr lang="en-US" b="1" dirty="0">
                <a:latin typeface="Times New Roman" panose="02020603050405020304" pitchFamily="18" charset="0"/>
                <a:cs typeface="Times New Roman" panose="02020603050405020304" pitchFamily="18" charset="0"/>
              </a:rPr>
              <a:t>Step 12:</a:t>
            </a:r>
          </a:p>
          <a:p>
            <a:pPr marL="0" indent="0">
              <a:buNone/>
            </a:pPr>
            <a:r>
              <a:rPr lang="en-US" dirty="0">
                <a:latin typeface="Times New Roman" panose="02020603050405020304" pitchFamily="18" charset="0"/>
                <a:cs typeface="Times New Roman" panose="02020603050405020304" pitchFamily="18" charset="0"/>
              </a:rPr>
              <a:t>Pie Chart for Ratings analysis</a:t>
            </a:r>
          </a:p>
        </p:txBody>
      </p:sp>
      <p:pic>
        <p:nvPicPr>
          <p:cNvPr id="6" name="Content Placeholder 5" descr="Chart, pie chart&#10;&#10;Description automatically generated">
            <a:extLst>
              <a:ext uri="{FF2B5EF4-FFF2-40B4-BE49-F238E27FC236}">
                <a16:creationId xmlns:a16="http://schemas.microsoft.com/office/drawing/2014/main" id="{34EB8785-DD84-7C2A-2307-1FA761B7304F}"/>
              </a:ext>
            </a:extLst>
          </p:cNvPr>
          <p:cNvPicPr>
            <a:picLocks noGrp="1" noChangeAspect="1"/>
          </p:cNvPicPr>
          <p:nvPr>
            <p:ph sz="quarter" idx="14"/>
          </p:nvPr>
        </p:nvPicPr>
        <p:blipFill>
          <a:blip r:embed="rId2"/>
          <a:stretch>
            <a:fillRect/>
          </a:stretch>
        </p:blipFill>
        <p:spPr>
          <a:xfrm>
            <a:off x="5437233" y="1334911"/>
            <a:ext cx="5486400" cy="4188178"/>
          </a:xfrm>
        </p:spPr>
      </p:pic>
    </p:spTree>
    <p:extLst>
      <p:ext uri="{BB962C8B-B14F-4D97-AF65-F5344CB8AC3E}">
        <p14:creationId xmlns:p14="http://schemas.microsoft.com/office/powerpoint/2010/main" val="78311408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181</TotalTime>
  <Words>837</Words>
  <Application>Microsoft Office PowerPoint</Application>
  <PresentationFormat>Widescreen</PresentationFormat>
  <Paragraphs>60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Tw Cen MT</vt:lpstr>
      <vt:lpstr>Droplet</vt:lpstr>
      <vt:lpstr>Group no - 19 Sentiment Analysis - Amazon Product Reviews    </vt:lpstr>
      <vt:lpstr>Introduction </vt:lpstr>
      <vt:lpstr>Dataset description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Comparisons / 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no - 19 Sentiment Analysis - Amazon Product Reviews    </dc:title>
  <dc:creator>Sarthak Jasani</dc:creator>
  <cp:lastModifiedBy>Varun Jasani</cp:lastModifiedBy>
  <cp:revision>2</cp:revision>
  <cp:lastPrinted>2023-04-15T02:10:32Z</cp:lastPrinted>
  <dcterms:created xsi:type="dcterms:W3CDTF">2023-04-14T23:12:22Z</dcterms:created>
  <dcterms:modified xsi:type="dcterms:W3CDTF">2023-06-25T02:53:20Z</dcterms:modified>
</cp:coreProperties>
</file>