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7" r:id="rId3"/>
    <p:sldId id="258" r:id="rId4"/>
    <p:sldId id="259" r:id="rId5"/>
    <p:sldId id="260" r:id="rId6"/>
    <p:sldId id="269" r:id="rId7"/>
    <p:sldId id="261" r:id="rId8"/>
    <p:sldId id="262" r:id="rId9"/>
    <p:sldId id="263" r:id="rId10"/>
    <p:sldId id="264"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snapToGrid="0">
      <p:cViewPr varScale="1">
        <p:scale>
          <a:sx n="72" d="100"/>
          <a:sy n="72"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84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45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3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22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39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70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6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42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73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491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746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1189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jasmin.sourceforge.net/" TargetMode="External"/><Relationship Id="rId2" Type="http://schemas.openxmlformats.org/officeDocument/2006/relationships/hyperlink" Target="http://www.antlr.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University_of_San_Francisc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Apple Chancery"/>
              </a:rPr>
              <a:t>The APLA Language</a:t>
            </a:r>
            <a:br>
              <a:rPr lang="en-US" dirty="0"/>
            </a:br>
            <a:br>
              <a:rPr lang="en-US" dirty="0"/>
            </a:br>
            <a:endParaRPr lang="en-US" dirty="0"/>
          </a:p>
        </p:txBody>
      </p:sp>
      <p:sp>
        <p:nvSpPr>
          <p:cNvPr id="3" name="Subtitle 2"/>
          <p:cNvSpPr>
            <a:spLocks noGrp="1"/>
          </p:cNvSpPr>
          <p:nvPr>
            <p:ph type="subTitle" idx="1"/>
          </p:nvPr>
        </p:nvSpPr>
        <p:spPr/>
        <p:txBody>
          <a:bodyPr>
            <a:normAutofit fontScale="47500" lnSpcReduction="20000"/>
          </a:bodyPr>
          <a:lstStyle/>
          <a:p>
            <a:r>
              <a:rPr lang="en-US" dirty="0">
                <a:latin typeface="+mn-lt"/>
              </a:rPr>
              <a:t>Anuj </a:t>
            </a:r>
            <a:r>
              <a:rPr lang="en-US" dirty="0" err="1">
                <a:latin typeface="+mn-lt"/>
              </a:rPr>
              <a:t>Thula</a:t>
            </a:r>
            <a:r>
              <a:rPr lang="en-US" dirty="0">
                <a:latin typeface="+mn-lt"/>
              </a:rPr>
              <a:t>, Param Mehta, Luis Quintanilla, Sai Aditya </a:t>
            </a:r>
            <a:r>
              <a:rPr lang="en-US" dirty="0" err="1">
                <a:latin typeface="+mn-lt"/>
              </a:rPr>
              <a:t>Bodavala</a:t>
            </a:r>
            <a:endParaRPr lang="en-US" dirty="0">
              <a:latin typeface="+mn-lt"/>
            </a:endParaRPr>
          </a:p>
          <a:p>
            <a:r>
              <a:rPr lang="en-US" dirty="0">
                <a:latin typeface="+mn-lt"/>
              </a:rPr>
              <a:t>Team 31,</a:t>
            </a:r>
          </a:p>
          <a:p>
            <a:r>
              <a:rPr lang="en-US" dirty="0">
                <a:latin typeface="+mn-lt"/>
              </a:rPr>
              <a:t>SER 502,</a:t>
            </a:r>
          </a:p>
          <a:p>
            <a:r>
              <a:rPr lang="en-US" dirty="0">
                <a:latin typeface="+mn-lt"/>
              </a:rPr>
              <a:t>Arizona State University</a:t>
            </a:r>
          </a:p>
          <a:p>
            <a:endParaRPr lang="en-US" dirty="0"/>
          </a:p>
        </p:txBody>
      </p:sp>
    </p:spTree>
    <p:extLst>
      <p:ext uri="{BB962C8B-B14F-4D97-AF65-F5344CB8AC3E}">
        <p14:creationId xmlns:p14="http://schemas.microsoft.com/office/powerpoint/2010/main" val="422084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6099" y="788768"/>
            <a:ext cx="9905998" cy="971452"/>
          </a:xfrm>
        </p:spPr>
        <p:txBody>
          <a:bodyPr>
            <a:normAutofit/>
          </a:bodyPr>
          <a:lstStyle/>
          <a:p>
            <a:r>
              <a:rPr lang="en-US" sz="4000" dirty="0">
                <a:latin typeface="Apple Chancery"/>
              </a:rPr>
              <a:t>Lexical</a:t>
            </a:r>
            <a:r>
              <a:rPr lang="en-US" sz="2400" dirty="0">
                <a:latin typeface="Apple Chancery"/>
              </a:rPr>
              <a:t> </a:t>
            </a:r>
            <a:r>
              <a:rPr lang="en-US" sz="4000" dirty="0">
                <a:latin typeface="Apple Chancery"/>
              </a:rPr>
              <a:t>Analyzer</a:t>
            </a:r>
            <a:br>
              <a:rPr lang="en-US" sz="2400" dirty="0"/>
            </a:br>
            <a:endParaRPr lang="en-US" sz="2400" dirty="0"/>
          </a:p>
        </p:txBody>
      </p:sp>
      <p:sp>
        <p:nvSpPr>
          <p:cNvPr id="5" name="Rectangle 4"/>
          <p:cNvSpPr/>
          <p:nvPr/>
        </p:nvSpPr>
        <p:spPr>
          <a:xfrm>
            <a:off x="942392" y="2369975"/>
            <a:ext cx="10646228" cy="332398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The Lexical  analyzer we used is called ANTLR.</a:t>
            </a:r>
          </a:p>
          <a:p>
            <a:pPr lvl="0"/>
            <a:r>
              <a:rPr lang="en-US" sz="1400" dirty="0">
                <a:latin typeface="Times New Roman" panose="02020603050405020304" pitchFamily="18" charset="0"/>
                <a:cs typeface="Times New Roman" panose="02020603050405020304" pitchFamily="18" charset="0"/>
              </a:rPr>
              <a:t>. ANTLR (code):</a:t>
            </a:r>
          </a:p>
          <a:p>
            <a:pPr lvl="1"/>
            <a:r>
              <a:rPr lang="en-US" sz="1400" dirty="0">
                <a:latin typeface="Times New Roman" panose="02020603050405020304" pitchFamily="18" charset="0"/>
                <a:cs typeface="Times New Roman" panose="02020603050405020304" pitchFamily="18" charset="0"/>
              </a:rPr>
              <a:t>ANTLR reads grammar file to parse input</a:t>
            </a:r>
          </a:p>
          <a:p>
            <a:pPr lvl="1"/>
            <a:r>
              <a:rPr lang="en-US" sz="1400" dirty="0">
                <a:latin typeface="Times New Roman" panose="02020603050405020304" pitchFamily="18" charset="0"/>
                <a:cs typeface="Times New Roman" panose="02020603050405020304" pitchFamily="18" charset="0"/>
              </a:rPr>
              <a:t>Generates a list of .java files that enable access to the elements of input (similar to a parse tree)</a:t>
            </a:r>
          </a:p>
          <a:p>
            <a:pPr lvl="1"/>
            <a:endParaRPr lang="en-US" sz="1400" dirty="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rPr>
              <a:t>.Tokens</a:t>
            </a:r>
          </a:p>
          <a:p>
            <a:pPr lvl="3"/>
            <a:r>
              <a:rPr lang="en-US" sz="1400" dirty="0">
                <a:latin typeface="Times New Roman" panose="02020603050405020304" pitchFamily="18" charset="0"/>
                <a:cs typeface="Times New Roman" panose="02020603050405020304" pitchFamily="18" charset="0"/>
              </a:rPr>
              <a:t>Every unique character tokenized and added to the “stack”</a:t>
            </a:r>
          </a:p>
          <a:p>
            <a:pPr lvl="2"/>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Lexer</a:t>
            </a:r>
            <a:endParaRPr lang="en-US" sz="1400" dirty="0">
              <a:latin typeface="Times New Roman" panose="02020603050405020304" pitchFamily="18" charset="0"/>
              <a:cs typeface="Times New Roman" panose="02020603050405020304" pitchFamily="18" charset="0"/>
            </a:endParaRPr>
          </a:p>
          <a:p>
            <a:pPr lvl="3"/>
            <a:r>
              <a:rPr lang="en-US" sz="1400" dirty="0">
                <a:latin typeface="Times New Roman" panose="02020603050405020304" pitchFamily="18" charset="0"/>
                <a:cs typeface="Times New Roman" panose="02020603050405020304" pitchFamily="18" charset="0"/>
              </a:rPr>
              <a:t>Uses the tokens with the generated set of rules that were defined</a:t>
            </a:r>
          </a:p>
          <a:p>
            <a:pPr lvl="2"/>
            <a:r>
              <a:rPr lang="en-US" sz="1400" dirty="0">
                <a:latin typeface="Times New Roman" panose="02020603050405020304" pitchFamily="18" charset="0"/>
                <a:cs typeface="Times New Roman" panose="02020603050405020304" pitchFamily="18" charset="0"/>
              </a:rPr>
              <a:t>.Parser</a:t>
            </a:r>
          </a:p>
          <a:p>
            <a:pPr lvl="3"/>
            <a:r>
              <a:rPr lang="en-US" sz="1400" dirty="0">
                <a:latin typeface="Times New Roman" panose="02020603050405020304" pitchFamily="18" charset="0"/>
                <a:cs typeface="Times New Roman" panose="02020603050405020304" pitchFamily="18" charset="0"/>
              </a:rPr>
              <a:t>Parses the code using the </a:t>
            </a:r>
            <a:r>
              <a:rPr lang="en-US" sz="1400" dirty="0" err="1">
                <a:latin typeface="Times New Roman" panose="02020603050405020304" pitchFamily="18" charset="0"/>
                <a:cs typeface="Times New Roman" panose="02020603050405020304" pitchFamily="18" charset="0"/>
              </a:rPr>
              <a:t>lexer</a:t>
            </a:r>
            <a:r>
              <a:rPr lang="en-US" sz="1400" dirty="0">
                <a:latin typeface="Times New Roman" panose="02020603050405020304" pitchFamily="18" charset="0"/>
                <a:cs typeface="Times New Roman" panose="02020603050405020304" pitchFamily="18" charset="0"/>
              </a:rPr>
              <a:t> and tokens as rules and generates methods based on the tokens and variables</a:t>
            </a:r>
          </a:p>
          <a:p>
            <a:pPr lvl="2"/>
            <a:r>
              <a:rPr lang="en-US" sz="1400" dirty="0">
                <a:latin typeface="Times New Roman" panose="02020603050405020304" pitchFamily="18" charset="0"/>
                <a:cs typeface="Times New Roman" panose="02020603050405020304" pitchFamily="18" charset="0"/>
              </a:rPr>
              <a:t>.Visitor (interface)</a:t>
            </a:r>
          </a:p>
          <a:p>
            <a:pPr lvl="2"/>
            <a:r>
              <a:rPr lang="en-US" sz="1400" dirty="0">
                <a:latin typeface="Times New Roman" panose="02020603050405020304" pitchFamily="18" charset="0"/>
                <a:cs typeface="Times New Roman" panose="02020603050405020304" pitchFamily="18" charset="0"/>
              </a:rPr>
              <a:t>	Overridable functions are made here. These can be later overridden in </a:t>
            </a:r>
            <a:r>
              <a:rPr lang="en-US" sz="1400" dirty="0" err="1">
                <a:latin typeface="Times New Roman" panose="02020603050405020304" pitchFamily="18" charset="0"/>
                <a:cs typeface="Times New Roman" panose="02020603050405020304" pitchFamily="18" charset="0"/>
              </a:rPr>
              <a:t>MyVisitor.Java</a:t>
            </a:r>
            <a:endParaRPr lang="en-US" sz="1400" dirty="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BaseVisitor</a:t>
            </a:r>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42617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2813" r="22906"/>
          <a:stretch/>
        </p:blipFill>
        <p:spPr>
          <a:xfrm>
            <a:off x="-5597" y="10"/>
            <a:ext cx="6741957" cy="6117090"/>
          </a:xfrm>
          <a:prstGeom prst="rect">
            <a:avLst/>
          </a:prstGeom>
        </p:spPr>
      </p:pic>
      <p:sp>
        <p:nvSpPr>
          <p:cNvPr id="2" name="Title 1"/>
          <p:cNvSpPr>
            <a:spLocks noGrp="1"/>
          </p:cNvSpPr>
          <p:nvPr>
            <p:ph type="title"/>
          </p:nvPr>
        </p:nvSpPr>
        <p:spPr>
          <a:xfrm>
            <a:off x="7903796" y="148735"/>
            <a:ext cx="3084891" cy="1478570"/>
          </a:xfrm>
        </p:spPr>
        <p:txBody>
          <a:bodyPr>
            <a:normAutofit/>
          </a:bodyPr>
          <a:lstStyle/>
          <a:p>
            <a:r>
              <a:rPr lang="en-US" sz="4000" dirty="0">
                <a:latin typeface="Apple Chancery"/>
              </a:rPr>
              <a:t>Intermediate</a:t>
            </a:r>
            <a:r>
              <a:rPr lang="en-US" sz="2400" dirty="0">
                <a:latin typeface="Apple Chancery"/>
              </a:rPr>
              <a:t> </a:t>
            </a:r>
            <a:r>
              <a:rPr lang="en-US" sz="4000" dirty="0">
                <a:latin typeface="Apple Chancery"/>
              </a:rPr>
              <a:t>Code</a:t>
            </a:r>
            <a:r>
              <a:rPr lang="en-US" sz="2400" dirty="0">
                <a:latin typeface="Apple Chancery"/>
              </a:rPr>
              <a:t>:</a:t>
            </a:r>
          </a:p>
        </p:txBody>
      </p:sp>
      <p:sp>
        <p:nvSpPr>
          <p:cNvPr id="3" name="Content Placeholder 2"/>
          <p:cNvSpPr>
            <a:spLocks noGrp="1"/>
          </p:cNvSpPr>
          <p:nvPr>
            <p:ph idx="1"/>
          </p:nvPr>
        </p:nvSpPr>
        <p:spPr>
          <a:xfrm>
            <a:off x="7962519" y="2249487"/>
            <a:ext cx="3084892" cy="3541714"/>
          </a:xfrm>
        </p:spPr>
        <p:txBody>
          <a:bodyPr>
            <a:normAutofit/>
          </a:bodyPr>
          <a:lstStyle/>
          <a:p>
            <a:pPr>
              <a:buFont typeface="Arial" charset="0"/>
              <a:buChar char="•"/>
            </a:pPr>
            <a:r>
              <a:rPr lang="en-US" sz="1800" dirty="0">
                <a:latin typeface="Times New Roman" panose="02020603050405020304" pitchFamily="18" charset="0"/>
                <a:cs typeface="Times New Roman" panose="02020603050405020304" pitchFamily="18" charset="0"/>
              </a:rPr>
              <a:t>We used Java to get our intermediate code:</a:t>
            </a:r>
          </a:p>
          <a:p>
            <a:pPr>
              <a:buFont typeface="Arial" charset="0"/>
              <a:buChar char="•"/>
            </a:pPr>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Main.java</a:t>
            </a:r>
            <a:r>
              <a:rPr lang="en-US" sz="1800" dirty="0">
                <a:latin typeface="Times New Roman" panose="02020603050405020304" pitchFamily="18" charset="0"/>
                <a:cs typeface="Times New Roman" panose="02020603050405020304" pitchFamily="18" charset="0"/>
              </a:rPr>
              <a:t>,</a:t>
            </a:r>
          </a:p>
          <a:p>
            <a:pPr lvl="1">
              <a:buFont typeface="Arial" charset="0"/>
              <a:buChar char="•"/>
            </a:pPr>
            <a:r>
              <a:rPr lang="en-US" sz="1600" dirty="0">
                <a:latin typeface="Times New Roman" panose="02020603050405020304" pitchFamily="18" charset="0"/>
                <a:cs typeface="Times New Roman" panose="02020603050405020304" pitchFamily="18" charset="0"/>
              </a:rPr>
              <a:t>‘Compile’ is used to get the Intermediate code.</a:t>
            </a:r>
          </a:p>
          <a:p>
            <a:pPr lvl="1">
              <a:buFont typeface="Arial" charset="0"/>
              <a:buChar char="•"/>
            </a:pPr>
            <a:r>
              <a:rPr lang="en-US" dirty="0">
                <a:latin typeface="Times New Roman" panose="02020603050405020304" pitchFamily="18" charset="0"/>
                <a:cs typeface="Times New Roman" panose="02020603050405020304" pitchFamily="18" charset="0"/>
              </a:rPr>
              <a:t>‘Compile and Run’ is used to get output code.</a:t>
            </a:r>
          </a:p>
        </p:txBody>
      </p:sp>
    </p:spTree>
    <p:extLst>
      <p:ext uri="{BB962C8B-B14F-4D97-AF65-F5344CB8AC3E}">
        <p14:creationId xmlns:p14="http://schemas.microsoft.com/office/powerpoint/2010/main" val="393605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28590" y="1203718"/>
            <a:ext cx="2540399" cy="4577297"/>
          </a:xfrm>
          <a:prstGeom prst="rect">
            <a:avLst/>
          </a:prstGeom>
        </p:spPr>
      </p:pic>
      <p:sp>
        <p:nvSpPr>
          <p:cNvPr id="4" name="Title 3"/>
          <p:cNvSpPr>
            <a:spLocks noGrp="1"/>
          </p:cNvSpPr>
          <p:nvPr>
            <p:ph type="ctrTitle"/>
          </p:nvPr>
        </p:nvSpPr>
        <p:spPr>
          <a:xfrm>
            <a:off x="1417740" y="151002"/>
            <a:ext cx="6171163" cy="638018"/>
          </a:xfrm>
        </p:spPr>
        <p:txBody>
          <a:bodyPr>
            <a:normAutofit fontScale="90000"/>
          </a:bodyPr>
          <a:lstStyle/>
          <a:p>
            <a:br>
              <a:rPr lang="en-US" sz="4000" dirty="0">
                <a:solidFill>
                  <a:schemeClr val="tx1">
                    <a:lumMod val="75000"/>
                    <a:lumOff val="25000"/>
                  </a:schemeClr>
                </a:solidFill>
                <a:latin typeface="Apple Chancery"/>
              </a:rPr>
            </a:br>
            <a:br>
              <a:rPr lang="en-US" sz="4000" dirty="0">
                <a:solidFill>
                  <a:schemeClr val="tx1">
                    <a:lumMod val="75000"/>
                    <a:lumOff val="25000"/>
                  </a:schemeClr>
                </a:solidFill>
                <a:latin typeface="Apple Chancery"/>
              </a:rPr>
            </a:br>
            <a:br>
              <a:rPr lang="en-US" sz="4000" dirty="0">
                <a:solidFill>
                  <a:schemeClr val="tx1">
                    <a:lumMod val="75000"/>
                    <a:lumOff val="25000"/>
                  </a:schemeClr>
                </a:solidFill>
                <a:latin typeface="Apple Chancery"/>
              </a:rPr>
            </a:br>
            <a:endParaRPr lang="en-US" sz="2400" dirty="0">
              <a:latin typeface="Apple Chancery"/>
            </a:endParaRPr>
          </a:p>
        </p:txBody>
      </p:sp>
      <p:sp>
        <p:nvSpPr>
          <p:cNvPr id="5" name="Subtitle 4"/>
          <p:cNvSpPr>
            <a:spLocks noGrp="1"/>
          </p:cNvSpPr>
          <p:nvPr>
            <p:ph type="subTitle" idx="1"/>
          </p:nvPr>
        </p:nvSpPr>
        <p:spPr>
          <a:xfrm>
            <a:off x="4122107" y="2092020"/>
            <a:ext cx="6175347" cy="2052720"/>
          </a:xfrm>
        </p:spPr>
        <p:txBody>
          <a:bodyPr>
            <a:normAutofit lnSpcReduction="10000"/>
          </a:bodyPr>
          <a:lstStyle/>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We used </a:t>
            </a:r>
            <a:r>
              <a:rPr lang="en-US" sz="1400" cap="none" dirty="0" err="1">
                <a:solidFill>
                  <a:schemeClr val="tx1"/>
                </a:solidFill>
                <a:latin typeface="Times New Roman" panose="02020603050405020304" pitchFamily="18" charset="0"/>
                <a:cs typeface="Times New Roman" panose="02020603050405020304" pitchFamily="18" charset="0"/>
              </a:rPr>
              <a:t>jasmin</a:t>
            </a:r>
            <a:r>
              <a:rPr lang="en-US" sz="1400" cap="none" dirty="0">
                <a:solidFill>
                  <a:schemeClr val="tx1"/>
                </a:solidFill>
                <a:latin typeface="Times New Roman" panose="02020603050405020304" pitchFamily="18" charset="0"/>
                <a:cs typeface="Times New Roman" panose="02020603050405020304" pitchFamily="18" charset="0"/>
              </a:rPr>
              <a:t> to make class files for our intermediate code.</a:t>
            </a:r>
          </a:p>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Jasmin is an assembler for the java virtual machine. It takes ASCII descriptions of java classes, written in a simple assembler-like syntax using the java virtual machine instruction set. It converts them into binary java class files, suitable for loading by a java runtime system.</a:t>
            </a:r>
          </a:p>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It is contained in </a:t>
            </a:r>
            <a:r>
              <a:rPr lang="en-US" sz="1400" cap="none" dirty="0" err="1">
                <a:solidFill>
                  <a:schemeClr val="tx1"/>
                </a:solidFill>
                <a:latin typeface="Times New Roman" panose="02020603050405020304" pitchFamily="18" charset="0"/>
                <a:cs typeface="Times New Roman" panose="02020603050405020304" pitchFamily="18" charset="0"/>
              </a:rPr>
              <a:t>src</a:t>
            </a:r>
            <a:r>
              <a:rPr lang="en-US" sz="1400" cap="none" dirty="0">
                <a:solidFill>
                  <a:schemeClr val="tx1"/>
                </a:solidFill>
                <a:latin typeface="Times New Roman" panose="02020603050405020304" pitchFamily="18" charset="0"/>
                <a:cs typeface="Times New Roman" panose="02020603050405020304" pitchFamily="18" charset="0"/>
              </a:rPr>
              <a:t>/compiler/lib/</a:t>
            </a:r>
            <a:r>
              <a:rPr lang="en-US" sz="1400" cap="none" dirty="0" err="1">
                <a:solidFill>
                  <a:schemeClr val="tx1"/>
                </a:solidFill>
                <a:latin typeface="Times New Roman" panose="02020603050405020304" pitchFamily="18" charset="0"/>
                <a:cs typeface="Times New Roman" panose="02020603050405020304" pitchFamily="18" charset="0"/>
              </a:rPr>
              <a:t>jasmin.Jar</a:t>
            </a:r>
            <a:r>
              <a:rPr lang="en-US" sz="1400" cap="none" dirty="0">
                <a:solidFill>
                  <a:schemeClr val="tx1"/>
                </a:solidFill>
                <a:latin typeface="Times New Roman" panose="02020603050405020304" pitchFamily="18" charset="0"/>
                <a:cs typeface="Times New Roman" panose="02020603050405020304" pitchFamily="18" charset="0"/>
              </a:rPr>
              <a:t> [2]</a:t>
            </a:r>
          </a:p>
          <a:p>
            <a:pPr marL="171450" indent="-171450" algn="just">
              <a:lnSpc>
                <a:spcPct val="100000"/>
              </a:lnSpc>
              <a:buFont typeface="Arial" panose="020B0604020202020204" pitchFamily="34" charset="0"/>
              <a:buChar char="•"/>
            </a:pPr>
            <a:endParaRPr lang="en-US" sz="1400" cap="none" dirty="0">
              <a:solidFill>
                <a:schemeClr val="tx1"/>
              </a:solidFill>
            </a:endParaRPr>
          </a:p>
        </p:txBody>
      </p:sp>
    </p:spTree>
    <p:extLst>
      <p:ext uri="{BB962C8B-B14F-4D97-AF65-F5344CB8AC3E}">
        <p14:creationId xmlns:p14="http://schemas.microsoft.com/office/powerpoint/2010/main" val="229098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References</a:t>
            </a:r>
            <a:r>
              <a:rPr lang="en-US" sz="2400" dirty="0"/>
              <a:t>:</a:t>
            </a:r>
          </a:p>
        </p:txBody>
      </p:sp>
      <p:sp>
        <p:nvSpPr>
          <p:cNvPr id="3" name="Content Placeholder 2"/>
          <p:cNvSpPr>
            <a:spLocks noGrp="1"/>
          </p:cNvSpPr>
          <p:nvPr>
            <p:ph idx="1"/>
          </p:nvPr>
        </p:nvSpPr>
        <p:spPr/>
        <p:txBody>
          <a:bodyPr>
            <a:normAutofit/>
          </a:bodyPr>
          <a:lstStyle/>
          <a:p>
            <a:r>
              <a:rPr lang="en-US" sz="1400" dirty="0"/>
              <a:t>[1] ANTLR: </a:t>
            </a:r>
            <a:r>
              <a:rPr lang="en-US" sz="1400" dirty="0">
                <a:hlinkClick r:id="rId2"/>
              </a:rPr>
              <a:t>http://www.antlr.org/</a:t>
            </a:r>
            <a:endParaRPr lang="en-US" sz="1400" dirty="0"/>
          </a:p>
          <a:p>
            <a:r>
              <a:rPr lang="en-US" sz="1400" dirty="0"/>
              <a:t>[2] Jasmin: </a:t>
            </a:r>
            <a:r>
              <a:rPr lang="en-US" sz="1400" dirty="0">
                <a:hlinkClick r:id="rId3"/>
              </a:rPr>
              <a:t>http://jasmin.sourceforge.net/</a:t>
            </a:r>
            <a:endParaRPr lang="en-US" sz="1400" dirty="0"/>
          </a:p>
          <a:p>
            <a:r>
              <a:rPr lang="en-US" sz="1400" dirty="0"/>
              <a:t>Both tools were taken from these sources and installed to Eclipse accordingly.</a:t>
            </a:r>
          </a:p>
          <a:p>
            <a:r>
              <a:rPr lang="en-US" sz="1400" dirty="0"/>
              <a:t>Eclipse: https://eclipse.org/</a:t>
            </a:r>
          </a:p>
        </p:txBody>
      </p:sp>
    </p:spTree>
    <p:extLst>
      <p:ext uri="{BB962C8B-B14F-4D97-AF65-F5344CB8AC3E}">
        <p14:creationId xmlns:p14="http://schemas.microsoft.com/office/powerpoint/2010/main" val="359983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000" dirty="0">
                <a:latin typeface="Apple Chancery"/>
              </a:rPr>
              <a:t>Features</a:t>
            </a:r>
            <a:endParaRPr lang="en-US" sz="4000"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Here are some of the Features we implemented in our language:</a:t>
            </a:r>
          </a:p>
          <a:p>
            <a:pPr fontAlgn="base"/>
            <a:r>
              <a:rPr lang="en-US" sz="1800" dirty="0">
                <a:latin typeface="Times New Roman" panose="02020603050405020304" pitchFamily="18" charset="0"/>
                <a:cs typeface="Times New Roman" panose="02020603050405020304" pitchFamily="18" charset="0"/>
              </a:rPr>
              <a:t>Datatypes: Integer</a:t>
            </a:r>
          </a:p>
          <a:p>
            <a:pPr fontAlgn="base"/>
            <a:r>
              <a:rPr lang="en-US" sz="1800" dirty="0">
                <a:latin typeface="Times New Roman" panose="02020603050405020304" pitchFamily="18" charset="0"/>
                <a:cs typeface="Times New Roman" panose="02020603050405020304" pitchFamily="18" charset="0"/>
              </a:rPr>
              <a:t>Decisions: If- then - else.</a:t>
            </a:r>
          </a:p>
          <a:p>
            <a:pPr fontAlgn="base"/>
            <a:r>
              <a:rPr lang="en-US" sz="1800" dirty="0">
                <a:latin typeface="Times New Roman" panose="02020603050405020304" pitchFamily="18" charset="0"/>
                <a:cs typeface="Times New Roman" panose="02020603050405020304" pitchFamily="18" charset="0"/>
              </a:rPr>
              <a:t>Operators: </a:t>
            </a:r>
          </a:p>
          <a:p>
            <a:pPr lvl="1" fontAlgn="base"/>
            <a:r>
              <a:rPr lang="en-US" dirty="0">
                <a:latin typeface="Times New Roman" panose="02020603050405020304" pitchFamily="18" charset="0"/>
                <a:cs typeface="Times New Roman" panose="02020603050405020304" pitchFamily="18" charset="0"/>
              </a:rPr>
              <a:t>Assignment: =</a:t>
            </a:r>
          </a:p>
          <a:p>
            <a:pPr lvl="1" fontAlgn="base"/>
            <a:r>
              <a:rPr lang="en-US" dirty="0">
                <a:latin typeface="Times New Roman" panose="02020603050405020304" pitchFamily="18" charset="0"/>
                <a:cs typeface="Times New Roman" panose="02020603050405020304" pitchFamily="18" charset="0"/>
              </a:rPr>
              <a:t>Arithmetic: +, -, *, /</a:t>
            </a:r>
          </a:p>
          <a:p>
            <a:pPr lvl="1" fontAlgn="base"/>
            <a:r>
              <a:rPr lang="en-US" dirty="0">
                <a:latin typeface="Times New Roman" panose="02020603050405020304" pitchFamily="18" charset="0"/>
                <a:cs typeface="Times New Roman" panose="02020603050405020304" pitchFamily="18" charset="0"/>
              </a:rPr>
              <a:t>Logical:  and, or</a:t>
            </a:r>
          </a:p>
          <a:p>
            <a:r>
              <a:rPr lang="en-US" sz="1800" dirty="0">
                <a:latin typeface="Times New Roman" panose="02020603050405020304" pitchFamily="18" charset="0"/>
                <a:cs typeface="Times New Roman" panose="02020603050405020304" pitchFamily="18" charset="0"/>
              </a:rPr>
              <a:t>Console write: “</a:t>
            </a:r>
            <a:r>
              <a:rPr lang="en-US" sz="1800" dirty="0" err="1">
                <a:latin typeface="Times New Roman" panose="02020603050405020304" pitchFamily="18" charset="0"/>
                <a:cs typeface="Times New Roman" panose="02020603050405020304" pitchFamily="18" charset="0"/>
              </a:rPr>
              <a:t>println</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857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Interpreter Used</a:t>
            </a: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We have used the “ANTLR” interpreter in our language.</a:t>
            </a:r>
          </a:p>
          <a:p>
            <a:pPr algn="just"/>
            <a:r>
              <a:rPr lang="en-US" sz="1800" dirty="0">
                <a:latin typeface="Times New Roman" panose="02020603050405020304" pitchFamily="18" charset="0"/>
                <a:cs typeface="Times New Roman" panose="02020603050405020304" pitchFamily="18" charset="0"/>
              </a:rPr>
              <a:t>In computer-based language recognition, ANTLR (pronounced Antler), or Another Tool For Language Recognition, is a parser generator that uses LL(*) for parsing. ANTLR is a robust framework that has been developed for over 25 years and is used in various proven technologies such as Hadoop, Hive etc.(https://en.wikipedia.org/wiki/ANTLR)</a:t>
            </a:r>
          </a:p>
          <a:p>
            <a:pPr algn="just"/>
            <a:r>
              <a:rPr lang="en-US" sz="1800" dirty="0">
                <a:latin typeface="Times New Roman" panose="02020603050405020304" pitchFamily="18" charset="0"/>
                <a:cs typeface="Times New Roman" panose="02020603050405020304" pitchFamily="18" charset="0"/>
              </a:rPr>
              <a:t>ANTLR is the successor to the Purdue Compiler Construction Tool Set (PCCTS), first developed in 1989, and is under active development. Its maintainer is Professor Terence Parr of the University of San Fra</a:t>
            </a:r>
            <a:r>
              <a:rPr lang="en-US" sz="1800" dirty="0">
                <a:latin typeface="Times New Roman" panose="02020603050405020304" pitchFamily="18" charset="0"/>
                <a:cs typeface="Times New Roman" panose="02020603050405020304" pitchFamily="18" charset="0"/>
                <a:hlinkClick r:id="rId2"/>
              </a:rPr>
              <a:t>n</a:t>
            </a:r>
            <a:r>
              <a:rPr lang="en-US" sz="180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hlinkClick r:id="rId2"/>
              </a:rPr>
              <a:t>i</a:t>
            </a:r>
            <a:r>
              <a:rPr lang="en-US" sz="18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hlinkClick r:id="rId2"/>
              </a:rPr>
              <a:t>c</a:t>
            </a:r>
            <a:r>
              <a:rPr lang="en-US" sz="1800" dirty="0">
                <a:latin typeface="Times New Roman" panose="02020603050405020304" pitchFamily="18" charset="0"/>
                <a:cs typeface="Times New Roman" panose="02020603050405020304" pitchFamily="18" charset="0"/>
              </a:rPr>
              <a:t>o.</a:t>
            </a:r>
          </a:p>
          <a:p>
            <a:pPr algn="just"/>
            <a:r>
              <a:rPr lang="en-US" sz="1800" dirty="0">
                <a:latin typeface="Times New Roman" panose="02020603050405020304" pitchFamily="18" charset="0"/>
                <a:cs typeface="Times New Roman" panose="02020603050405020304" pitchFamily="18" charset="0"/>
              </a:rPr>
              <a:t>We will go into detail on the installation and use of this interpreter further. [1]</a:t>
            </a:r>
          </a:p>
          <a:p>
            <a:pPr algn="just"/>
            <a:r>
              <a:rPr lang="en-US" sz="1800" b="1" dirty="0">
                <a:latin typeface="Times New Roman" panose="02020603050405020304" pitchFamily="18" charset="0"/>
                <a:cs typeface="Times New Roman" panose="02020603050405020304" pitchFamily="18" charset="0"/>
              </a:rPr>
              <a:t>Terminal code to compile your grammar using </a:t>
            </a:r>
            <a:r>
              <a:rPr lang="en-US" sz="1800" b="1" dirty="0" err="1">
                <a:latin typeface="Times New Roman" panose="02020603050405020304" pitchFamily="18" charset="0"/>
                <a:cs typeface="Times New Roman" panose="02020603050405020304" pitchFamily="18" charset="0"/>
              </a:rPr>
              <a:t>antlr</a:t>
            </a:r>
            <a:r>
              <a:rPr lang="en-US" sz="1800" b="1"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Java –jar ../lib/antlr.jar –package </a:t>
            </a:r>
            <a:r>
              <a:rPr lang="en-US" sz="1800" dirty="0" err="1">
                <a:latin typeface="Times New Roman" panose="02020603050405020304" pitchFamily="18" charset="0"/>
                <a:cs typeface="Times New Roman" panose="02020603050405020304" pitchFamily="18" charset="0"/>
              </a:rPr>
              <a:t>de.letsbuildacompiler.parser</a:t>
            </a:r>
            <a:r>
              <a:rPr lang="en-US" sz="1800" dirty="0">
                <a:latin typeface="Times New Roman" panose="02020603050405020304" pitchFamily="18" charset="0"/>
                <a:cs typeface="Times New Roman" panose="02020603050405020304" pitchFamily="18" charset="0"/>
              </a:rPr>
              <a:t> –o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/de/</a:t>
            </a:r>
            <a:r>
              <a:rPr lang="en-US" sz="1800" dirty="0" err="1">
                <a:latin typeface="Times New Roman" panose="02020603050405020304" pitchFamily="18" charset="0"/>
                <a:cs typeface="Times New Roman" panose="02020603050405020304" pitchFamily="18" charset="0"/>
              </a:rPr>
              <a:t>letsbuildacompiler</a:t>
            </a:r>
            <a:r>
              <a:rPr lang="en-US" sz="1800" dirty="0">
                <a:latin typeface="Times New Roman" panose="02020603050405020304" pitchFamily="18" charset="0"/>
                <a:cs typeface="Times New Roman" panose="02020603050405020304" pitchFamily="18" charset="0"/>
              </a:rPr>
              <a:t>/parser –no-listener –visitor Demo.g4</a:t>
            </a:r>
          </a:p>
        </p:txBody>
      </p:sp>
    </p:spTree>
    <p:extLst>
      <p:ext uri="{BB962C8B-B14F-4D97-AF65-F5344CB8AC3E}">
        <p14:creationId xmlns:p14="http://schemas.microsoft.com/office/powerpoint/2010/main" val="44090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6809"/>
            <a:ext cx="9905998" cy="1478570"/>
          </a:xfrm>
        </p:spPr>
        <p:txBody>
          <a:bodyPr>
            <a:normAutofit/>
          </a:bodyPr>
          <a:lstStyle/>
          <a:p>
            <a:r>
              <a:rPr lang="en-US" sz="4000" dirty="0">
                <a:latin typeface="Apple Chancery"/>
              </a:rPr>
              <a:t>Design</a:t>
            </a:r>
          </a:p>
        </p:txBody>
      </p:sp>
      <p:sp>
        <p:nvSpPr>
          <p:cNvPr id="3" name="Content Placeholder 2"/>
          <p:cNvSpPr>
            <a:spLocks noGrp="1"/>
          </p:cNvSpPr>
          <p:nvPr>
            <p:ph idx="1"/>
          </p:nvPr>
        </p:nvSpPr>
        <p:spPr>
          <a:xfrm>
            <a:off x="1141412" y="1905379"/>
            <a:ext cx="9905999" cy="4478484"/>
          </a:xfrm>
        </p:spPr>
        <p:txBody>
          <a:bodyPr numCol="2">
            <a:noAutofit/>
          </a:bodyPr>
          <a:lstStyle/>
          <a:p>
            <a:pPr algn="just">
              <a:buFont typeface="Arial" charset="0"/>
              <a:buChar char="•"/>
            </a:pPr>
            <a:r>
              <a:rPr lang="en-US" sz="1400" dirty="0">
                <a:latin typeface="Times New Roman" panose="02020603050405020304" pitchFamily="18" charset="0"/>
                <a:cs typeface="Times New Roman" panose="02020603050405020304" pitchFamily="18" charset="0"/>
              </a:rPr>
              <a:t>Datatypes</a:t>
            </a:r>
            <a:endParaRPr lang="en-US" sz="1200" dirty="0">
              <a:latin typeface="Times New Roman" panose="02020603050405020304" pitchFamily="18" charset="0"/>
              <a:cs typeface="Times New Roman" panose="02020603050405020304" pitchFamily="18" charset="0"/>
            </a:endParaRPr>
          </a:p>
          <a:p>
            <a:pPr lvl="1" algn="just">
              <a:buFont typeface="Arial" charset="0"/>
              <a:buChar char="•"/>
            </a:pPr>
            <a:r>
              <a:rPr lang="en-US" sz="1200" dirty="0">
                <a:latin typeface="Times New Roman" panose="02020603050405020304" pitchFamily="18" charset="0"/>
                <a:cs typeface="Times New Roman" panose="02020603050405020304" pitchFamily="18" charset="0"/>
              </a:rPr>
              <a:t>Support for integers</a:t>
            </a:r>
          </a:p>
          <a:p>
            <a:pPr lvl="1" algn="just">
              <a:buFont typeface="Arial" charset="0"/>
              <a:buChar char="•"/>
            </a:pPr>
            <a:r>
              <a:rPr lang="en-US" sz="1200" dirty="0">
                <a:latin typeface="Times New Roman" panose="02020603050405020304" pitchFamily="18" charset="0"/>
                <a:cs typeface="Times New Roman" panose="02020603050405020304" pitchFamily="18" charset="0"/>
              </a:rPr>
              <a:t>Keywords support for </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If - then - else, </a:t>
            </a:r>
            <a:r>
              <a:rPr lang="en-US" sz="1200" dirty="0" err="1">
                <a:latin typeface="Times New Roman" panose="02020603050405020304" pitchFamily="18" charset="0"/>
                <a:cs typeface="Times New Roman" panose="02020603050405020304" pitchFamily="18" charset="0"/>
              </a:rPr>
              <a:t>println</a:t>
            </a:r>
            <a:r>
              <a:rPr lang="en-US" sz="1200" dirty="0">
                <a:latin typeface="Times New Roman" panose="02020603050405020304" pitchFamily="18" charset="0"/>
                <a:cs typeface="Times New Roman" panose="02020603050405020304" pitchFamily="18" charset="0"/>
              </a:rPr>
              <a:t>.</a:t>
            </a:r>
          </a:p>
          <a:p>
            <a:pPr algn="just">
              <a:buFont typeface="Arial" charset="0"/>
              <a:buChar char="•"/>
            </a:pPr>
            <a:r>
              <a:rPr lang="en-US" sz="1400" dirty="0">
                <a:latin typeface="Times New Roman" panose="02020603050405020304" pitchFamily="18" charset="0"/>
                <a:cs typeface="Times New Roman" panose="02020603050405020304" pitchFamily="18" charset="0"/>
              </a:rPr>
              <a:t>Decision</a:t>
            </a:r>
          </a:p>
          <a:p>
            <a:pPr lvl="1" algn="just">
              <a:buFont typeface="Arial" charset="0"/>
              <a:buChar char="•"/>
            </a:pPr>
            <a:r>
              <a:rPr lang="en-US" sz="1200" dirty="0">
                <a:latin typeface="Times New Roman" panose="02020603050405020304" pitchFamily="18" charset="0"/>
                <a:cs typeface="Times New Roman" panose="02020603050405020304" pitchFamily="18" charset="0"/>
              </a:rPr>
              <a:t>If - then - else support.</a:t>
            </a:r>
          </a:p>
          <a:p>
            <a:pPr lvl="1" algn="just">
              <a:buFont typeface="Arial" charset="0"/>
              <a:buChar char="•"/>
            </a:pPr>
            <a:r>
              <a:rPr lang="en-US" sz="1200" dirty="0">
                <a:latin typeface="Times New Roman" panose="02020603050405020304" pitchFamily="18" charset="0"/>
                <a:cs typeface="Times New Roman" panose="02020603050405020304" pitchFamily="18" charset="0"/>
              </a:rPr>
              <a:t>Also support for if.</a:t>
            </a:r>
          </a:p>
          <a:p>
            <a:pPr algn="just">
              <a:buFont typeface="Arial" charset="0"/>
              <a:buChar char="•"/>
            </a:pPr>
            <a:r>
              <a:rPr lang="en-US" sz="1400" dirty="0">
                <a:latin typeface="Times New Roman" panose="02020603050405020304" pitchFamily="18" charset="0"/>
                <a:cs typeface="Times New Roman" panose="02020603050405020304" pitchFamily="18" charset="0"/>
              </a:rPr>
              <a:t>Exception</a:t>
            </a:r>
            <a:r>
              <a:rPr lang="en-US" sz="12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Handling</a:t>
            </a:r>
          </a:p>
          <a:p>
            <a:pPr lvl="1" algn="just">
              <a:buFont typeface="Arial" charset="0"/>
              <a:buChar char="•"/>
            </a:pPr>
            <a:r>
              <a:rPr lang="en-US" sz="1200" dirty="0">
                <a:latin typeface="Times New Roman" panose="02020603050405020304" pitchFamily="18" charset="0"/>
                <a:cs typeface="Times New Roman" panose="02020603050405020304" pitchFamily="18" charset="0"/>
              </a:rPr>
              <a:t>Integer exception handling.</a:t>
            </a:r>
          </a:p>
          <a:p>
            <a:pPr lvl="1" algn="just">
              <a:buFont typeface="Arial" charset="0"/>
              <a:buChar char="•"/>
            </a:pPr>
            <a:r>
              <a:rPr lang="en-US" sz="1200" dirty="0">
                <a:latin typeface="Times New Roman" panose="02020603050405020304" pitchFamily="18" charset="0"/>
                <a:cs typeface="Times New Roman" panose="02020603050405020304" pitchFamily="18" charset="0"/>
              </a:rPr>
              <a:t>Variable, String exception handling.</a:t>
            </a:r>
          </a:p>
          <a:p>
            <a:pPr algn="just">
              <a:buFont typeface="Arial" charset="0"/>
              <a:buChar char="•"/>
            </a:pPr>
            <a:r>
              <a:rPr lang="en-US" sz="1400" dirty="0">
                <a:latin typeface="Times New Roman" panose="02020603050405020304" pitchFamily="18" charset="0"/>
                <a:cs typeface="Times New Roman" panose="02020603050405020304" pitchFamily="18" charset="0"/>
              </a:rPr>
              <a:t>Method</a:t>
            </a:r>
          </a:p>
          <a:p>
            <a:pPr lvl="1" algn="just">
              <a:buFont typeface="Arial" charset="0"/>
              <a:buChar char="•"/>
            </a:pPr>
            <a:r>
              <a:rPr lang="en-US" sz="1200" dirty="0">
                <a:latin typeface="Times New Roman" panose="02020603050405020304" pitchFamily="18" charset="0"/>
                <a:cs typeface="Times New Roman" panose="02020603050405020304" pitchFamily="18" charset="0"/>
              </a:rPr>
              <a:t>User can also use methods in the program.</a:t>
            </a:r>
          </a:p>
          <a:p>
            <a:pPr lvl="1" algn="just">
              <a:buFont typeface="Arial" charset="0"/>
              <a:buChar char="•"/>
            </a:pPr>
            <a:r>
              <a:rPr lang="en-US" sz="1200" dirty="0">
                <a:latin typeface="Times New Roman" panose="02020603050405020304" pitchFamily="18" charset="0"/>
                <a:cs typeface="Times New Roman" panose="02020603050405020304" pitchFamily="18" charset="0"/>
              </a:rPr>
              <a:t>File Input and Assignment:</a:t>
            </a:r>
          </a:p>
          <a:p>
            <a:pPr lvl="2" algn="just">
              <a:buFont typeface="Arial" charset="0"/>
              <a:buChar char="•"/>
            </a:pPr>
            <a:r>
              <a:rPr lang="en-US" sz="1200" dirty="0">
                <a:latin typeface="Times New Roman" panose="02020603050405020304" pitchFamily="18" charset="0"/>
                <a:cs typeface="Times New Roman" panose="02020603050405020304" pitchFamily="18" charset="0"/>
              </a:rPr>
              <a:t>The user input can also be accepted using a .</a:t>
            </a:r>
            <a:r>
              <a:rPr lang="en-US" sz="1200" dirty="0" err="1">
                <a:latin typeface="Times New Roman" panose="02020603050405020304" pitchFamily="18" charset="0"/>
                <a:cs typeface="Times New Roman" panose="02020603050405020304" pitchFamily="18" charset="0"/>
              </a:rPr>
              <a:t>apla</a:t>
            </a:r>
            <a:r>
              <a:rPr lang="en-US" sz="1200" dirty="0">
                <a:latin typeface="Times New Roman" panose="02020603050405020304" pitchFamily="18" charset="0"/>
                <a:cs typeface="Times New Roman" panose="02020603050405020304" pitchFamily="18" charset="0"/>
              </a:rPr>
              <a:t> file.</a:t>
            </a:r>
          </a:p>
          <a:p>
            <a:pPr marL="0" indent="0" algn="just">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Run-Time</a:t>
            </a:r>
            <a:endParaRPr lang="en-US" sz="2400" dirty="0">
              <a:latin typeface="Apple Chancery"/>
            </a:endParaRPr>
          </a:p>
        </p:txBody>
      </p:sp>
      <p:sp>
        <p:nvSpPr>
          <p:cNvPr id="3" name="Content Placeholder 2"/>
          <p:cNvSpPr>
            <a:spLocks noGrp="1"/>
          </p:cNvSpPr>
          <p:nvPr>
            <p:ph idx="1"/>
          </p:nvPr>
        </p:nvSpPr>
        <p:spPr/>
        <p:txBody>
          <a:bodyPr>
            <a:normAutofit/>
          </a:bodyPr>
          <a:lstStyle/>
          <a:p>
            <a:pPr algn="just" fontAlgn="base">
              <a:buFont typeface="Arial" charset="0"/>
              <a:buChar char="•"/>
            </a:pPr>
            <a:r>
              <a:rPr lang="en-US" sz="1800" dirty="0">
                <a:latin typeface="Times New Roman" panose="02020603050405020304" pitchFamily="18" charset="0"/>
                <a:cs typeface="Times New Roman" panose="02020603050405020304" pitchFamily="18" charset="0"/>
              </a:rPr>
              <a:t>So for our language we have implemented a bottom-up parsing technique design which is shown by the diagram below:</a:t>
            </a:r>
          </a:p>
          <a:p>
            <a:pPr algn="just" fontAlgn="base">
              <a:buFont typeface="Arial" charset="0"/>
              <a:buChar char="•"/>
            </a:pPr>
            <a:r>
              <a:rPr lang="en-US" sz="1800" dirty="0">
                <a:latin typeface="Times New Roman" panose="02020603050405020304" pitchFamily="18" charset="0"/>
                <a:cs typeface="Times New Roman" panose="02020603050405020304" pitchFamily="18" charset="0"/>
              </a:rPr>
              <a:t>Bottom-up parsing starts from the leaf nodes of a tree and works in upward direction till it reaches the root node. Here, we start from a sentence and then apply production rules in reverse manner in order to reach the start symbol. The image given below depicts the bottom-up parsers available.</a:t>
            </a:r>
          </a:p>
          <a:p>
            <a:pPr algn="just" fontAlgn="base">
              <a:buFont typeface="Arial" charset="0"/>
              <a:buChar char="•"/>
            </a:pPr>
            <a:r>
              <a:rPr lang="en-US" sz="1800" dirty="0">
                <a:latin typeface="Times New Roman" panose="02020603050405020304" pitchFamily="18" charset="0"/>
                <a:cs typeface="Times New Roman" panose="02020603050405020304" pitchFamily="18" charset="0"/>
              </a:rPr>
              <a:t>The input would be a parse tree.</a:t>
            </a:r>
          </a:p>
          <a:p>
            <a:pPr algn="just" fontAlgn="base">
              <a:buFont typeface="Arial" charset="0"/>
              <a:buChar char="•"/>
            </a:pPr>
            <a:r>
              <a:rPr lang="en-US" sz="1800" b="1" dirty="0">
                <a:latin typeface="Times New Roman" panose="02020603050405020304" pitchFamily="18" charset="0"/>
                <a:cs typeface="Times New Roman" panose="02020603050405020304" pitchFamily="18" charset="0"/>
              </a:rPr>
              <a:t>Terminal code to generate Parse Tree:</a:t>
            </a:r>
          </a:p>
          <a:p>
            <a:pPr marL="0" indent="0" algn="just" fontAlgn="base">
              <a:buNone/>
            </a:pPr>
            <a:r>
              <a:rPr lang="en-US" sz="1800" dirty="0">
                <a:latin typeface="Times New Roman" panose="02020603050405020304" pitchFamily="18" charset="0"/>
                <a:cs typeface="Times New Roman" panose="02020603050405020304" pitchFamily="18" charset="0"/>
              </a:rPr>
              <a:t>java –</a:t>
            </a:r>
            <a:r>
              <a:rPr lang="en-US" sz="1800" dirty="0" err="1">
                <a:latin typeface="Times New Roman" panose="02020603050405020304" pitchFamily="18" charset="0"/>
                <a:cs typeface="Times New Roman" panose="02020603050405020304" pitchFamily="18" charset="0"/>
              </a:rPr>
              <a:t>cp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bin:lib</a:t>
            </a:r>
            <a:r>
              <a:rPr lang="en-US" sz="1800" dirty="0">
                <a:latin typeface="Times New Roman" panose="02020603050405020304" pitchFamily="18" charset="0"/>
                <a:cs typeface="Times New Roman" panose="02020603050405020304" pitchFamily="18" charset="0"/>
              </a:rPr>
              <a:t>/antlr.jar org.antlr.v4.runtime.misc.TestRig </a:t>
            </a:r>
            <a:r>
              <a:rPr lang="en-US" sz="1800" dirty="0" err="1">
                <a:latin typeface="Times New Roman" panose="02020603050405020304" pitchFamily="18" charset="0"/>
                <a:cs typeface="Times New Roman" panose="02020603050405020304" pitchFamily="18" charset="0"/>
              </a:rPr>
              <a:t>de.letsbuildacompiler.parser.Demo</a:t>
            </a:r>
            <a:r>
              <a:rPr lang="en-US" sz="1800" dirty="0">
                <a:latin typeface="Times New Roman" panose="02020603050405020304" pitchFamily="18" charset="0"/>
                <a:cs typeface="Times New Roman" panose="02020603050405020304" pitchFamily="18" charset="0"/>
              </a:rPr>
              <a:t> program -</a:t>
            </a:r>
            <a:r>
              <a:rPr lang="en-US" sz="1800" dirty="0" err="1">
                <a:latin typeface="Times New Roman" panose="02020603050405020304" pitchFamily="18" charset="0"/>
                <a:cs typeface="Times New Roman" panose="02020603050405020304" pitchFamily="18" charset="0"/>
              </a:rPr>
              <a:t>ps</a:t>
            </a:r>
            <a:r>
              <a:rPr lang="en-US" sz="1800" dirty="0">
                <a:latin typeface="Times New Roman" panose="02020603050405020304" pitchFamily="18" charset="0"/>
                <a:cs typeface="Times New Roman" panose="02020603050405020304" pitchFamily="18" charset="0"/>
              </a:rPr>
              <a:t> /tmp/baum.ps ../Compiler/</a:t>
            </a:r>
            <a:r>
              <a:rPr lang="en-US" sz="1800" dirty="0" err="1">
                <a:latin typeface="Times New Roman" panose="02020603050405020304" pitchFamily="18" charset="0"/>
                <a:cs typeface="Times New Roman" panose="02020603050405020304" pitchFamily="18" charset="0"/>
              </a:rPr>
              <a:t>code.demo</a:t>
            </a:r>
            <a:endParaRPr lang="en-US" sz="1800" dirty="0">
              <a:latin typeface="Times New Roman" panose="02020603050405020304" pitchFamily="18" charset="0"/>
              <a:cs typeface="Times New Roman" panose="02020603050405020304" pitchFamily="18" charset="0"/>
            </a:endParaRPr>
          </a:p>
          <a:p>
            <a:pPr marL="0" indent="0" algn="just" fontAlgn="base">
              <a:buNone/>
            </a:pPr>
            <a:r>
              <a:rPr lang="en-US" sz="1800" dirty="0" err="1">
                <a:latin typeface="Times New Roman" panose="02020603050405020304" pitchFamily="18" charset="0"/>
                <a:cs typeface="Times New Roman" panose="02020603050405020304" pitchFamily="18" charset="0"/>
              </a:rPr>
              <a:t>okular</a:t>
            </a:r>
            <a:r>
              <a:rPr lang="en-US" sz="1800" dirty="0">
                <a:latin typeface="Times New Roman" panose="02020603050405020304" pitchFamily="18" charset="0"/>
                <a:cs typeface="Times New Roman" panose="02020603050405020304" pitchFamily="18" charset="0"/>
              </a:rPr>
              <a:t> /tmp/baum.ps (make sure you install </a:t>
            </a:r>
            <a:r>
              <a:rPr lang="en-US" sz="1800" dirty="0" err="1">
                <a:latin typeface="Times New Roman" panose="02020603050405020304" pitchFamily="18" charset="0"/>
                <a:cs typeface="Times New Roman" panose="02020603050405020304" pitchFamily="18" charset="0"/>
              </a:rPr>
              <a:t>okular</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1400" dirty="0"/>
          </a:p>
        </p:txBody>
      </p:sp>
    </p:spTree>
    <p:extLst>
      <p:ext uri="{BB962C8B-B14F-4D97-AF65-F5344CB8AC3E}">
        <p14:creationId xmlns:p14="http://schemas.microsoft.com/office/powerpoint/2010/main" val="414495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4894" y="1914485"/>
            <a:ext cx="10013193" cy="4419917"/>
          </a:xfrm>
          <a:prstGeom prst="rect">
            <a:avLst/>
          </a:prstGeom>
        </p:spPr>
      </p:pic>
      <p:sp>
        <p:nvSpPr>
          <p:cNvPr id="3" name="Content Placeholder 2"/>
          <p:cNvSpPr>
            <a:spLocks noGrp="1"/>
          </p:cNvSpPr>
          <p:nvPr>
            <p:ph idx="1"/>
          </p:nvPr>
        </p:nvSpPr>
        <p:spPr>
          <a:xfrm>
            <a:off x="1184894" y="610974"/>
            <a:ext cx="9810766" cy="1114956"/>
          </a:xfrm>
        </p:spPr>
        <p:txBody>
          <a:bodyPr anchor="b">
            <a:normAutofit/>
          </a:bodyPr>
          <a:lstStyle/>
          <a:p>
            <a:pPr marL="0" indent="0">
              <a:buNone/>
            </a:pPr>
            <a:r>
              <a:rPr lang="en-US" sz="4000" spc="-50">
                <a:latin typeface="Apple Chancery"/>
                <a:ea typeface="+mj-ea"/>
                <a:cs typeface="+mj-cs"/>
              </a:rPr>
              <a:t>ANTLR Generated </a:t>
            </a:r>
            <a:r>
              <a:rPr lang="en-US" sz="4000" spc="-50" dirty="0">
                <a:latin typeface="Apple Chancery"/>
              </a:rPr>
              <a:t>Parse Tree </a:t>
            </a:r>
            <a:endParaRPr lang="en-US" sz="4000" spc="-50" dirty="0">
              <a:latin typeface="Apple Chancery"/>
              <a:ea typeface="+mj-ea"/>
              <a:cs typeface="+mj-cs"/>
            </a:endParaRPr>
          </a:p>
        </p:txBody>
      </p:sp>
    </p:spTree>
    <p:extLst>
      <p:ext uri="{BB962C8B-B14F-4D97-AF65-F5344CB8AC3E}">
        <p14:creationId xmlns:p14="http://schemas.microsoft.com/office/powerpoint/2010/main" val="307349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h3.googleusercontent.com/xMmmwltkF2odqG4vXMH0gzNReivinUJ91G122hMYr2qq-N3Vr2TreSMvzfK1LEc1BQ7fcZqfYFdUemaRsoT3q_D3AKmukx5gB69NXKpBPlVgarOcEbU5LAjdliZEHDt9fRa-lQ2W"/>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artisticGlowEdges smoothness="2"/>
                    </a14:imgEffect>
                  </a14:imgLayer>
                </a14:imgProps>
              </a:ext>
              <a:ext uri="{28A0092B-C50C-407E-A947-70E740481C1C}">
                <a14:useLocalDpi xmlns:a14="http://schemas.microsoft.com/office/drawing/2010/main" val="0"/>
              </a:ext>
            </a:extLst>
          </a:blip>
          <a:srcRect/>
          <a:stretch/>
        </p:blipFill>
        <p:spPr bwMode="auto">
          <a:xfrm>
            <a:off x="1110599" y="2034332"/>
            <a:ext cx="10047731" cy="41809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1110599" y="439272"/>
            <a:ext cx="9262470" cy="1452282"/>
          </a:xfrm>
        </p:spPr>
        <p:txBody>
          <a:bodyPr anchor="b">
            <a:normAutofit/>
          </a:bodyPr>
          <a:lstStyle/>
          <a:p>
            <a:r>
              <a:rPr lang="en-US" sz="4000" spc="-50" dirty="0">
                <a:latin typeface="Apple Chancery"/>
                <a:ea typeface="+mj-ea"/>
                <a:cs typeface="+mj-cs"/>
              </a:rPr>
              <a:t>Design</a:t>
            </a:r>
            <a:r>
              <a:rPr lang="en-US" sz="2400" dirty="0">
                <a:latin typeface="Apple Chancery"/>
              </a:rPr>
              <a:t> </a:t>
            </a:r>
            <a:r>
              <a:rPr lang="en-US" sz="4000" spc="-50" dirty="0">
                <a:latin typeface="Apple Chancery"/>
                <a:ea typeface="+mj-ea"/>
                <a:cs typeface="+mj-cs"/>
              </a:rPr>
              <a:t>Diagram</a:t>
            </a:r>
            <a:endParaRPr lang="en-US" sz="2400" dirty="0">
              <a:latin typeface="Apple Chancery"/>
            </a:endParaRPr>
          </a:p>
        </p:txBody>
      </p:sp>
    </p:spTree>
    <p:extLst>
      <p:ext uri="{BB962C8B-B14F-4D97-AF65-F5344CB8AC3E}">
        <p14:creationId xmlns:p14="http://schemas.microsoft.com/office/powerpoint/2010/main" val="122119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785" y="680085"/>
            <a:ext cx="9905998" cy="894341"/>
          </a:xfrm>
        </p:spPr>
        <p:txBody>
          <a:bodyPr>
            <a:normAutofit fontScale="90000"/>
          </a:bodyPr>
          <a:lstStyle/>
          <a:p>
            <a:pPr lvl="0">
              <a:lnSpc>
                <a:spcPct val="120000"/>
              </a:lnSpc>
              <a:spcBef>
                <a:spcPts val="1000"/>
              </a:spcBef>
              <a:buSzPct val="125000"/>
            </a:pPr>
            <a:r>
              <a:rPr lang="en-US" sz="4400" dirty="0">
                <a:latin typeface="Apple Chancery"/>
              </a:rPr>
              <a:t>Grammar</a:t>
            </a:r>
            <a:br>
              <a:rPr lang="en-US" dirty="0">
                <a:solidFill>
                  <a:schemeClr val="tx1"/>
                </a:solidFill>
              </a:rPr>
            </a:br>
            <a:r>
              <a:rPr lang="en-US" sz="1800" dirty="0">
                <a:solidFill>
                  <a:schemeClr val="tx1"/>
                </a:solidFill>
                <a:latin typeface="Times New Roman" panose="02020603050405020304" pitchFamily="18" charset="0"/>
                <a:cs typeface="Times New Roman" panose="02020603050405020304" pitchFamily="18" charset="0"/>
              </a:rPr>
              <a:t>The Grammar we used is in the </a:t>
            </a:r>
            <a:r>
              <a:rPr lang="en-US" sz="1800" b="1" dirty="0">
                <a:solidFill>
                  <a:schemeClr val="tx1"/>
                </a:solidFill>
                <a:latin typeface="Times New Roman" panose="02020603050405020304" pitchFamily="18" charset="0"/>
                <a:cs typeface="Times New Roman" panose="02020603050405020304" pitchFamily="18" charset="0"/>
              </a:rPr>
              <a:t>EBNF</a:t>
            </a:r>
            <a:r>
              <a:rPr lang="en-US" sz="1800" dirty="0">
                <a:solidFill>
                  <a:schemeClr val="tx1"/>
                </a:solidFill>
                <a:latin typeface="Times New Roman" panose="02020603050405020304" pitchFamily="18" charset="0"/>
                <a:cs typeface="Times New Roman" panose="02020603050405020304" pitchFamily="18" charset="0"/>
              </a:rPr>
              <a:t>(Extended Backus–</a:t>
            </a:r>
            <a:r>
              <a:rPr lang="en-US" sz="1800" dirty="0" err="1">
                <a:solidFill>
                  <a:schemeClr val="tx1"/>
                </a:solidFill>
                <a:latin typeface="Times New Roman" panose="02020603050405020304" pitchFamily="18" charset="0"/>
                <a:cs typeface="Times New Roman" panose="02020603050405020304" pitchFamily="18" charset="0"/>
              </a:rPr>
              <a:t>Naur</a:t>
            </a:r>
            <a:r>
              <a:rPr lang="en-US" sz="1800" dirty="0">
                <a:solidFill>
                  <a:schemeClr val="tx1"/>
                </a:solidFill>
                <a:latin typeface="Times New Roman" panose="02020603050405020304" pitchFamily="18" charset="0"/>
                <a:cs typeface="Times New Roman" panose="02020603050405020304" pitchFamily="18" charset="0"/>
              </a:rPr>
              <a:t> form) so it can be implemented with </a:t>
            </a:r>
            <a:r>
              <a:rPr lang="en-US" sz="1800" b="1" dirty="0" err="1">
                <a:solidFill>
                  <a:schemeClr val="tx1"/>
                </a:solidFill>
                <a:latin typeface="Times New Roman" panose="02020603050405020304" pitchFamily="18" charset="0"/>
                <a:cs typeface="Times New Roman" panose="02020603050405020304" pitchFamily="18" charset="0"/>
              </a:rPr>
              <a:t>Antlr</a:t>
            </a:r>
            <a:r>
              <a:rPr lang="en-US" sz="1800" dirty="0">
                <a:solidFill>
                  <a:schemeClr val="tx1"/>
                </a:solidFill>
                <a:latin typeface="Times New Roman" panose="02020603050405020304" pitchFamily="18" charset="0"/>
                <a:cs typeface="Times New Roman" panose="02020603050405020304" pitchFamily="18" charset="0"/>
              </a:rPr>
              <a:t> to generate our parse </a:t>
            </a:r>
            <a:endParaRPr lang="en-US" dirty="0"/>
          </a:p>
        </p:txBody>
      </p:sp>
      <p:sp>
        <p:nvSpPr>
          <p:cNvPr id="3" name="Content Placeholder 2"/>
          <p:cNvSpPr>
            <a:spLocks noGrp="1"/>
          </p:cNvSpPr>
          <p:nvPr>
            <p:ph idx="1"/>
          </p:nvPr>
        </p:nvSpPr>
        <p:spPr>
          <a:xfrm>
            <a:off x="1177785" y="1711587"/>
            <a:ext cx="9665299" cy="4609204"/>
          </a:xfrm>
          <a:noFill/>
        </p:spPr>
        <p:txBody>
          <a:bodyPr numCol="2">
            <a:noAutofit/>
          </a:bodyPr>
          <a:lstStyle/>
          <a:p>
            <a:pPr marL="0" indent="0">
              <a:buNone/>
            </a:pPr>
            <a:r>
              <a:rPr lang="en-US" sz="1050" dirty="0">
                <a:solidFill>
                  <a:schemeClr val="tx1"/>
                </a:solidFill>
              </a:rPr>
              <a:t>program</a:t>
            </a:r>
          </a:p>
          <a:p>
            <a:pPr marL="0" indent="0">
              <a:buNone/>
            </a:pPr>
            <a:r>
              <a:rPr lang="en-US" sz="1050" dirty="0">
                <a:solidFill>
                  <a:schemeClr val="tx1"/>
                </a:solidFill>
              </a:rPr>
              <a:t>   : </a:t>
            </a:r>
            <a:r>
              <a:rPr lang="en-US" sz="1050" dirty="0" err="1">
                <a:solidFill>
                  <a:schemeClr val="tx1"/>
                </a:solidFill>
              </a:rPr>
              <a:t>programPiece</a:t>
            </a:r>
            <a:r>
              <a:rPr lang="en-US" sz="1050" dirty="0">
                <a:solidFill>
                  <a:schemeClr val="tx1"/>
                </a:solidFill>
              </a:rPr>
              <a:t>+ ;</a:t>
            </a:r>
          </a:p>
          <a:p>
            <a:pPr marL="0" indent="0">
              <a:buNone/>
            </a:pPr>
            <a:br>
              <a:rPr lang="en-US" sz="1050" dirty="0">
                <a:solidFill>
                  <a:schemeClr val="tx1"/>
                </a:solidFill>
              </a:rPr>
            </a:br>
            <a:r>
              <a:rPr lang="en-US" sz="1050" dirty="0" err="1">
                <a:solidFill>
                  <a:schemeClr val="tx1"/>
                </a:solidFill>
              </a:rPr>
              <a:t>programPiece</a:t>
            </a:r>
            <a:endParaRPr lang="en-US" sz="1050" dirty="0">
              <a:solidFill>
                <a:schemeClr val="tx1"/>
              </a:solidFill>
            </a:endParaRPr>
          </a:p>
          <a:p>
            <a:pPr marL="0" indent="0">
              <a:buNone/>
            </a:pPr>
            <a:r>
              <a:rPr lang="en-US" sz="1050" dirty="0">
                <a:solidFill>
                  <a:schemeClr val="tx1"/>
                </a:solidFill>
              </a:rPr>
              <a:t>   : statement #</a:t>
            </a:r>
            <a:r>
              <a:rPr lang="en-US" sz="1050" dirty="0" err="1">
                <a:solidFill>
                  <a:schemeClr val="tx1"/>
                </a:solidFill>
              </a:rPr>
              <a:t>StatementPiece</a:t>
            </a:r>
            <a:endParaRPr lang="en-US" sz="1050" dirty="0">
              <a:solidFill>
                <a:schemeClr val="tx1"/>
              </a:solidFill>
            </a:endParaRPr>
          </a:p>
          <a:p>
            <a:pPr marL="0" indent="0">
              <a:buNone/>
            </a:pPr>
            <a:r>
              <a:rPr lang="en-US" sz="1050" dirty="0">
                <a:solidFill>
                  <a:schemeClr val="tx1"/>
                </a:solidFill>
              </a:rPr>
              <a:t>   | method #</a:t>
            </a:r>
            <a:r>
              <a:rPr lang="en-US" sz="1050" dirty="0" err="1">
                <a:solidFill>
                  <a:schemeClr val="tx1"/>
                </a:solidFill>
              </a:rPr>
              <a:t>MethodPiece</a:t>
            </a:r>
            <a:endParaRPr lang="en-US" sz="1050" dirty="0">
              <a:solidFill>
                <a:schemeClr val="tx1"/>
              </a:solidFill>
            </a:endParaRPr>
          </a:p>
          <a:p>
            <a:pPr marL="0" indent="0">
              <a:buNone/>
            </a:pPr>
            <a:r>
              <a:rPr lang="en-US" sz="1050" dirty="0">
                <a:solidFill>
                  <a:schemeClr val="tx1"/>
                </a:solidFill>
              </a:rPr>
              <a:t>   ;</a:t>
            </a:r>
          </a:p>
          <a:p>
            <a:pPr marL="0" indent="0">
              <a:buNone/>
            </a:pPr>
            <a:br>
              <a:rPr lang="en-US" sz="1050" dirty="0">
                <a:solidFill>
                  <a:schemeClr val="tx1"/>
                </a:solidFill>
              </a:rPr>
            </a:br>
            <a:r>
              <a:rPr lang="en-US" sz="1050" dirty="0">
                <a:solidFill>
                  <a:schemeClr val="tx1"/>
                </a:solidFill>
              </a:rPr>
              <a:t>statement</a:t>
            </a:r>
          </a:p>
          <a:p>
            <a:pPr marL="0" indent="0">
              <a:buNone/>
            </a:pPr>
            <a:r>
              <a:rPr lang="en-US" sz="1050" dirty="0">
                <a:solidFill>
                  <a:schemeClr val="tx1"/>
                </a:solidFill>
              </a:rPr>
              <a:t>   : </a:t>
            </a:r>
            <a:r>
              <a:rPr lang="en-US" sz="1050" dirty="0" err="1">
                <a:solidFill>
                  <a:schemeClr val="tx1"/>
                </a:solidFill>
              </a:rPr>
              <a:t>println</a:t>
            </a:r>
            <a:r>
              <a:rPr lang="en-US" sz="1050" dirty="0">
                <a:solidFill>
                  <a:schemeClr val="tx1"/>
                </a:solidFill>
              </a:rPr>
              <a:t> ';'</a:t>
            </a:r>
          </a:p>
          <a:p>
            <a:pPr marL="0" indent="0">
              <a:buNone/>
            </a:pPr>
            <a:r>
              <a:rPr lang="en-US" sz="1050" dirty="0">
                <a:solidFill>
                  <a:schemeClr val="tx1"/>
                </a:solidFill>
              </a:rPr>
              <a:t>   | </a:t>
            </a:r>
            <a:r>
              <a:rPr lang="en-US" sz="1050" dirty="0" err="1">
                <a:solidFill>
                  <a:schemeClr val="tx1"/>
                </a:solidFill>
              </a:rPr>
              <a:t>varAssignment</a:t>
            </a:r>
            <a:r>
              <a:rPr lang="en-US" sz="1050" dirty="0">
                <a:solidFill>
                  <a:schemeClr val="tx1"/>
                </a:solidFill>
              </a:rPr>
              <a:t> ';'</a:t>
            </a:r>
          </a:p>
          <a:p>
            <a:pPr marL="0" indent="0">
              <a:buNone/>
            </a:pPr>
            <a:r>
              <a:rPr lang="en-US" sz="1050" dirty="0">
                <a:solidFill>
                  <a:schemeClr val="tx1"/>
                </a:solidFill>
              </a:rPr>
              <a:t>   | assignment ';'</a:t>
            </a:r>
          </a:p>
          <a:p>
            <a:pPr marL="0" indent="0">
              <a:buNone/>
            </a:pPr>
            <a:r>
              <a:rPr lang="en-US" sz="1050" dirty="0">
                <a:solidFill>
                  <a:schemeClr val="tx1"/>
                </a:solidFill>
              </a:rPr>
              <a:t>   | branch</a:t>
            </a:r>
          </a:p>
          <a:p>
            <a:pPr marL="0" indent="0">
              <a:buNone/>
            </a:pPr>
            <a:r>
              <a:rPr lang="en-US" sz="1050" dirty="0">
                <a:solidFill>
                  <a:schemeClr val="tx1"/>
                </a:solidFill>
              </a:rPr>
              <a:t>   ;</a:t>
            </a:r>
          </a:p>
          <a:p>
            <a:pPr marL="0" indent="0">
              <a:buNone/>
            </a:pPr>
            <a:r>
              <a:rPr lang="en-US" sz="1050" dirty="0">
                <a:solidFill>
                  <a:schemeClr val="tx1"/>
                </a:solidFill>
              </a:rPr>
              <a:t>   </a:t>
            </a:r>
          </a:p>
          <a:p>
            <a:pPr marL="0" indent="0">
              <a:buNone/>
            </a:pPr>
            <a:r>
              <a:rPr lang="en-US" sz="1050" dirty="0">
                <a:solidFill>
                  <a:schemeClr val="tx1"/>
                </a:solidFill>
              </a:rPr>
              <a:t>branch</a:t>
            </a:r>
          </a:p>
          <a:p>
            <a:pPr marL="0" indent="0">
              <a:buNone/>
            </a:pPr>
            <a:r>
              <a:rPr lang="en-US" sz="1050" dirty="0">
                <a:solidFill>
                  <a:schemeClr val="tx1"/>
                </a:solidFill>
              </a:rPr>
              <a:t>   : 'if' '(' condition=expression ')' True=section 'else' False=section ;</a:t>
            </a:r>
          </a:p>
          <a:p>
            <a:pPr marL="0" indent="0">
              <a:buNone/>
            </a:pPr>
            <a:r>
              <a:rPr lang="en-US" sz="1050" dirty="0">
                <a:solidFill>
                  <a:schemeClr val="tx1"/>
                </a:solidFill>
              </a:rPr>
              <a:t>   </a:t>
            </a:r>
          </a:p>
          <a:p>
            <a:pPr marL="0" indent="0">
              <a:buNone/>
            </a:pPr>
            <a:r>
              <a:rPr lang="en-US" sz="1050" dirty="0">
                <a:solidFill>
                  <a:schemeClr val="tx1"/>
                </a:solidFill>
              </a:rPr>
              <a:t>section</a:t>
            </a:r>
          </a:p>
          <a:p>
            <a:pPr marL="0" indent="0">
              <a:buNone/>
            </a:pPr>
            <a:r>
              <a:rPr lang="en-US" sz="1050" dirty="0">
                <a:solidFill>
                  <a:schemeClr val="tx1"/>
                </a:solidFill>
              </a:rPr>
              <a:t>   : '{' statement* '}' ;</a:t>
            </a:r>
          </a:p>
          <a:p>
            <a:pPr marL="0" indent="0">
              <a:buNone/>
            </a:pPr>
            <a:br>
              <a:rPr lang="en-US" sz="1050" dirty="0">
                <a:solidFill>
                  <a:schemeClr val="tx1"/>
                </a:solidFill>
              </a:rPr>
            </a:br>
            <a:r>
              <a:rPr lang="en-US" sz="1050" dirty="0">
                <a:solidFill>
                  <a:schemeClr val="tx1"/>
                </a:solidFill>
              </a:rPr>
              <a:t>expression</a:t>
            </a:r>
          </a:p>
          <a:p>
            <a:pPr marL="0" indent="0">
              <a:buNone/>
            </a:pPr>
            <a:r>
              <a:rPr lang="en-US" sz="1050" dirty="0">
                <a:solidFill>
                  <a:schemeClr val="tx1"/>
                </a:solidFill>
              </a:rPr>
              <a:t>   : left=expression operator=('*' | '/') right=expression #MULTDIV</a:t>
            </a:r>
          </a:p>
          <a:p>
            <a:pPr marL="0" indent="0">
              <a:buNone/>
            </a:pPr>
            <a:r>
              <a:rPr lang="en-US" sz="1050" dirty="0">
                <a:solidFill>
                  <a:schemeClr val="tx1"/>
                </a:solidFill>
              </a:rPr>
              <a:t>   | left=expression operator=('+' | '-') right=expression #PLUSMINUS</a:t>
            </a:r>
          </a:p>
          <a:p>
            <a:pPr marL="0" indent="0">
              <a:buNone/>
            </a:pPr>
            <a:r>
              <a:rPr lang="en-US" sz="1050" dirty="0">
                <a:solidFill>
                  <a:schemeClr val="tx1"/>
                </a:solidFill>
              </a:rPr>
              <a:t>   | </a:t>
            </a:r>
            <a:r>
              <a:rPr lang="en-US" sz="1050" dirty="0" err="1">
                <a:solidFill>
                  <a:schemeClr val="tx1"/>
                </a:solidFill>
              </a:rPr>
              <a:t>num</a:t>
            </a:r>
            <a:r>
              <a:rPr lang="en-US" sz="1050" dirty="0">
                <a:solidFill>
                  <a:schemeClr val="tx1"/>
                </a:solidFill>
              </a:rPr>
              <a:t>=NUM #Number</a:t>
            </a:r>
          </a:p>
          <a:p>
            <a:pPr marL="0" indent="0">
              <a:buNone/>
            </a:pPr>
            <a:r>
              <a:rPr lang="en-US" sz="1050" dirty="0">
                <a:solidFill>
                  <a:schemeClr val="tx1"/>
                </a:solidFill>
              </a:rPr>
              <a:t>   | </a:t>
            </a:r>
            <a:r>
              <a:rPr lang="en-US" sz="1050" dirty="0" err="1">
                <a:solidFill>
                  <a:schemeClr val="tx1"/>
                </a:solidFill>
              </a:rPr>
              <a:t>varName</a:t>
            </a:r>
            <a:r>
              <a:rPr lang="en-US" sz="1050" dirty="0">
                <a:solidFill>
                  <a:schemeClr val="tx1"/>
                </a:solidFill>
              </a:rPr>
              <a:t>=NAME #Variable</a:t>
            </a:r>
          </a:p>
          <a:p>
            <a:pPr marL="0" indent="0">
              <a:buNone/>
            </a:pPr>
            <a:r>
              <a:rPr lang="en-US" sz="1050" dirty="0">
                <a:solidFill>
                  <a:schemeClr val="tx1"/>
                </a:solidFill>
              </a:rPr>
              <a:t>   | </a:t>
            </a:r>
            <a:r>
              <a:rPr lang="en-US" sz="1050" dirty="0" err="1">
                <a:solidFill>
                  <a:schemeClr val="tx1"/>
                </a:solidFill>
              </a:rPr>
              <a:t>methodCall</a:t>
            </a:r>
            <a:r>
              <a:rPr lang="en-US" sz="1050" dirty="0">
                <a:solidFill>
                  <a:schemeClr val="tx1"/>
                </a:solidFill>
              </a:rPr>
              <a:t> #</a:t>
            </a:r>
            <a:r>
              <a:rPr lang="en-US" sz="1050" dirty="0" err="1">
                <a:solidFill>
                  <a:schemeClr val="tx1"/>
                </a:solidFill>
              </a:rPr>
              <a:t>MethodExp</a:t>
            </a:r>
            <a:endParaRPr lang="en-US" sz="1050" dirty="0">
              <a:solidFill>
                <a:schemeClr val="tx1"/>
              </a:solidFill>
            </a:endParaRPr>
          </a:p>
          <a:p>
            <a:pPr marL="0" indent="0">
              <a:buNone/>
            </a:pPr>
            <a:r>
              <a:rPr lang="en-US" sz="1050" dirty="0">
                <a:solidFill>
                  <a:schemeClr val="tx1"/>
                </a:solidFill>
              </a:rPr>
              <a:t>   ;</a:t>
            </a:r>
          </a:p>
          <a:p>
            <a:pPr marL="0" indent="0">
              <a:buNone/>
            </a:pPr>
            <a:r>
              <a:rPr lang="en-US" sz="1050" dirty="0">
                <a:solidFill>
                  <a:schemeClr val="tx1"/>
                </a:solidFill>
              </a:rPr>
              <a:t>   </a:t>
            </a:r>
          </a:p>
          <a:p>
            <a:pPr marL="0" indent="0">
              <a:buNone/>
            </a:pPr>
            <a:r>
              <a:rPr lang="en-US" sz="1050" dirty="0">
                <a:solidFill>
                  <a:schemeClr val="tx1"/>
                </a:solidFill>
              </a:rPr>
              <a:t>assignment: </a:t>
            </a:r>
            <a:r>
              <a:rPr lang="en-US" sz="1050" dirty="0" err="1">
                <a:solidFill>
                  <a:schemeClr val="tx1"/>
                </a:solidFill>
              </a:rPr>
              <a:t>varName</a:t>
            </a:r>
            <a:r>
              <a:rPr lang="en-US" sz="1050" dirty="0">
                <a:solidFill>
                  <a:schemeClr val="tx1"/>
                </a:solidFill>
              </a:rPr>
              <a:t>=NAME '=' expr=expression ;</a:t>
            </a:r>
          </a:p>
        </p:txBody>
      </p:sp>
    </p:spTree>
    <p:extLst>
      <p:ext uri="{BB962C8B-B14F-4D97-AF65-F5344CB8AC3E}">
        <p14:creationId xmlns:p14="http://schemas.microsoft.com/office/powerpoint/2010/main" val="289756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3482"/>
            <a:ext cx="9905998" cy="1266738"/>
          </a:xfrm>
        </p:spPr>
        <p:txBody>
          <a:bodyPr>
            <a:normAutofit/>
          </a:bodyPr>
          <a:lstStyle/>
          <a:p>
            <a:r>
              <a:rPr lang="en-US" sz="4000" dirty="0">
                <a:latin typeface="Apple Chancery"/>
              </a:rPr>
              <a:t>Grammar</a:t>
            </a:r>
            <a:endParaRPr lang="en-US" sz="2400" dirty="0"/>
          </a:p>
        </p:txBody>
      </p:sp>
      <p:sp>
        <p:nvSpPr>
          <p:cNvPr id="3" name="Content Placeholder 2"/>
          <p:cNvSpPr>
            <a:spLocks noGrp="1"/>
          </p:cNvSpPr>
          <p:nvPr>
            <p:ph idx="1"/>
          </p:nvPr>
        </p:nvSpPr>
        <p:spPr>
          <a:xfrm>
            <a:off x="1143000" y="1760220"/>
            <a:ext cx="9904411" cy="4030981"/>
          </a:xfrm>
          <a:noFill/>
        </p:spPr>
        <p:txBody>
          <a:bodyPr numCol="2">
            <a:normAutofit/>
          </a:bodyPr>
          <a:lstStyle/>
          <a:p>
            <a:pPr marL="0" indent="0">
              <a:buNone/>
            </a:pPr>
            <a:r>
              <a:rPr lang="en-US" sz="1050" dirty="0" err="1">
                <a:solidFill>
                  <a:schemeClr val="tx1"/>
                </a:solidFill>
              </a:rPr>
              <a:t>varAssignment</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int</a:t>
            </a:r>
            <a:r>
              <a:rPr lang="en-US" sz="1050" dirty="0">
                <a:solidFill>
                  <a:schemeClr val="tx1"/>
                </a:solidFill>
              </a:rPr>
              <a:t>' </a:t>
            </a:r>
            <a:r>
              <a:rPr lang="en-US" sz="1050" dirty="0" err="1">
                <a:solidFill>
                  <a:schemeClr val="tx1"/>
                </a:solidFill>
              </a:rPr>
              <a:t>varName</a:t>
            </a:r>
            <a:r>
              <a:rPr lang="en-US" sz="1050" dirty="0">
                <a:solidFill>
                  <a:schemeClr val="tx1"/>
                </a:solidFill>
              </a:rPr>
              <a:t>=NAME;</a:t>
            </a:r>
          </a:p>
          <a:p>
            <a:pPr marL="0" indent="0">
              <a:buNone/>
            </a:pPr>
            <a:br>
              <a:rPr lang="en-US" sz="1050" dirty="0">
                <a:solidFill>
                  <a:schemeClr val="tx1"/>
                </a:solidFill>
              </a:rPr>
            </a:br>
            <a:r>
              <a:rPr lang="en-US" sz="1050" dirty="0" err="1">
                <a:solidFill>
                  <a:schemeClr val="tx1"/>
                </a:solidFill>
              </a:rPr>
              <a:t>println</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println</a:t>
            </a:r>
            <a:r>
              <a:rPr lang="en-US" sz="1050" dirty="0">
                <a:solidFill>
                  <a:schemeClr val="tx1"/>
                </a:solidFill>
              </a:rPr>
              <a:t>(' argument=expression ')' ;</a:t>
            </a:r>
          </a:p>
          <a:p>
            <a:pPr marL="0" indent="0">
              <a:buNone/>
            </a:pPr>
            <a:br>
              <a:rPr lang="en-US" sz="1050" dirty="0">
                <a:solidFill>
                  <a:schemeClr val="tx1"/>
                </a:solidFill>
              </a:rPr>
            </a:br>
            <a:r>
              <a:rPr lang="en-US" sz="1050" dirty="0" err="1">
                <a:solidFill>
                  <a:schemeClr val="tx1"/>
                </a:solidFill>
              </a:rPr>
              <a:t>while_statement</a:t>
            </a:r>
            <a:endParaRPr lang="en-US" sz="1050" dirty="0">
              <a:solidFill>
                <a:schemeClr val="tx1"/>
              </a:solidFill>
            </a:endParaRPr>
          </a:p>
          <a:p>
            <a:pPr marL="0" indent="0">
              <a:buNone/>
            </a:pPr>
            <a:r>
              <a:rPr lang="en-US" sz="1050" dirty="0">
                <a:solidFill>
                  <a:schemeClr val="tx1"/>
                </a:solidFill>
              </a:rPr>
              <a:t>: 'WHILE' </a:t>
            </a:r>
            <a:r>
              <a:rPr lang="en-US" sz="1050" dirty="0" err="1">
                <a:solidFill>
                  <a:schemeClr val="tx1"/>
                </a:solidFill>
              </a:rPr>
              <a:t>expression_condition</a:t>
            </a:r>
            <a:r>
              <a:rPr lang="en-US" sz="1050" dirty="0">
                <a:solidFill>
                  <a:schemeClr val="tx1"/>
                </a:solidFill>
              </a:rPr>
              <a:t> '{' block '}'</a:t>
            </a:r>
          </a:p>
          <a:p>
            <a:pPr marL="0" indent="0">
              <a:buNone/>
            </a:pPr>
            <a:br>
              <a:rPr lang="en-US" sz="1050" dirty="0">
                <a:solidFill>
                  <a:schemeClr val="tx1"/>
                </a:solidFill>
              </a:rPr>
            </a:br>
            <a:r>
              <a:rPr lang="en-US" sz="1050" dirty="0">
                <a:solidFill>
                  <a:schemeClr val="tx1"/>
                </a:solidFill>
              </a:rPr>
              <a:t>method</a:t>
            </a:r>
          </a:p>
          <a:p>
            <a:pPr marL="0" indent="0">
              <a:buNone/>
            </a:pPr>
            <a:r>
              <a:rPr lang="en-US" sz="1050" dirty="0">
                <a:solidFill>
                  <a:schemeClr val="tx1"/>
                </a:solidFill>
              </a:rPr>
              <a:t>   : '</a:t>
            </a:r>
            <a:r>
              <a:rPr lang="en-US" sz="1050" dirty="0" err="1">
                <a:solidFill>
                  <a:schemeClr val="tx1"/>
                </a:solidFill>
              </a:rPr>
              <a:t>int</a:t>
            </a:r>
            <a:r>
              <a:rPr lang="en-US" sz="1050" dirty="0">
                <a:solidFill>
                  <a:schemeClr val="tx1"/>
                </a:solidFill>
              </a:rPr>
              <a:t>' </a:t>
            </a:r>
            <a:r>
              <a:rPr lang="en-US" sz="1050" dirty="0" err="1">
                <a:solidFill>
                  <a:schemeClr val="tx1"/>
                </a:solidFill>
              </a:rPr>
              <a:t>methName</a:t>
            </a:r>
            <a:r>
              <a:rPr lang="en-US" sz="1050" dirty="0">
                <a:solidFill>
                  <a:schemeClr val="tx1"/>
                </a:solidFill>
              </a:rPr>
              <a:t>=NAME '(' ')' '{' statements=</a:t>
            </a:r>
            <a:r>
              <a:rPr lang="en-US" sz="1050" dirty="0" err="1">
                <a:solidFill>
                  <a:schemeClr val="tx1"/>
                </a:solidFill>
              </a:rPr>
              <a:t>statementList</a:t>
            </a:r>
            <a:r>
              <a:rPr lang="en-US" sz="1050" dirty="0">
                <a:solidFill>
                  <a:schemeClr val="tx1"/>
                </a:solidFill>
              </a:rPr>
              <a:t> 'return' </a:t>
            </a:r>
            <a:r>
              <a:rPr lang="en-US" sz="1050" dirty="0" err="1">
                <a:solidFill>
                  <a:schemeClr val="tx1"/>
                </a:solidFill>
              </a:rPr>
              <a:t>returnVal</a:t>
            </a:r>
            <a:r>
              <a:rPr lang="en-US" sz="1050" dirty="0">
                <a:solidFill>
                  <a:schemeClr val="tx1"/>
                </a:solidFill>
              </a:rPr>
              <a:t>=expression ';' '}' ;</a:t>
            </a:r>
          </a:p>
          <a:p>
            <a:pPr marL="0" indent="0">
              <a:buNone/>
            </a:pPr>
            <a:r>
              <a:rPr lang="en-US" sz="1050" dirty="0">
                <a:solidFill>
                  <a:schemeClr val="tx1"/>
                </a:solidFill>
              </a:rPr>
              <a:t>   </a:t>
            </a:r>
          </a:p>
          <a:p>
            <a:pPr marL="0" indent="0">
              <a:buNone/>
            </a:pPr>
            <a:r>
              <a:rPr lang="en-US" sz="1050" dirty="0" err="1">
                <a:solidFill>
                  <a:schemeClr val="tx1"/>
                </a:solidFill>
              </a:rPr>
              <a:t>statementList</a:t>
            </a:r>
            <a:r>
              <a:rPr lang="en-US" sz="1050" dirty="0">
                <a:solidFill>
                  <a:schemeClr val="tx1"/>
                </a:solidFill>
              </a:rPr>
              <a:t>: statement* ;</a:t>
            </a:r>
          </a:p>
          <a:p>
            <a:pPr marL="0" indent="0">
              <a:buNone/>
            </a:pPr>
            <a:br>
              <a:rPr lang="en-US" sz="1050" dirty="0">
                <a:solidFill>
                  <a:schemeClr val="tx1"/>
                </a:solidFill>
              </a:rPr>
            </a:br>
            <a:r>
              <a:rPr lang="en-US" sz="1050" dirty="0" err="1">
                <a:solidFill>
                  <a:schemeClr val="tx1"/>
                </a:solidFill>
              </a:rPr>
              <a:t>methodCall</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methName</a:t>
            </a:r>
            <a:r>
              <a:rPr lang="en-US" sz="1050" dirty="0">
                <a:solidFill>
                  <a:schemeClr val="tx1"/>
                </a:solidFill>
              </a:rPr>
              <a:t>=NAME '(' ')' ;</a:t>
            </a:r>
          </a:p>
          <a:p>
            <a:pPr marL="0" indent="0">
              <a:buNone/>
            </a:pPr>
            <a:br>
              <a:rPr lang="en-US" sz="1050" dirty="0">
                <a:solidFill>
                  <a:schemeClr val="tx1"/>
                </a:solidFill>
              </a:rPr>
            </a:br>
            <a:r>
              <a:rPr lang="en-US" sz="1050" dirty="0">
                <a:solidFill>
                  <a:schemeClr val="tx1"/>
                </a:solidFill>
              </a:rPr>
              <a:t>NAME</a:t>
            </a:r>
          </a:p>
          <a:p>
            <a:pPr marL="0" indent="0">
              <a:buNone/>
            </a:pPr>
            <a:r>
              <a:rPr lang="en-US" sz="1050" dirty="0">
                <a:solidFill>
                  <a:schemeClr val="tx1"/>
                </a:solidFill>
              </a:rPr>
              <a:t>   : [a-</a:t>
            </a:r>
            <a:r>
              <a:rPr lang="en-US" sz="1050" dirty="0" err="1">
                <a:solidFill>
                  <a:schemeClr val="tx1"/>
                </a:solidFill>
              </a:rPr>
              <a:t>zA</a:t>
            </a:r>
            <a:r>
              <a:rPr lang="en-US" sz="1050" dirty="0">
                <a:solidFill>
                  <a:schemeClr val="tx1"/>
                </a:solidFill>
              </a:rPr>
              <a:t>-Z][a-zA-Z0-9]*;</a:t>
            </a:r>
          </a:p>
          <a:p>
            <a:pPr marL="0" indent="0">
              <a:buNone/>
            </a:pPr>
            <a:br>
              <a:rPr lang="en-US" sz="1050" dirty="0">
                <a:solidFill>
                  <a:schemeClr val="tx1"/>
                </a:solidFill>
              </a:rPr>
            </a:br>
            <a:r>
              <a:rPr lang="en-US" sz="1050" dirty="0">
                <a:solidFill>
                  <a:schemeClr val="tx1"/>
                </a:solidFill>
              </a:rPr>
              <a:t>NUM</a:t>
            </a:r>
          </a:p>
          <a:p>
            <a:pPr marL="0" indent="0">
              <a:buNone/>
            </a:pPr>
            <a:r>
              <a:rPr lang="en-US" sz="1050" dirty="0">
                <a:solidFill>
                  <a:schemeClr val="tx1"/>
                </a:solidFill>
              </a:rPr>
              <a:t>   : [0-9]+;</a:t>
            </a:r>
          </a:p>
          <a:p>
            <a:pPr marL="0" indent="0">
              <a:buNone/>
            </a:pPr>
            <a:br>
              <a:rPr lang="en-US" sz="1050" dirty="0">
                <a:solidFill>
                  <a:schemeClr val="tx1"/>
                </a:solidFill>
              </a:rPr>
            </a:br>
            <a:r>
              <a:rPr lang="en-US" sz="1050" dirty="0">
                <a:solidFill>
                  <a:schemeClr val="tx1"/>
                </a:solidFill>
              </a:rPr>
              <a:t>WHITESPACE</a:t>
            </a:r>
          </a:p>
          <a:p>
            <a:pPr marL="0" indent="0">
              <a:buNone/>
            </a:pPr>
            <a:r>
              <a:rPr lang="en-US" sz="1050" dirty="0">
                <a:solidFill>
                  <a:schemeClr val="tx1"/>
                </a:solidFill>
              </a:rPr>
              <a:t>   : [ \t\n\r]+ -&gt; skip;</a:t>
            </a:r>
          </a:p>
        </p:txBody>
      </p:sp>
    </p:spTree>
    <p:extLst>
      <p:ext uri="{BB962C8B-B14F-4D97-AF65-F5344CB8AC3E}">
        <p14:creationId xmlns:p14="http://schemas.microsoft.com/office/powerpoint/2010/main" val="23262390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437</TotalTime>
  <Words>733</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 Chancery</vt:lpstr>
      <vt:lpstr>Arial</vt:lpstr>
      <vt:lpstr>Calibri</vt:lpstr>
      <vt:lpstr>Calibri Light</vt:lpstr>
      <vt:lpstr>Times New Roman</vt:lpstr>
      <vt:lpstr>Retrospect</vt:lpstr>
      <vt:lpstr>The APLA Language  </vt:lpstr>
      <vt:lpstr>Features</vt:lpstr>
      <vt:lpstr>Interpreter Used</vt:lpstr>
      <vt:lpstr>Design</vt:lpstr>
      <vt:lpstr>Run-Time</vt:lpstr>
      <vt:lpstr>PowerPoint Presentation</vt:lpstr>
      <vt:lpstr>PowerPoint Presentation</vt:lpstr>
      <vt:lpstr>Grammar The Grammar we used is in the EBNF(Extended Backus–Naur form) so it can be implemented with Antlr to generate our parse </vt:lpstr>
      <vt:lpstr>Grammar</vt:lpstr>
      <vt:lpstr>Lexical Analyzer </vt:lpstr>
      <vt:lpstr>Intermediate Code:</vt:lpstr>
      <vt:lpst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APLA Language</dc:title>
  <dc:creator>Sai Aditya Bodavala (Student)</dc:creator>
  <cp:lastModifiedBy>Anuj Thula</cp:lastModifiedBy>
  <cp:revision>55</cp:revision>
  <dcterms:created xsi:type="dcterms:W3CDTF">2017-04-30T12:17:07Z</dcterms:created>
  <dcterms:modified xsi:type="dcterms:W3CDTF">2017-05-01T08:40:26Z</dcterms:modified>
</cp:coreProperties>
</file>