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097280" y="914400"/>
            <a:ext cx="6668640" cy="213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Any Database developer must be familiar with features of that</a:t>
            </a:r>
            <a:endParaRPr/>
          </a:p>
          <a:p>
            <a:r>
              <a:rPr lang="en-US"/>
              <a:t> </a:t>
            </a:r>
            <a:r>
              <a:rPr lang="en-US"/>
              <a:t>particular version they are going to use.</a:t>
            </a:r>
            <a:endParaRPr/>
          </a:p>
          <a:p>
            <a:endParaRPr/>
          </a:p>
          <a:p>
            <a:r>
              <a:rPr lang="en-US"/>
              <a:t>  </a:t>
            </a:r>
            <a:r>
              <a:rPr lang="en-US"/>
              <a:t>Then only they can use latest features in coding</a:t>
            </a:r>
            <a:endParaRPr/>
          </a:p>
          <a:p>
            <a:endParaRPr/>
          </a:p>
          <a:p>
            <a:r>
              <a:rPr lang="en-US"/>
              <a:t>Usually,</a:t>
            </a:r>
            <a:endParaRPr/>
          </a:p>
          <a:p>
            <a:r>
              <a:rPr lang="en-US"/>
              <a:t>  </a:t>
            </a:r>
            <a:r>
              <a:rPr lang="en-US"/>
              <a:t>Minimum new features in SQL </a:t>
            </a:r>
            <a:endParaRPr/>
          </a:p>
          <a:p>
            <a:r>
              <a:rPr lang="en-US"/>
              <a:t>  </a:t>
            </a:r>
            <a:r>
              <a:rPr lang="en-US"/>
              <a:t>But lot of features in Pl / SQL programming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005840" y="1463040"/>
            <a:ext cx="3826800" cy="108360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Set of Background process,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Set of memory structure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5852160" y="3200400"/>
            <a:ext cx="2363760" cy="135792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Data file,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Redo log files</a:t>
            </a: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6126480" y="2377440"/>
            <a:ext cx="2089440" cy="62640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Control file</a:t>
            </a:r>
            <a:endParaRPr/>
          </a:p>
        </p:txBody>
      </p:sp>
      <p:sp>
        <p:nvSpPr>
          <p:cNvPr id="135" name="CustomShape 4"/>
          <p:cNvSpPr/>
          <p:nvPr/>
        </p:nvSpPr>
        <p:spPr>
          <a:xfrm>
            <a:off x="6126480" y="1645920"/>
            <a:ext cx="2089440" cy="62640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Parameter file</a:t>
            </a:r>
            <a:endParaRPr/>
          </a:p>
        </p:txBody>
      </p:sp>
      <p:sp>
        <p:nvSpPr>
          <p:cNvPr id="136" name="CustomShape 5"/>
          <p:cNvSpPr/>
          <p:nvPr/>
        </p:nvSpPr>
        <p:spPr>
          <a:xfrm>
            <a:off x="2011680" y="365760"/>
            <a:ext cx="4375440" cy="332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Oracle Instance or DB</a:t>
            </a:r>
            <a:endParaRPr/>
          </a:p>
        </p:txBody>
      </p:sp>
      <p:sp>
        <p:nvSpPr>
          <p:cNvPr id="137" name="Line 6"/>
          <p:cNvSpPr/>
          <p:nvPr/>
        </p:nvSpPr>
        <p:spPr>
          <a:xfrm>
            <a:off x="4846320" y="2011680"/>
            <a:ext cx="12801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8" name="Line 7"/>
          <p:cNvSpPr/>
          <p:nvPr/>
        </p:nvSpPr>
        <p:spPr>
          <a:xfrm>
            <a:off x="4846320" y="2103120"/>
            <a:ext cx="128016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9" name="Line 8"/>
          <p:cNvSpPr/>
          <p:nvPr/>
        </p:nvSpPr>
        <p:spPr>
          <a:xfrm>
            <a:off x="4572000" y="2560320"/>
            <a:ext cx="128016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32000" y="360000"/>
            <a:ext cx="3368880" cy="488088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SQL – 16 commands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------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1. DDL ( 6 )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2. DML ( 5 )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3. DCL ( 2 )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4. TCL ( 3 )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/>
              <a:t>SQL used to work Database 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4114800" y="2834640"/>
            <a:ext cx="3368880" cy="2454480"/>
          </a:xfrm>
          <a:prstGeom prst="rect">
            <a:avLst/>
          </a:prstGeom>
          <a:solidFill>
            <a:srgbClr val="aecf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PL/SQL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-----------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1. Function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2. Procedure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3. Triggers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4.Packages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5. Type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/>
              <a:t>PL is a program use SQL</a:t>
            </a: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4023360" y="182880"/>
            <a:ext cx="3368880" cy="245448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DB structure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-----------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1. Table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2. View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3. Sequence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4.Index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5. Synonym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6. DB link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32000" y="360000"/>
            <a:ext cx="3368880" cy="488088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Oracle Objects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-----------------------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1. Tables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2. View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3. Triggers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4. Function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5. Index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6. Sequence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7. Synonyms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8. Packages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9. Procedures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10. Users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4572000" y="457200"/>
            <a:ext cx="3464280" cy="72108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US"/>
              <a:t>If need, data level abstraction,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 </a:t>
            </a:r>
            <a:r>
              <a:rPr lang="en-US"/>
              <a:t>create </a:t>
            </a:r>
            <a:r>
              <a:rPr b="1" lang="en-US">
                <a:solidFill>
                  <a:srgbClr val="0047ff"/>
                </a:solidFill>
              </a:rPr>
              <a:t>view</a:t>
            </a:r>
            <a:r>
              <a:rPr lang="en-US">
                <a:solidFill>
                  <a:srgbClr val="0047ff"/>
                </a:solidFill>
              </a:rPr>
              <a:t> to tables.</a:t>
            </a:r>
            <a:endParaRPr/>
          </a:p>
        </p:txBody>
      </p:sp>
      <p:sp>
        <p:nvSpPr>
          <p:cNvPr id="145" name="CustomShape 3"/>
          <p:cNvSpPr/>
          <p:nvPr/>
        </p:nvSpPr>
        <p:spPr>
          <a:xfrm>
            <a:off x="4480560" y="1645920"/>
            <a:ext cx="4287240" cy="72108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US"/>
              <a:t>If need, DB location level abstraction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 </a:t>
            </a:r>
            <a:r>
              <a:rPr lang="en-US"/>
              <a:t>create </a:t>
            </a:r>
            <a:r>
              <a:rPr b="1" lang="en-US">
                <a:solidFill>
                  <a:srgbClr val="2323dc"/>
                </a:solidFill>
              </a:rPr>
              <a:t>synonym</a:t>
            </a:r>
            <a:r>
              <a:rPr lang="en-US">
                <a:solidFill>
                  <a:srgbClr val="2323dc"/>
                </a:solidFill>
              </a:rPr>
              <a:t> for tables and views.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40080" y="1645920"/>
            <a:ext cx="3097800" cy="44604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SQL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4572000" y="1645920"/>
            <a:ext cx="3189240" cy="53748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Sub Query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2743200" y="2651760"/>
            <a:ext cx="3189240" cy="53748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Compound Query</a:t>
            </a:r>
            <a:endParaRPr/>
          </a:p>
        </p:txBody>
      </p:sp>
      <p:sp>
        <p:nvSpPr>
          <p:cNvPr id="149" name="CustomShape 4"/>
          <p:cNvSpPr/>
          <p:nvPr/>
        </p:nvSpPr>
        <p:spPr>
          <a:xfrm>
            <a:off x="2286000" y="548640"/>
            <a:ext cx="3097800" cy="446040"/>
          </a:xfrm>
          <a:prstGeom prst="rect">
            <a:avLst/>
          </a:prstGeom>
          <a:solidFill>
            <a:srgbClr val="00808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Query Types</a:t>
            </a:r>
            <a:endParaRPr/>
          </a:p>
        </p:txBody>
      </p:sp>
      <p:sp>
        <p:nvSpPr>
          <p:cNvPr id="150" name="Line 5"/>
          <p:cNvSpPr/>
          <p:nvPr/>
        </p:nvSpPr>
        <p:spPr>
          <a:xfrm flipH="1">
            <a:off x="2834640" y="1005840"/>
            <a:ext cx="73152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1" name="Line 6"/>
          <p:cNvSpPr/>
          <p:nvPr/>
        </p:nvSpPr>
        <p:spPr>
          <a:xfrm>
            <a:off x="4572000" y="1005840"/>
            <a:ext cx="73152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2" name="Line 7"/>
          <p:cNvSpPr/>
          <p:nvPr/>
        </p:nvSpPr>
        <p:spPr>
          <a:xfrm>
            <a:off x="4023360" y="1005840"/>
            <a:ext cx="182880" cy="16459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3" name="CustomShape 8"/>
          <p:cNvSpPr/>
          <p:nvPr/>
        </p:nvSpPr>
        <p:spPr>
          <a:xfrm>
            <a:off x="548640" y="3749040"/>
            <a:ext cx="7487280" cy="163512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US"/>
              <a:t>SQL Query is public API with respect to Database, So there will not be</a:t>
            </a:r>
            <a:endParaRPr/>
          </a:p>
          <a:p>
            <a:r>
              <a:rPr lang="en-US"/>
              <a:t>that much difference among database versions. </a:t>
            </a:r>
            <a:endParaRPr/>
          </a:p>
          <a:p>
            <a:r>
              <a:rPr lang="en-US"/>
              <a:t>…</a:t>
            </a:r>
            <a:r>
              <a:rPr lang="en-US"/>
              <a:t>....</a:t>
            </a:r>
            <a:endParaRPr/>
          </a:p>
          <a:p>
            <a:r>
              <a:rPr lang="en-US"/>
              <a:t>But THERE may be difference among different SQL STANDARD like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SQL:99 , SQL 2003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80880" y="1981080"/>
            <a:ext cx="2041920" cy="594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Projection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380880" y="2819520"/>
            <a:ext cx="2041920" cy="594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Selection</a:t>
            </a:r>
            <a:endParaRPr/>
          </a:p>
        </p:txBody>
      </p:sp>
      <p:sp>
        <p:nvSpPr>
          <p:cNvPr id="156" name="CustomShape 3"/>
          <p:cNvSpPr/>
          <p:nvPr/>
        </p:nvSpPr>
        <p:spPr>
          <a:xfrm>
            <a:off x="380880" y="3657600"/>
            <a:ext cx="2041920" cy="594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Join</a:t>
            </a:r>
            <a:endParaRPr/>
          </a:p>
        </p:txBody>
      </p:sp>
      <p:sp>
        <p:nvSpPr>
          <p:cNvPr id="157" name="CustomShape 4"/>
          <p:cNvSpPr/>
          <p:nvPr/>
        </p:nvSpPr>
        <p:spPr>
          <a:xfrm>
            <a:off x="3352680" y="2057400"/>
            <a:ext cx="5013720" cy="441720"/>
          </a:xfrm>
          <a:prstGeom prst="rect">
            <a:avLst/>
          </a:prstGeom>
          <a:solidFill>
            <a:srgbClr val="c0c0c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/>
              <a:t>Select one or  more column</a:t>
            </a:r>
            <a:endParaRPr/>
          </a:p>
        </p:txBody>
      </p:sp>
      <p:sp>
        <p:nvSpPr>
          <p:cNvPr id="158" name="CustomShape 5"/>
          <p:cNvSpPr/>
          <p:nvPr/>
        </p:nvSpPr>
        <p:spPr>
          <a:xfrm>
            <a:off x="3429000" y="2895480"/>
            <a:ext cx="5013720" cy="441720"/>
          </a:xfrm>
          <a:prstGeom prst="rect">
            <a:avLst/>
          </a:prstGeom>
          <a:solidFill>
            <a:srgbClr val="c0c0c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Select one or  more Row by WHERE clause</a:t>
            </a:r>
            <a:endParaRPr/>
          </a:p>
        </p:txBody>
      </p:sp>
      <p:sp>
        <p:nvSpPr>
          <p:cNvPr id="159" name="CustomShape 6"/>
          <p:cNvSpPr/>
          <p:nvPr/>
        </p:nvSpPr>
        <p:spPr>
          <a:xfrm>
            <a:off x="4038480" y="3809880"/>
            <a:ext cx="4404240" cy="2270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00"/>
                </a:solidFill>
                <a:latin typeface="Calibri"/>
              </a:rPr>
              <a:t>Pseudo  columns available for all tables 1.CURVAL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00"/>
                </a:solidFill>
                <a:latin typeface="Calibri"/>
              </a:rPr>
              <a:t>2. NEXTVAL,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00"/>
                </a:solidFill>
                <a:latin typeface="Calibri"/>
              </a:rPr>
              <a:t>3.LEVEL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00"/>
                </a:solidFill>
                <a:latin typeface="Calibri"/>
              </a:rPr>
              <a:t>4.ROW</a:t>
            </a:r>
            <a:r>
              <a:rPr lang="en-US">
                <a:solidFill>
                  <a:srgbClr val="ff0066"/>
                </a:solidFill>
                <a:latin typeface="Calibri"/>
              </a:rPr>
              <a:t>ID</a:t>
            </a:r>
            <a:r>
              <a:rPr lang="en-US">
                <a:solidFill>
                  <a:srgbClr val="ffff00"/>
                </a:solidFill>
                <a:latin typeface="Calibri"/>
              </a:rPr>
              <a:t>, ( used in index)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00"/>
                </a:solidFill>
                <a:latin typeface="Calibri"/>
              </a:rPr>
              <a:t>5.ROW</a:t>
            </a:r>
            <a:r>
              <a:rPr lang="en-US">
                <a:solidFill>
                  <a:srgbClr val="ff0000"/>
                </a:solidFill>
                <a:latin typeface="Calibri"/>
              </a:rPr>
              <a:t>NUM</a:t>
            </a:r>
            <a:r>
              <a:rPr lang="en-US">
                <a:solidFill>
                  <a:srgbClr val="e6e64c"/>
                </a:solidFill>
                <a:latin typeface="Calibri"/>
              </a:rPr>
              <a:t>( used in resultSet)</a:t>
            </a:r>
            <a:endParaRPr/>
          </a:p>
        </p:txBody>
      </p:sp>
      <p:sp>
        <p:nvSpPr>
          <p:cNvPr id="160" name="CustomShape 7"/>
          <p:cNvSpPr/>
          <p:nvPr/>
        </p:nvSpPr>
        <p:spPr>
          <a:xfrm>
            <a:off x="2103120" y="731520"/>
            <a:ext cx="4559040" cy="3427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SQL - SELECT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130200" y="61920"/>
            <a:ext cx="2433240" cy="84924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Function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5544000" y="2016000"/>
            <a:ext cx="2433240" cy="849240"/>
          </a:xfrm>
          <a:prstGeom prst="rect">
            <a:avLst/>
          </a:prstGeom>
          <a:solidFill>
            <a:srgbClr val="33a3a3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Multi Row (Aggregate)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Function</a:t>
            </a:r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480240" y="1019520"/>
            <a:ext cx="2433240" cy="849240"/>
          </a:xfrm>
          <a:prstGeom prst="rect">
            <a:avLst/>
          </a:prstGeom>
          <a:solidFill>
            <a:srgbClr val="7da647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Single Row Function</a:t>
            </a:r>
            <a:endParaRPr/>
          </a:p>
        </p:txBody>
      </p:sp>
      <p:sp>
        <p:nvSpPr>
          <p:cNvPr id="164" name="CustomShape 4"/>
          <p:cNvSpPr/>
          <p:nvPr/>
        </p:nvSpPr>
        <p:spPr>
          <a:xfrm>
            <a:off x="1800000" y="2160000"/>
            <a:ext cx="3081240" cy="70524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Char Function</a:t>
            </a:r>
            <a:endParaRPr/>
          </a:p>
        </p:txBody>
      </p:sp>
      <p:sp>
        <p:nvSpPr>
          <p:cNvPr id="165" name="CustomShape 5"/>
          <p:cNvSpPr/>
          <p:nvPr/>
        </p:nvSpPr>
        <p:spPr>
          <a:xfrm>
            <a:off x="1800000" y="3852000"/>
            <a:ext cx="3081240" cy="70524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Convertion Function</a:t>
            </a:r>
            <a:endParaRPr/>
          </a:p>
        </p:txBody>
      </p:sp>
      <p:sp>
        <p:nvSpPr>
          <p:cNvPr id="166" name="CustomShape 6"/>
          <p:cNvSpPr/>
          <p:nvPr/>
        </p:nvSpPr>
        <p:spPr>
          <a:xfrm>
            <a:off x="1800000" y="3024000"/>
            <a:ext cx="3081240" cy="70524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Number Function</a:t>
            </a:r>
            <a:endParaRPr/>
          </a:p>
        </p:txBody>
      </p:sp>
      <p:sp>
        <p:nvSpPr>
          <p:cNvPr id="167" name="Line 7"/>
          <p:cNvSpPr/>
          <p:nvPr/>
        </p:nvSpPr>
        <p:spPr>
          <a:xfrm>
            <a:off x="5400000" y="925920"/>
            <a:ext cx="1440000" cy="109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8" name="Line 8"/>
          <p:cNvSpPr/>
          <p:nvPr/>
        </p:nvSpPr>
        <p:spPr>
          <a:xfrm flipH="1">
            <a:off x="1872000" y="864000"/>
            <a:ext cx="12582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9" name="CustomShape 9"/>
          <p:cNvSpPr/>
          <p:nvPr/>
        </p:nvSpPr>
        <p:spPr>
          <a:xfrm>
            <a:off x="1800000" y="4680000"/>
            <a:ext cx="3081240" cy="70524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Date Function</a:t>
            </a:r>
            <a:endParaRPr/>
          </a:p>
        </p:txBody>
      </p:sp>
      <p:sp>
        <p:nvSpPr>
          <p:cNvPr id="170" name="CustomShape 10"/>
          <p:cNvSpPr/>
          <p:nvPr/>
        </p:nvSpPr>
        <p:spPr>
          <a:xfrm>
            <a:off x="1800000" y="5616000"/>
            <a:ext cx="3081240" cy="70524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Regular expression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 </a:t>
            </a:r>
            <a:r>
              <a:rPr lang="en-US"/>
              <a:t>Function (11g)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108960" y="731520"/>
            <a:ext cx="2090520" cy="44460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Join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1371600" y="1554480"/>
            <a:ext cx="2456280" cy="44460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Inner Join</a:t>
            </a:r>
            <a:endParaRPr/>
          </a:p>
        </p:txBody>
      </p:sp>
      <p:sp>
        <p:nvSpPr>
          <p:cNvPr id="173" name="CustomShape 3"/>
          <p:cNvSpPr/>
          <p:nvPr/>
        </p:nvSpPr>
        <p:spPr>
          <a:xfrm>
            <a:off x="4937760" y="1554480"/>
            <a:ext cx="2456280" cy="44460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Outer Join</a:t>
            </a:r>
            <a:endParaRPr/>
          </a:p>
        </p:txBody>
      </p:sp>
      <p:sp>
        <p:nvSpPr>
          <p:cNvPr id="174" name="CustomShape 4"/>
          <p:cNvSpPr/>
          <p:nvPr/>
        </p:nvSpPr>
        <p:spPr>
          <a:xfrm>
            <a:off x="457200" y="2560320"/>
            <a:ext cx="1267560" cy="536040"/>
          </a:xfrm>
          <a:prstGeom prst="rect">
            <a:avLst/>
          </a:prstGeom>
          <a:solidFill>
            <a:srgbClr val="00808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Equal</a:t>
            </a:r>
            <a:endParaRPr/>
          </a:p>
        </p:txBody>
      </p:sp>
      <p:sp>
        <p:nvSpPr>
          <p:cNvPr id="175" name="CustomShape 5"/>
          <p:cNvSpPr/>
          <p:nvPr/>
        </p:nvSpPr>
        <p:spPr>
          <a:xfrm>
            <a:off x="3383280" y="2560320"/>
            <a:ext cx="1267560" cy="536040"/>
          </a:xfrm>
          <a:prstGeom prst="rect">
            <a:avLst/>
          </a:prstGeom>
          <a:solidFill>
            <a:srgbClr val="00808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self</a:t>
            </a:r>
            <a:endParaRPr/>
          </a:p>
        </p:txBody>
      </p:sp>
      <p:sp>
        <p:nvSpPr>
          <p:cNvPr id="176" name="CustomShape 6"/>
          <p:cNvSpPr/>
          <p:nvPr/>
        </p:nvSpPr>
        <p:spPr>
          <a:xfrm>
            <a:off x="1920240" y="2560320"/>
            <a:ext cx="1267560" cy="536040"/>
          </a:xfrm>
          <a:prstGeom prst="rect">
            <a:avLst/>
          </a:prstGeom>
          <a:solidFill>
            <a:srgbClr val="00808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Non-Equal</a:t>
            </a:r>
            <a:endParaRPr/>
          </a:p>
        </p:txBody>
      </p:sp>
      <p:sp>
        <p:nvSpPr>
          <p:cNvPr id="177" name="CustomShape 7"/>
          <p:cNvSpPr/>
          <p:nvPr/>
        </p:nvSpPr>
        <p:spPr>
          <a:xfrm>
            <a:off x="5120640" y="2560320"/>
            <a:ext cx="1049760" cy="536040"/>
          </a:xfrm>
          <a:prstGeom prst="rect">
            <a:avLst/>
          </a:prstGeom>
          <a:solidFill>
            <a:srgbClr val="00ff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LEFT</a:t>
            </a:r>
            <a:endParaRPr/>
          </a:p>
        </p:txBody>
      </p:sp>
      <p:sp>
        <p:nvSpPr>
          <p:cNvPr id="178" name="CustomShape 8"/>
          <p:cNvSpPr/>
          <p:nvPr/>
        </p:nvSpPr>
        <p:spPr>
          <a:xfrm>
            <a:off x="7624440" y="2560320"/>
            <a:ext cx="1049760" cy="536040"/>
          </a:xfrm>
          <a:prstGeom prst="rect">
            <a:avLst/>
          </a:prstGeom>
          <a:solidFill>
            <a:srgbClr val="00ff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FULL</a:t>
            </a:r>
            <a:endParaRPr/>
          </a:p>
        </p:txBody>
      </p:sp>
      <p:sp>
        <p:nvSpPr>
          <p:cNvPr id="179" name="CustomShape 9"/>
          <p:cNvSpPr/>
          <p:nvPr/>
        </p:nvSpPr>
        <p:spPr>
          <a:xfrm>
            <a:off x="6334920" y="2560320"/>
            <a:ext cx="1049760" cy="536040"/>
          </a:xfrm>
          <a:prstGeom prst="rect">
            <a:avLst/>
          </a:prstGeom>
          <a:solidFill>
            <a:srgbClr val="00ff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RIGHT</a:t>
            </a:r>
            <a:endParaRPr/>
          </a:p>
        </p:txBody>
      </p:sp>
      <p:sp>
        <p:nvSpPr>
          <p:cNvPr id="180" name="Line 10"/>
          <p:cNvSpPr/>
          <p:nvPr/>
        </p:nvSpPr>
        <p:spPr>
          <a:xfrm flipH="1">
            <a:off x="3017520" y="1188720"/>
            <a:ext cx="73152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81" name="Line 11"/>
          <p:cNvSpPr/>
          <p:nvPr/>
        </p:nvSpPr>
        <p:spPr>
          <a:xfrm>
            <a:off x="4754880" y="1188720"/>
            <a:ext cx="100584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82" name="Line 12"/>
          <p:cNvSpPr/>
          <p:nvPr/>
        </p:nvSpPr>
        <p:spPr>
          <a:xfrm flipH="1">
            <a:off x="1371600" y="2011680"/>
            <a:ext cx="109728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83" name="Line 13"/>
          <p:cNvSpPr/>
          <p:nvPr/>
        </p:nvSpPr>
        <p:spPr>
          <a:xfrm>
            <a:off x="2560320" y="2011680"/>
            <a:ext cx="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84" name="Line 14"/>
          <p:cNvSpPr/>
          <p:nvPr/>
        </p:nvSpPr>
        <p:spPr>
          <a:xfrm>
            <a:off x="3200400" y="2011680"/>
            <a:ext cx="73152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85" name="Line 15"/>
          <p:cNvSpPr/>
          <p:nvPr/>
        </p:nvSpPr>
        <p:spPr>
          <a:xfrm flipH="1">
            <a:off x="5760720" y="2011680"/>
            <a:ext cx="36576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86" name="Line 16"/>
          <p:cNvSpPr/>
          <p:nvPr/>
        </p:nvSpPr>
        <p:spPr>
          <a:xfrm>
            <a:off x="6583680" y="2011680"/>
            <a:ext cx="9144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87" name="Line 17"/>
          <p:cNvSpPr/>
          <p:nvPr/>
        </p:nvSpPr>
        <p:spPr>
          <a:xfrm>
            <a:off x="7132320" y="2011680"/>
            <a:ext cx="91440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88" name="CustomShape 18"/>
          <p:cNvSpPr/>
          <p:nvPr/>
        </p:nvSpPr>
        <p:spPr>
          <a:xfrm>
            <a:off x="2651760" y="4389120"/>
            <a:ext cx="2822040" cy="536040"/>
          </a:xfrm>
          <a:prstGeom prst="rect">
            <a:avLst/>
          </a:prstGeom>
          <a:solidFill>
            <a:srgbClr val="ff00ff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Join Syntax</a:t>
            </a:r>
            <a:endParaRPr/>
          </a:p>
        </p:txBody>
      </p:sp>
      <p:sp>
        <p:nvSpPr>
          <p:cNvPr id="189" name="CustomShape 19"/>
          <p:cNvSpPr/>
          <p:nvPr/>
        </p:nvSpPr>
        <p:spPr>
          <a:xfrm>
            <a:off x="822960" y="5486400"/>
            <a:ext cx="3096360" cy="901800"/>
          </a:xfrm>
          <a:prstGeom prst="rect">
            <a:avLst/>
          </a:prstGeom>
          <a:solidFill>
            <a:srgbClr val="ff00ff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SQL 99 ( 9i onwards)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/>
              <a:t>This is easy to understand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/>
              <a:t> </a:t>
            </a:r>
            <a:r>
              <a:rPr lang="en-US" sz="1400"/>
              <a:t>and work</a:t>
            </a:r>
            <a:endParaRPr/>
          </a:p>
        </p:txBody>
      </p:sp>
      <p:sp>
        <p:nvSpPr>
          <p:cNvPr id="190" name="CustomShape 20"/>
          <p:cNvSpPr/>
          <p:nvPr/>
        </p:nvSpPr>
        <p:spPr>
          <a:xfrm>
            <a:off x="4389120" y="5486400"/>
            <a:ext cx="2547720" cy="901800"/>
          </a:xfrm>
          <a:prstGeom prst="rect">
            <a:avLst/>
          </a:prstGeom>
          <a:solidFill>
            <a:srgbClr val="ff00ff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Oracle Proprietary syntax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 </a:t>
            </a:r>
            <a:r>
              <a:rPr lang="en-US"/>
              <a:t>( 8i and before )</a:t>
            </a:r>
            <a:endParaRPr/>
          </a:p>
        </p:txBody>
      </p:sp>
      <p:sp>
        <p:nvSpPr>
          <p:cNvPr id="191" name="CustomShape 21"/>
          <p:cNvSpPr/>
          <p:nvPr/>
        </p:nvSpPr>
        <p:spPr>
          <a:xfrm>
            <a:off x="2916720" y="4981680"/>
            <a:ext cx="444600" cy="444600"/>
          </a:xfrm>
          <a:prstGeom prst="rect">
            <a:avLst/>
          </a:prstGeom>
          <a:solidFill>
            <a:srgbClr val="47b8b8"/>
          </a:solidFill>
          <a:ln>
            <a:solidFill>
              <a:srgbClr val="808080"/>
            </a:solidFill>
          </a:ln>
        </p:spPr>
      </p:sp>
      <p:sp>
        <p:nvSpPr>
          <p:cNvPr id="192" name="CustomShape 22"/>
          <p:cNvSpPr/>
          <p:nvPr/>
        </p:nvSpPr>
        <p:spPr>
          <a:xfrm>
            <a:off x="4754880" y="4993200"/>
            <a:ext cx="444600" cy="444600"/>
          </a:xfrm>
          <a:prstGeom prst="rect">
            <a:avLst/>
          </a:prstGeom>
          <a:solidFill>
            <a:srgbClr val="47b8b8"/>
          </a:solidFill>
          <a:ln>
            <a:solidFill>
              <a:srgbClr val="808080"/>
            </a:solidFill>
          </a:ln>
        </p:spPr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017520" y="365760"/>
            <a:ext cx="3096360" cy="444600"/>
          </a:xfrm>
          <a:prstGeom prst="rect">
            <a:avLst/>
          </a:prstGeom>
          <a:solidFill>
            <a:srgbClr val="47b8b8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More than one SELECT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1005840" y="1280160"/>
            <a:ext cx="2913480" cy="444600"/>
          </a:xfrm>
          <a:prstGeom prst="rect">
            <a:avLst/>
          </a:prstGeom>
          <a:solidFill>
            <a:srgbClr val="47b8b8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Sub Query</a:t>
            </a: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4572000" y="1280160"/>
            <a:ext cx="2913480" cy="444600"/>
          </a:xfrm>
          <a:prstGeom prst="rect">
            <a:avLst/>
          </a:prstGeom>
          <a:solidFill>
            <a:srgbClr val="47b8b8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Set Operator in Query</a:t>
            </a:r>
            <a:endParaRPr/>
          </a:p>
        </p:txBody>
      </p:sp>
      <p:sp>
        <p:nvSpPr>
          <p:cNvPr id="196" name="Line 4"/>
          <p:cNvSpPr/>
          <p:nvPr/>
        </p:nvSpPr>
        <p:spPr>
          <a:xfrm flipH="1">
            <a:off x="3383280" y="822960"/>
            <a:ext cx="36576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97" name="Line 5"/>
          <p:cNvSpPr/>
          <p:nvPr/>
        </p:nvSpPr>
        <p:spPr>
          <a:xfrm>
            <a:off x="5486400" y="822960"/>
            <a:ext cx="36576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017880" y="92160"/>
            <a:ext cx="2822040" cy="536040"/>
          </a:xfrm>
          <a:prstGeom prst="rect">
            <a:avLst/>
          </a:prstGeom>
          <a:solidFill>
            <a:srgbClr val="47b8b8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Sub Query Types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5396040" y="1006920"/>
            <a:ext cx="2822040" cy="536040"/>
          </a:xfrm>
          <a:prstGeom prst="rect">
            <a:avLst/>
          </a:prstGeom>
          <a:solidFill>
            <a:srgbClr val="47b8b8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Co-Relation</a:t>
            </a:r>
            <a:endParaRPr/>
          </a:p>
        </p:txBody>
      </p:sp>
      <p:sp>
        <p:nvSpPr>
          <p:cNvPr id="200" name="CustomShape 3"/>
          <p:cNvSpPr/>
          <p:nvPr/>
        </p:nvSpPr>
        <p:spPr>
          <a:xfrm>
            <a:off x="2286000" y="1005840"/>
            <a:ext cx="1999080" cy="536040"/>
          </a:xfrm>
          <a:prstGeom prst="rect">
            <a:avLst/>
          </a:prstGeom>
          <a:solidFill>
            <a:srgbClr val="47b8b8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Non-Correlation</a:t>
            </a:r>
            <a:endParaRPr/>
          </a:p>
        </p:txBody>
      </p:sp>
      <p:sp>
        <p:nvSpPr>
          <p:cNvPr id="201" name="CustomShape 4"/>
          <p:cNvSpPr/>
          <p:nvPr/>
        </p:nvSpPr>
        <p:spPr>
          <a:xfrm>
            <a:off x="274320" y="3291840"/>
            <a:ext cx="2640240" cy="1817280"/>
          </a:xfrm>
          <a:prstGeom prst="rect">
            <a:avLst/>
          </a:prstGeom>
          <a:solidFill>
            <a:srgbClr val="00ffff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Scalar Sub Query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eb613d"/>
                </a:solidFill>
              </a:rPr>
              <a:t>( single row,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eb613d"/>
                </a:solidFill>
              </a:rPr>
              <a:t>single column)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eb613d"/>
                </a:solidFill>
              </a:rPr>
              <a:t>WHERE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eb613d"/>
                </a:solidFill>
              </a:rPr>
              <a:t>2. HAVING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eb613d"/>
                </a:solidFill>
              </a:rPr>
              <a:t>3. SELECT</a:t>
            </a:r>
            <a:endParaRPr/>
          </a:p>
        </p:txBody>
      </p:sp>
      <p:sp>
        <p:nvSpPr>
          <p:cNvPr id="202" name="CustomShape 5"/>
          <p:cNvSpPr/>
          <p:nvPr/>
        </p:nvSpPr>
        <p:spPr>
          <a:xfrm>
            <a:off x="3657600" y="3383280"/>
            <a:ext cx="2090520" cy="1177200"/>
          </a:xfrm>
          <a:prstGeom prst="rect">
            <a:avLst/>
          </a:prstGeom>
          <a:solidFill>
            <a:srgbClr val="9966cc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WHERE, HAVING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b80047"/>
                </a:solidFill>
              </a:rPr>
              <a:t>( Multi row,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b80047"/>
                </a:solidFill>
              </a:rPr>
              <a:t>single column) along with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b80047"/>
                </a:solidFill>
              </a:rPr>
              <a:t>IN, NOT IN,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b80047"/>
                </a:solidFill>
              </a:rPr>
              <a:t>ANY, ALL</a:t>
            </a:r>
            <a:endParaRPr/>
          </a:p>
        </p:txBody>
      </p:sp>
      <p:sp>
        <p:nvSpPr>
          <p:cNvPr id="203" name="Line 6"/>
          <p:cNvSpPr/>
          <p:nvPr/>
        </p:nvSpPr>
        <p:spPr>
          <a:xfrm>
            <a:off x="5851440" y="274320"/>
            <a:ext cx="1006560" cy="7326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04" name="CustomShape 7"/>
          <p:cNvSpPr/>
          <p:nvPr/>
        </p:nvSpPr>
        <p:spPr>
          <a:xfrm>
            <a:off x="3770280" y="5029200"/>
            <a:ext cx="1176120" cy="444960"/>
          </a:xfrm>
          <a:prstGeom prst="rect">
            <a:avLst/>
          </a:prstGeom>
          <a:solidFill>
            <a:srgbClr val="47b8b8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b80047"/>
                </a:solidFill>
              </a:rPr>
              <a:t>DML</a:t>
            </a:r>
            <a:endParaRPr/>
          </a:p>
        </p:txBody>
      </p:sp>
      <p:sp>
        <p:nvSpPr>
          <p:cNvPr id="205" name="CustomShape 8"/>
          <p:cNvSpPr/>
          <p:nvPr/>
        </p:nvSpPr>
        <p:spPr>
          <a:xfrm>
            <a:off x="3749040" y="5707080"/>
            <a:ext cx="1247760" cy="908280"/>
          </a:xfrm>
          <a:prstGeom prst="rect">
            <a:avLst/>
          </a:prstGeom>
          <a:solidFill>
            <a:srgbClr val="47b8b8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1. Insert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2. Update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3. Delete</a:t>
            </a:r>
            <a:endParaRPr/>
          </a:p>
        </p:txBody>
      </p:sp>
      <p:sp>
        <p:nvSpPr>
          <p:cNvPr id="206" name="Line 9"/>
          <p:cNvSpPr/>
          <p:nvPr/>
        </p:nvSpPr>
        <p:spPr>
          <a:xfrm>
            <a:off x="4461480" y="5438880"/>
            <a:ext cx="0" cy="273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07" name="CustomShape 10"/>
          <p:cNvSpPr/>
          <p:nvPr/>
        </p:nvSpPr>
        <p:spPr>
          <a:xfrm>
            <a:off x="6126480" y="3383280"/>
            <a:ext cx="1908720" cy="1085760"/>
          </a:xfrm>
          <a:prstGeom prst="rect">
            <a:avLst/>
          </a:prstGeom>
          <a:solidFill>
            <a:srgbClr val="00ff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US"/>
              <a:t>FROM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( inline view)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b80047"/>
                </a:solidFill>
              </a:rPr>
              <a:t>( Multi row,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b80047"/>
                </a:solidFill>
              </a:rPr>
              <a:t> </a:t>
            </a:r>
            <a:r>
              <a:rPr lang="en-US" sz="1400">
                <a:solidFill>
                  <a:srgbClr val="b80047"/>
                </a:solidFill>
              </a:rPr>
              <a:t>Multi column)</a:t>
            </a:r>
            <a:endParaRPr/>
          </a:p>
        </p:txBody>
      </p:sp>
      <p:sp>
        <p:nvSpPr>
          <p:cNvPr id="208" name="CustomShape 11"/>
          <p:cNvSpPr/>
          <p:nvPr/>
        </p:nvSpPr>
        <p:spPr>
          <a:xfrm>
            <a:off x="4023360" y="2287080"/>
            <a:ext cx="2274480" cy="536040"/>
          </a:xfrm>
          <a:prstGeom prst="rect">
            <a:avLst/>
          </a:prstGeom>
          <a:solidFill>
            <a:srgbClr val="47b8b8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Multiple - Row</a:t>
            </a:r>
            <a:endParaRPr/>
          </a:p>
        </p:txBody>
      </p:sp>
      <p:sp>
        <p:nvSpPr>
          <p:cNvPr id="209" name="Line 12"/>
          <p:cNvSpPr/>
          <p:nvPr/>
        </p:nvSpPr>
        <p:spPr>
          <a:xfrm flipH="1">
            <a:off x="5120640" y="2833560"/>
            <a:ext cx="365760" cy="549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10" name="Line 13"/>
          <p:cNvSpPr/>
          <p:nvPr/>
        </p:nvSpPr>
        <p:spPr>
          <a:xfrm>
            <a:off x="6217920" y="2834640"/>
            <a:ext cx="73152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11" name="CustomShape 14"/>
          <p:cNvSpPr/>
          <p:nvPr/>
        </p:nvSpPr>
        <p:spPr>
          <a:xfrm>
            <a:off x="2012760" y="2287080"/>
            <a:ext cx="1450440" cy="536040"/>
          </a:xfrm>
          <a:prstGeom prst="rect">
            <a:avLst/>
          </a:prstGeom>
          <a:solidFill>
            <a:srgbClr val="47b8b8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Single - Row</a:t>
            </a:r>
            <a:endParaRPr/>
          </a:p>
        </p:txBody>
      </p:sp>
      <p:sp>
        <p:nvSpPr>
          <p:cNvPr id="212" name="Line 15"/>
          <p:cNvSpPr/>
          <p:nvPr/>
        </p:nvSpPr>
        <p:spPr>
          <a:xfrm flipH="1">
            <a:off x="2468880" y="2833560"/>
            <a:ext cx="457200" cy="458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13" name="Line 16"/>
          <p:cNvSpPr/>
          <p:nvPr/>
        </p:nvSpPr>
        <p:spPr>
          <a:xfrm flipH="1">
            <a:off x="3017520" y="1554480"/>
            <a:ext cx="274320" cy="7326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14" name="Line 17"/>
          <p:cNvSpPr/>
          <p:nvPr/>
        </p:nvSpPr>
        <p:spPr>
          <a:xfrm>
            <a:off x="3566160" y="1554480"/>
            <a:ext cx="640080" cy="7326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15" name="Line 18"/>
          <p:cNvSpPr/>
          <p:nvPr/>
        </p:nvSpPr>
        <p:spPr>
          <a:xfrm flipH="1">
            <a:off x="3566160" y="639720"/>
            <a:ext cx="274320" cy="3661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16" name="CustomShape 19"/>
          <p:cNvSpPr/>
          <p:nvPr/>
        </p:nvSpPr>
        <p:spPr>
          <a:xfrm>
            <a:off x="6492240" y="1737360"/>
            <a:ext cx="2274480" cy="536040"/>
          </a:xfrm>
          <a:prstGeom prst="rect">
            <a:avLst/>
          </a:prstGeom>
          <a:solidFill>
            <a:srgbClr val="47b8b8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Multiple - Row</a:t>
            </a:r>
            <a:endParaRPr/>
          </a:p>
        </p:txBody>
      </p:sp>
      <p:sp>
        <p:nvSpPr>
          <p:cNvPr id="217" name="Line 20"/>
          <p:cNvSpPr/>
          <p:nvPr/>
        </p:nvSpPr>
        <p:spPr>
          <a:xfrm>
            <a:off x="7680960" y="1554480"/>
            <a:ext cx="182880" cy="182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2743200" y="182880"/>
            <a:ext cx="3007440" cy="90432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US"/>
              <a:t>View</a:t>
            </a:r>
            <a:endParaRPr/>
          </a:p>
          <a:p>
            <a:r>
              <a:rPr lang="en-US" sz="1400">
                <a:solidFill>
                  <a:srgbClr val="ff00ff"/>
                </a:solidFill>
              </a:rPr>
              <a:t>( it is a SELECT statement,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00ff"/>
                </a:solidFill>
              </a:rPr>
              <a:t>stored in dictionary )</a:t>
            </a:r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1005840" y="1645920"/>
            <a:ext cx="2824560" cy="44712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Simple view</a:t>
            </a:r>
            <a:endParaRPr/>
          </a:p>
        </p:txBody>
      </p:sp>
      <p:sp>
        <p:nvSpPr>
          <p:cNvPr id="220" name="CustomShape 3"/>
          <p:cNvSpPr/>
          <p:nvPr/>
        </p:nvSpPr>
        <p:spPr>
          <a:xfrm>
            <a:off x="4480560" y="1645920"/>
            <a:ext cx="2824560" cy="44712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Complex view</a:t>
            </a:r>
            <a:endParaRPr/>
          </a:p>
        </p:txBody>
      </p:sp>
      <p:sp>
        <p:nvSpPr>
          <p:cNvPr id="221" name="CustomShape 4"/>
          <p:cNvSpPr/>
          <p:nvPr/>
        </p:nvSpPr>
        <p:spPr>
          <a:xfrm>
            <a:off x="914400" y="2926080"/>
            <a:ext cx="3007440" cy="108720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US"/>
              <a:t>From single table, mostly  </a:t>
            </a:r>
            <a:endParaRPr/>
          </a:p>
          <a:p>
            <a:r>
              <a:rPr lang="en-US"/>
              <a:t>DML possible, still exception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there</a:t>
            </a:r>
            <a:endParaRPr/>
          </a:p>
        </p:txBody>
      </p:sp>
      <p:sp>
        <p:nvSpPr>
          <p:cNvPr id="222" name="Line 5"/>
          <p:cNvSpPr/>
          <p:nvPr/>
        </p:nvSpPr>
        <p:spPr>
          <a:xfrm>
            <a:off x="2468880" y="2103120"/>
            <a:ext cx="0" cy="822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23" name="CustomShape 6"/>
          <p:cNvSpPr/>
          <p:nvPr/>
        </p:nvSpPr>
        <p:spPr>
          <a:xfrm>
            <a:off x="4389120" y="2926080"/>
            <a:ext cx="3464640" cy="108720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US"/>
              <a:t>From more than one table, join,</a:t>
            </a:r>
            <a:endParaRPr/>
          </a:p>
          <a:p>
            <a:r>
              <a:rPr lang="en-US"/>
              <a:t>aggregate and use function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DML NOT possible</a:t>
            </a:r>
            <a:endParaRPr/>
          </a:p>
        </p:txBody>
      </p:sp>
      <p:sp>
        <p:nvSpPr>
          <p:cNvPr id="224" name="Line 7"/>
          <p:cNvSpPr/>
          <p:nvPr/>
        </p:nvSpPr>
        <p:spPr>
          <a:xfrm>
            <a:off x="5760720" y="2103120"/>
            <a:ext cx="0" cy="822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25" name="Line 8"/>
          <p:cNvSpPr/>
          <p:nvPr/>
        </p:nvSpPr>
        <p:spPr>
          <a:xfrm flipH="1">
            <a:off x="2651760" y="1097280"/>
            <a:ext cx="64008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26" name="Line 9"/>
          <p:cNvSpPr/>
          <p:nvPr/>
        </p:nvSpPr>
        <p:spPr>
          <a:xfrm>
            <a:off x="5120640" y="1097280"/>
            <a:ext cx="64008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2743200" y="457200"/>
            <a:ext cx="3375360" cy="357840"/>
          </a:xfrm>
          <a:prstGeom prst="rect">
            <a:avLst/>
          </a:prstGeom>
          <a:solidFill>
            <a:srgbClr val="0080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Data Base Management System</a:t>
            </a:r>
            <a:endParaRPr/>
          </a:p>
        </p:txBody>
      </p:sp>
      <p:sp>
        <p:nvSpPr>
          <p:cNvPr id="70" name="CustomShape 2"/>
          <p:cNvSpPr/>
          <p:nvPr/>
        </p:nvSpPr>
        <p:spPr>
          <a:xfrm>
            <a:off x="822960" y="1463040"/>
            <a:ext cx="3101040" cy="3578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Flat File database system</a:t>
            </a:r>
            <a:endParaRPr/>
          </a:p>
        </p:txBody>
      </p:sp>
      <p:sp>
        <p:nvSpPr>
          <p:cNvPr id="71" name="CustomShape 3"/>
          <p:cNvSpPr/>
          <p:nvPr/>
        </p:nvSpPr>
        <p:spPr>
          <a:xfrm>
            <a:off x="1645920" y="2103120"/>
            <a:ext cx="3832560" cy="4492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Network ( Hierarchal ) type system</a:t>
            </a:r>
            <a:endParaRPr/>
          </a:p>
        </p:txBody>
      </p:sp>
      <p:sp>
        <p:nvSpPr>
          <p:cNvPr id="72" name="CustomShape 4"/>
          <p:cNvSpPr/>
          <p:nvPr/>
        </p:nvSpPr>
        <p:spPr>
          <a:xfrm>
            <a:off x="4846320" y="2834640"/>
            <a:ext cx="2827080" cy="3578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RDBMS</a:t>
            </a:r>
            <a:endParaRPr/>
          </a:p>
        </p:txBody>
      </p:sp>
      <p:sp>
        <p:nvSpPr>
          <p:cNvPr id="73" name="CustomShape 5"/>
          <p:cNvSpPr/>
          <p:nvPr/>
        </p:nvSpPr>
        <p:spPr>
          <a:xfrm>
            <a:off x="4846320" y="3291840"/>
            <a:ext cx="3009600" cy="4492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ORDBMS</a:t>
            </a:r>
            <a:endParaRPr/>
          </a:p>
        </p:txBody>
      </p:sp>
      <p:sp>
        <p:nvSpPr>
          <p:cNvPr id="74" name="CustomShape 6"/>
          <p:cNvSpPr/>
          <p:nvPr/>
        </p:nvSpPr>
        <p:spPr>
          <a:xfrm>
            <a:off x="1371600" y="2963880"/>
            <a:ext cx="2735640" cy="850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SQL used to work /</a:t>
            </a:r>
            <a:endParaRPr/>
          </a:p>
          <a:p>
            <a:r>
              <a:rPr lang="en-US"/>
              <a:t> </a:t>
            </a:r>
            <a:r>
              <a:rPr lang="en-US"/>
              <a:t>control  the RDBMS</a:t>
            </a:r>
            <a:endParaRPr/>
          </a:p>
          <a:p>
            <a:r>
              <a:rPr lang="en-US"/>
              <a:t> </a:t>
            </a:r>
            <a:r>
              <a:rPr lang="en-US"/>
              <a:t>and ORDBMS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2926080" y="365760"/>
            <a:ext cx="2733120" cy="53856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Synonyms</a:t>
            </a:r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1280160" y="1645920"/>
            <a:ext cx="4561920" cy="63000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Alias for table and views.</a:t>
            </a:r>
            <a:endParaRPr/>
          </a:p>
        </p:txBody>
      </p:sp>
      <p:sp>
        <p:nvSpPr>
          <p:cNvPr id="229" name="CustomShape 3"/>
          <p:cNvSpPr/>
          <p:nvPr/>
        </p:nvSpPr>
        <p:spPr>
          <a:xfrm>
            <a:off x="1188720" y="2743200"/>
            <a:ext cx="6847920" cy="117864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US"/>
              <a:t>Synonyms can simplify code by making it </a:t>
            </a:r>
            <a:endParaRPr/>
          </a:p>
          <a:p>
            <a:r>
              <a:rPr lang="en-US"/>
              <a:t>unnecessary to specify schema qualifiers or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database link names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474720" y="365760"/>
            <a:ext cx="2641680" cy="53856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Index</a:t>
            </a:r>
            <a:endParaRPr/>
          </a:p>
        </p:txBody>
      </p:sp>
      <p:sp>
        <p:nvSpPr>
          <p:cNvPr id="231" name="CustomShape 2"/>
          <p:cNvSpPr/>
          <p:nvPr/>
        </p:nvSpPr>
        <p:spPr>
          <a:xfrm>
            <a:off x="914400" y="1554480"/>
            <a:ext cx="6939360" cy="81288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US"/>
              <a:t>Indexes have a dual purpose: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 </a:t>
            </a:r>
            <a:r>
              <a:rPr lang="en-US"/>
              <a:t>enforcing constraints and enhancing performance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291840" y="548640"/>
            <a:ext cx="2458800" cy="44712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Type of Index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4937760" y="1554480"/>
            <a:ext cx="3098880" cy="108720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US"/>
              <a:t>Complex Index </a:t>
            </a:r>
            <a:endParaRPr/>
          </a:p>
          <a:p>
            <a:r>
              <a:rPr lang="en-US"/>
              <a:t>( </a:t>
            </a:r>
            <a:r>
              <a:rPr lang="en-US" sz="1400"/>
              <a:t>more than one column with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/>
              <a:t>any different data type )</a:t>
            </a:r>
            <a:endParaRPr/>
          </a:p>
        </p:txBody>
      </p:sp>
      <p:sp>
        <p:nvSpPr>
          <p:cNvPr id="234" name="CustomShape 3"/>
          <p:cNvSpPr/>
          <p:nvPr/>
        </p:nvSpPr>
        <p:spPr>
          <a:xfrm>
            <a:off x="640080" y="1737360"/>
            <a:ext cx="2641680" cy="63000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US"/>
              <a:t>Simple of Index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(one column)</a:t>
            </a:r>
            <a:endParaRPr/>
          </a:p>
        </p:txBody>
      </p:sp>
      <p:sp>
        <p:nvSpPr>
          <p:cNvPr id="235" name="CustomShape 4"/>
          <p:cNvSpPr/>
          <p:nvPr/>
        </p:nvSpPr>
        <p:spPr>
          <a:xfrm>
            <a:off x="1645920" y="3657600"/>
            <a:ext cx="2001600" cy="447120"/>
          </a:xfrm>
          <a:prstGeom prst="rect">
            <a:avLst/>
          </a:prstGeom>
          <a:solidFill>
            <a:srgbClr val="eb613d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B-Tree Index</a:t>
            </a:r>
            <a:endParaRPr/>
          </a:p>
        </p:txBody>
      </p:sp>
      <p:sp>
        <p:nvSpPr>
          <p:cNvPr id="236" name="CustomShape 5"/>
          <p:cNvSpPr/>
          <p:nvPr/>
        </p:nvSpPr>
        <p:spPr>
          <a:xfrm>
            <a:off x="4754880" y="3657600"/>
            <a:ext cx="2824560" cy="447120"/>
          </a:xfrm>
          <a:prstGeom prst="rect">
            <a:avLst/>
          </a:prstGeom>
          <a:solidFill>
            <a:srgbClr val="eb613d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Bitmap Index</a:t>
            </a:r>
            <a:endParaRPr/>
          </a:p>
        </p:txBody>
      </p:sp>
      <p:sp>
        <p:nvSpPr>
          <p:cNvPr id="237" name="CustomShape 6"/>
          <p:cNvSpPr/>
          <p:nvPr/>
        </p:nvSpPr>
        <p:spPr>
          <a:xfrm>
            <a:off x="274320" y="5029200"/>
            <a:ext cx="1910160" cy="447120"/>
          </a:xfrm>
          <a:prstGeom prst="rect">
            <a:avLst/>
          </a:prstGeom>
          <a:solidFill>
            <a:srgbClr val="eb613d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Unique</a:t>
            </a:r>
            <a:endParaRPr/>
          </a:p>
        </p:txBody>
      </p:sp>
      <p:sp>
        <p:nvSpPr>
          <p:cNvPr id="238" name="CustomShape 7"/>
          <p:cNvSpPr/>
          <p:nvPr/>
        </p:nvSpPr>
        <p:spPr>
          <a:xfrm>
            <a:off x="3017520" y="5029200"/>
            <a:ext cx="2001600" cy="538560"/>
          </a:xfrm>
          <a:prstGeom prst="rect">
            <a:avLst/>
          </a:prstGeom>
          <a:solidFill>
            <a:srgbClr val="eb613d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US"/>
              <a:t>Non-Unique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(default)</a:t>
            </a:r>
            <a:endParaRPr/>
          </a:p>
        </p:txBody>
      </p:sp>
      <p:sp>
        <p:nvSpPr>
          <p:cNvPr id="239" name="Line 8"/>
          <p:cNvSpPr/>
          <p:nvPr/>
        </p:nvSpPr>
        <p:spPr>
          <a:xfrm flipH="1">
            <a:off x="1645920" y="4114800"/>
            <a:ext cx="73152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40" name="Line 9"/>
          <p:cNvSpPr/>
          <p:nvPr/>
        </p:nvSpPr>
        <p:spPr>
          <a:xfrm>
            <a:off x="3017520" y="4114800"/>
            <a:ext cx="64008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41" name="Line 10"/>
          <p:cNvSpPr/>
          <p:nvPr/>
        </p:nvSpPr>
        <p:spPr>
          <a:xfrm flipH="1">
            <a:off x="2560320" y="1005840"/>
            <a:ext cx="118872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42" name="Line 11"/>
          <p:cNvSpPr/>
          <p:nvPr/>
        </p:nvSpPr>
        <p:spPr>
          <a:xfrm>
            <a:off x="5120640" y="1005840"/>
            <a:ext cx="64008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43" name="Line 12"/>
          <p:cNvSpPr/>
          <p:nvPr/>
        </p:nvSpPr>
        <p:spPr>
          <a:xfrm>
            <a:off x="2560320" y="2377440"/>
            <a:ext cx="2926080" cy="1280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44" name="Line 13"/>
          <p:cNvSpPr/>
          <p:nvPr/>
        </p:nvSpPr>
        <p:spPr>
          <a:xfrm>
            <a:off x="2377440" y="2377440"/>
            <a:ext cx="182880" cy="1280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45" name="Line 14"/>
          <p:cNvSpPr/>
          <p:nvPr/>
        </p:nvSpPr>
        <p:spPr>
          <a:xfrm>
            <a:off x="6766560" y="2651760"/>
            <a:ext cx="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46" name="Line 15"/>
          <p:cNvSpPr/>
          <p:nvPr/>
        </p:nvSpPr>
        <p:spPr>
          <a:xfrm flipH="1">
            <a:off x="3291840" y="2651760"/>
            <a:ext cx="274320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2194560" y="274320"/>
            <a:ext cx="3918240" cy="332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Normalization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640080" y="1097280"/>
            <a:ext cx="5015520" cy="99216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Remove Repeating groups (</a:t>
            </a:r>
            <a:r>
              <a:rPr lang="en-US">
                <a:solidFill>
                  <a:srgbClr val="ff6633"/>
                </a:solidFill>
              </a:rPr>
              <a:t> it includes, convert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6633"/>
                </a:solidFill>
              </a:rPr>
              <a:t> </a:t>
            </a:r>
            <a:r>
              <a:rPr lang="en-US">
                <a:solidFill>
                  <a:srgbClr val="ff6633"/>
                </a:solidFill>
              </a:rPr>
              <a:t>Many-to-Many relations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6633"/>
                </a:solidFill>
              </a:rPr>
              <a:t>by two one-to-Many relationship )</a:t>
            </a:r>
            <a:endParaRPr/>
          </a:p>
        </p:txBody>
      </p:sp>
      <p:sp>
        <p:nvSpPr>
          <p:cNvPr id="77" name="CustomShape 3"/>
          <p:cNvSpPr/>
          <p:nvPr/>
        </p:nvSpPr>
        <p:spPr>
          <a:xfrm>
            <a:off x="731520" y="3291840"/>
            <a:ext cx="4924080" cy="44352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Remove close related column</a:t>
            </a:r>
            <a:endParaRPr/>
          </a:p>
        </p:txBody>
      </p:sp>
      <p:sp>
        <p:nvSpPr>
          <p:cNvPr id="78" name="CustomShape 4"/>
          <p:cNvSpPr/>
          <p:nvPr/>
        </p:nvSpPr>
        <p:spPr>
          <a:xfrm>
            <a:off x="731520" y="2468880"/>
            <a:ext cx="4924080" cy="44352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Remove column unrelated with primary key</a:t>
            </a:r>
            <a:endParaRPr/>
          </a:p>
        </p:txBody>
      </p:sp>
      <p:sp>
        <p:nvSpPr>
          <p:cNvPr id="79" name="CustomShape 5"/>
          <p:cNvSpPr/>
          <p:nvPr/>
        </p:nvSpPr>
        <p:spPr>
          <a:xfrm>
            <a:off x="6217920" y="914400"/>
            <a:ext cx="2272320" cy="190656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First 3 form of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Normalization will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Make new tables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852160" y="5394960"/>
            <a:ext cx="2093400" cy="117900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US"/>
              <a:t>To manipulate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the RDBMS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2194560" y="5578200"/>
            <a:ext cx="3556800" cy="72180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SQL Language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914400" y="5303520"/>
            <a:ext cx="1179000" cy="108756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</p:sp>
      <p:sp>
        <p:nvSpPr>
          <p:cNvPr id="83" name="CustomShape 4"/>
          <p:cNvSpPr/>
          <p:nvPr/>
        </p:nvSpPr>
        <p:spPr>
          <a:xfrm>
            <a:off x="1920240" y="182880"/>
            <a:ext cx="4105440" cy="539280"/>
          </a:xfrm>
          <a:prstGeom prst="rect">
            <a:avLst/>
          </a:prstGeom>
          <a:solidFill>
            <a:srgbClr val="00ae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The Role / Usage of SQL</a:t>
            </a:r>
            <a:endParaRPr/>
          </a:p>
        </p:txBody>
      </p:sp>
      <p:sp>
        <p:nvSpPr>
          <p:cNvPr id="84" name="CustomShape 5"/>
          <p:cNvSpPr/>
          <p:nvPr/>
        </p:nvSpPr>
        <p:spPr>
          <a:xfrm>
            <a:off x="457200" y="1097280"/>
            <a:ext cx="2642400" cy="63072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Introduce in 1970 at IBM</a:t>
            </a:r>
            <a:endParaRPr/>
          </a:p>
        </p:txBody>
      </p:sp>
      <p:sp>
        <p:nvSpPr>
          <p:cNvPr id="85" name="CustomShape 6"/>
          <p:cNvSpPr/>
          <p:nvPr/>
        </p:nvSpPr>
        <p:spPr>
          <a:xfrm>
            <a:off x="2377440" y="1828800"/>
            <a:ext cx="5385600" cy="63072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US"/>
              <a:t>Later 1986 it is accepted by ANSI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as 4th generation language, ( c is a 3rd generation )</a:t>
            </a:r>
            <a:endParaRPr/>
          </a:p>
        </p:txBody>
      </p:sp>
      <p:sp>
        <p:nvSpPr>
          <p:cNvPr id="86" name="CustomShape 7"/>
          <p:cNvSpPr/>
          <p:nvPr/>
        </p:nvSpPr>
        <p:spPr>
          <a:xfrm>
            <a:off x="731520" y="2834640"/>
            <a:ext cx="7763040" cy="72216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US"/>
              <a:t>The Aim of 4th generation language which  is closed to human being THAN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3rd generation languages</a:t>
            </a:r>
            <a:endParaRPr/>
          </a:p>
        </p:txBody>
      </p:sp>
      <p:sp>
        <p:nvSpPr>
          <p:cNvPr id="87" name="CustomShape 8"/>
          <p:cNvSpPr/>
          <p:nvPr/>
        </p:nvSpPr>
        <p:spPr>
          <a:xfrm>
            <a:off x="731520" y="3840480"/>
            <a:ext cx="3373920" cy="63072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The current is SQL:2008</a:t>
            </a:r>
            <a:endParaRPr/>
          </a:p>
        </p:txBody>
      </p:sp>
      <p:sp>
        <p:nvSpPr>
          <p:cNvPr id="88" name="CustomShape 9"/>
          <p:cNvSpPr/>
          <p:nvPr/>
        </p:nvSpPr>
        <p:spPr>
          <a:xfrm>
            <a:off x="4480560" y="3840480"/>
            <a:ext cx="3373920" cy="63072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Oracle 11g supports SQL:2003</a:t>
            </a:r>
            <a:endParaRPr/>
          </a:p>
        </p:txBody>
      </p:sp>
      <p:sp>
        <p:nvSpPr>
          <p:cNvPr id="89" name="CustomShape 10"/>
          <p:cNvSpPr/>
          <p:nvPr/>
        </p:nvSpPr>
        <p:spPr>
          <a:xfrm>
            <a:off x="731520" y="4663440"/>
            <a:ext cx="7214400" cy="44784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SQL is used by both SQL developer and DBA purpose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29200" y="1097280"/>
            <a:ext cx="3739680" cy="630720"/>
          </a:xfrm>
          <a:prstGeom prst="rect">
            <a:avLst/>
          </a:prstGeom>
          <a:solidFill>
            <a:srgbClr val="0084d1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r>
              <a:rPr lang="en-US">
                <a:solidFill>
                  <a:srgbClr val="000000"/>
                </a:solidFill>
                <a:latin typeface="Calibri"/>
              </a:rPr>
              <a:t>iSQL*plus (deprecated in 11g 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(web)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457200" y="2834640"/>
            <a:ext cx="4836960" cy="2002320"/>
          </a:xfrm>
          <a:prstGeom prst="rect">
            <a:avLst/>
          </a:prstGeom>
          <a:solidFill>
            <a:srgbClr val="333333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r>
              <a:rPr lang="en-US">
                <a:solidFill>
                  <a:srgbClr val="000000"/>
                </a:solidFill>
                <a:latin typeface="Calibri"/>
              </a:rPr>
              <a:t>SQL *plus.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…</a:t>
            </a:r>
            <a:r>
              <a:rPr lang="en-US">
                <a:solidFill>
                  <a:srgbClr val="000000"/>
                </a:solidFill>
                <a:latin typeface="Calibri"/>
              </a:rPr>
              <a:t>............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It is defacto command line tool for SQL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It is written in C language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It is use Oracle Net to connect with DB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It is good and convenient for DBA</a:t>
            </a:r>
            <a:endParaRPr/>
          </a:p>
          <a:p>
            <a:endParaRPr/>
          </a:p>
        </p:txBody>
      </p:sp>
      <p:sp>
        <p:nvSpPr>
          <p:cNvPr id="92" name="CustomShape 3"/>
          <p:cNvSpPr/>
          <p:nvPr/>
        </p:nvSpPr>
        <p:spPr>
          <a:xfrm>
            <a:off x="5669280" y="2927520"/>
            <a:ext cx="2643840" cy="722160"/>
          </a:xfrm>
          <a:prstGeom prst="rect">
            <a:avLst/>
          </a:prstGeom>
          <a:solidFill>
            <a:srgbClr val="808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</a:rPr>
              <a:t>DTP, Toad Extension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1000">
                <a:solidFill>
                  <a:srgbClr val="000000"/>
                </a:solidFill>
                <a:latin typeface="Calibri"/>
              </a:rPr>
              <a:t>(Eclipse plug-in)</a:t>
            </a:r>
            <a:endParaRPr/>
          </a:p>
        </p:txBody>
      </p:sp>
      <p:sp>
        <p:nvSpPr>
          <p:cNvPr id="93" name="CustomShape 4"/>
          <p:cNvSpPr/>
          <p:nvPr/>
        </p:nvSpPr>
        <p:spPr>
          <a:xfrm>
            <a:off x="1371600" y="1005840"/>
            <a:ext cx="3009600" cy="540720"/>
          </a:xfrm>
          <a:prstGeom prst="rect">
            <a:avLst/>
          </a:prstGeom>
          <a:solidFill>
            <a:srgbClr val="ff950e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SQL Developer </a:t>
            </a:r>
            <a:r>
              <a:rPr lang="en-US" sz="1000">
                <a:solidFill>
                  <a:srgbClr val="000000"/>
                </a:solidFill>
                <a:latin typeface="Calibri"/>
              </a:rPr>
              <a:t>( desktop)</a:t>
            </a:r>
            <a:endParaRPr/>
          </a:p>
        </p:txBody>
      </p:sp>
      <p:sp>
        <p:nvSpPr>
          <p:cNvPr id="94" name="CustomShape 5"/>
          <p:cNvSpPr/>
          <p:nvPr/>
        </p:nvSpPr>
        <p:spPr>
          <a:xfrm>
            <a:off x="2560320" y="182880"/>
            <a:ext cx="3282480" cy="443520"/>
          </a:xfrm>
          <a:prstGeom prst="rect">
            <a:avLst/>
          </a:prstGeom>
          <a:solidFill>
            <a:srgbClr val="00ae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Oracle Client Tools</a:t>
            </a:r>
            <a:endParaRPr/>
          </a:p>
        </p:txBody>
      </p:sp>
      <p:sp>
        <p:nvSpPr>
          <p:cNvPr id="95" name="CustomShape 6"/>
          <p:cNvSpPr/>
          <p:nvPr/>
        </p:nvSpPr>
        <p:spPr>
          <a:xfrm>
            <a:off x="1371600" y="1737360"/>
            <a:ext cx="3003840" cy="441720"/>
          </a:xfrm>
          <a:prstGeom prst="rect">
            <a:avLst/>
          </a:prstGeom>
          <a:solidFill>
            <a:srgbClr val="ff950e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Toad</a:t>
            </a:r>
            <a:r>
              <a:rPr lang="en-US" sz="1000">
                <a:solidFill>
                  <a:srgbClr val="000000"/>
                </a:solidFill>
                <a:latin typeface="Calibri"/>
              </a:rPr>
              <a:t>( desktop)</a:t>
            </a:r>
            <a:endParaRPr/>
          </a:p>
        </p:txBody>
      </p:sp>
      <p:sp>
        <p:nvSpPr>
          <p:cNvPr id="96" name="CustomShape 7"/>
          <p:cNvSpPr/>
          <p:nvPr/>
        </p:nvSpPr>
        <p:spPr>
          <a:xfrm>
            <a:off x="5029200" y="1920240"/>
            <a:ext cx="4015440" cy="723600"/>
          </a:xfrm>
          <a:prstGeom prst="rect">
            <a:avLst/>
          </a:prstGeom>
          <a:solidFill>
            <a:srgbClr val="0084d1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r>
              <a:rPr lang="en-US">
                <a:solidFill>
                  <a:srgbClr val="000000"/>
                </a:solidFill>
                <a:latin typeface="Calibri"/>
              </a:rPr>
              <a:t>SQL Worksheet, is a web-based in Database Control application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(web)</a:t>
            </a:r>
            <a:endParaRPr/>
          </a:p>
        </p:txBody>
      </p:sp>
      <p:sp>
        <p:nvSpPr>
          <p:cNvPr id="97" name="CustomShape 8"/>
          <p:cNvSpPr/>
          <p:nvPr/>
        </p:nvSpPr>
        <p:spPr>
          <a:xfrm>
            <a:off x="5669280" y="3840480"/>
            <a:ext cx="2643840" cy="630720"/>
          </a:xfrm>
          <a:prstGeom prst="rect">
            <a:avLst/>
          </a:prstGeom>
          <a:solidFill>
            <a:srgbClr val="808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r>
              <a:rPr lang="en-US">
                <a:solidFill>
                  <a:srgbClr val="000000"/>
                </a:solidFill>
                <a:latin typeface="Calibri"/>
              </a:rPr>
              <a:t>SQL Explorer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(Eclipse plug-in)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90080" y="83160"/>
            <a:ext cx="2727720" cy="518040"/>
          </a:xfrm>
          <a:prstGeom prst="rect">
            <a:avLst/>
          </a:prstGeom>
          <a:solidFill>
            <a:srgbClr val="604a7b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Oracle 7 RDBMS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3474720" y="182880"/>
            <a:ext cx="2727720" cy="518040"/>
          </a:xfrm>
          <a:prstGeom prst="rect">
            <a:avLst/>
          </a:prstGeom>
          <a:solidFill>
            <a:srgbClr val="604a7b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Oracle 8, 8i, 9i are ORDBMS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3749040" y="822960"/>
            <a:ext cx="4289400" cy="127188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ability of Oracle databases to be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manipulated using object-oriented concepts.</a:t>
            </a:r>
            <a:endParaRPr/>
          </a:p>
        </p:txBody>
      </p:sp>
      <p:sp>
        <p:nvSpPr>
          <p:cNvPr id="101" name="CustomShape 4"/>
          <p:cNvSpPr/>
          <p:nvPr/>
        </p:nvSpPr>
        <p:spPr>
          <a:xfrm>
            <a:off x="914400" y="4572000"/>
            <a:ext cx="1545120" cy="539280"/>
          </a:xfrm>
          <a:prstGeom prst="rect">
            <a:avLst/>
          </a:prstGeom>
          <a:solidFill>
            <a:srgbClr val="ffff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OCA</a:t>
            </a:r>
            <a:endParaRPr/>
          </a:p>
        </p:txBody>
      </p:sp>
      <p:sp>
        <p:nvSpPr>
          <p:cNvPr id="102" name="CustomShape 5"/>
          <p:cNvSpPr/>
          <p:nvPr/>
        </p:nvSpPr>
        <p:spPr>
          <a:xfrm>
            <a:off x="3474720" y="4572000"/>
            <a:ext cx="1453680" cy="539280"/>
          </a:xfrm>
          <a:prstGeom prst="rect">
            <a:avLst/>
          </a:prstGeom>
          <a:solidFill>
            <a:srgbClr val="0080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OCP</a:t>
            </a:r>
            <a:endParaRPr/>
          </a:p>
        </p:txBody>
      </p:sp>
      <p:sp>
        <p:nvSpPr>
          <p:cNvPr id="103" name="CustomShape 6"/>
          <p:cNvSpPr/>
          <p:nvPr/>
        </p:nvSpPr>
        <p:spPr>
          <a:xfrm>
            <a:off x="6035040" y="4572000"/>
            <a:ext cx="1453680" cy="539280"/>
          </a:xfrm>
          <a:prstGeom prst="rect">
            <a:avLst/>
          </a:prstGeom>
          <a:solidFill>
            <a:srgbClr val="0080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OCM</a:t>
            </a:r>
            <a:endParaRPr/>
          </a:p>
        </p:txBody>
      </p:sp>
      <p:sp>
        <p:nvSpPr>
          <p:cNvPr id="104" name="CustomShape 7"/>
          <p:cNvSpPr/>
          <p:nvPr/>
        </p:nvSpPr>
        <p:spPr>
          <a:xfrm>
            <a:off x="2743200" y="4754880"/>
            <a:ext cx="539280" cy="264960"/>
          </a:xfrm>
          <a:prstGeom prst="rect">
            <a:avLst/>
          </a:prstGeom>
          <a:solidFill>
            <a:srgbClr val="008000"/>
          </a:solidFill>
          <a:ln>
            <a:solidFill>
              <a:srgbClr val="808080"/>
            </a:solidFill>
          </a:ln>
        </p:spPr>
      </p:sp>
      <p:sp>
        <p:nvSpPr>
          <p:cNvPr id="105" name="CustomShape 8"/>
          <p:cNvSpPr/>
          <p:nvPr/>
        </p:nvSpPr>
        <p:spPr>
          <a:xfrm>
            <a:off x="5212080" y="4754880"/>
            <a:ext cx="539280" cy="264960"/>
          </a:xfrm>
          <a:prstGeom prst="rect">
            <a:avLst/>
          </a:prstGeom>
          <a:solidFill>
            <a:srgbClr val="008000"/>
          </a:solidFill>
          <a:ln>
            <a:solidFill>
              <a:srgbClr val="808080"/>
            </a:solidFill>
          </a:ln>
        </p:spPr>
      </p:sp>
      <p:sp>
        <p:nvSpPr>
          <p:cNvPr id="106" name="CustomShape 9"/>
          <p:cNvSpPr/>
          <p:nvPr/>
        </p:nvSpPr>
        <p:spPr>
          <a:xfrm>
            <a:off x="2286000" y="5394960"/>
            <a:ext cx="3008160" cy="447840"/>
          </a:xfrm>
          <a:prstGeom prst="rect">
            <a:avLst/>
          </a:prstGeom>
          <a:solidFill>
            <a:srgbClr val="ffff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SQL Fundamental - 1</a:t>
            </a:r>
            <a:endParaRPr/>
          </a:p>
        </p:txBody>
      </p:sp>
      <p:sp>
        <p:nvSpPr>
          <p:cNvPr id="107" name="CustomShape 10"/>
          <p:cNvSpPr/>
          <p:nvPr/>
        </p:nvSpPr>
        <p:spPr>
          <a:xfrm>
            <a:off x="2286000" y="6126480"/>
            <a:ext cx="3556800" cy="447840"/>
          </a:xfrm>
          <a:prstGeom prst="rect">
            <a:avLst/>
          </a:prstGeom>
          <a:solidFill>
            <a:srgbClr val="ffff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DB Administration Fundamental - 1</a:t>
            </a:r>
            <a:endParaRPr/>
          </a:p>
        </p:txBody>
      </p:sp>
      <p:sp>
        <p:nvSpPr>
          <p:cNvPr id="108" name="CustomShape 11"/>
          <p:cNvSpPr/>
          <p:nvPr/>
        </p:nvSpPr>
        <p:spPr>
          <a:xfrm>
            <a:off x="366120" y="2469240"/>
            <a:ext cx="7215120" cy="357120"/>
          </a:xfrm>
          <a:prstGeom prst="rect">
            <a:avLst/>
          </a:prstGeom>
          <a:solidFill>
            <a:srgbClr val="00ffff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Oracle Administration Certification Tracks ( I am taking )</a:t>
            </a:r>
            <a:endParaRPr/>
          </a:p>
        </p:txBody>
      </p:sp>
      <p:sp>
        <p:nvSpPr>
          <p:cNvPr id="109" name="CustomShape 12"/>
          <p:cNvSpPr/>
          <p:nvPr/>
        </p:nvSpPr>
        <p:spPr>
          <a:xfrm>
            <a:off x="822960" y="3017520"/>
            <a:ext cx="6575400" cy="357120"/>
          </a:xfrm>
          <a:prstGeom prst="rect">
            <a:avLst/>
          </a:prstGeom>
          <a:solidFill>
            <a:srgbClr val="00ffff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Oracle PL/SQL Certification Tracks ( for PL/SQL Programmer) </a:t>
            </a:r>
            <a:endParaRPr/>
          </a:p>
        </p:txBody>
      </p:sp>
      <p:sp>
        <p:nvSpPr>
          <p:cNvPr id="110" name="CustomShape 13"/>
          <p:cNvSpPr/>
          <p:nvPr/>
        </p:nvSpPr>
        <p:spPr>
          <a:xfrm>
            <a:off x="1645920" y="3474720"/>
            <a:ext cx="5478120" cy="357120"/>
          </a:xfrm>
          <a:prstGeom prst="rect">
            <a:avLst/>
          </a:prstGeom>
          <a:solidFill>
            <a:srgbClr val="00ffff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Oracle Form Certification Tracks ( No need )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377440" y="274320"/>
            <a:ext cx="3003840" cy="447480"/>
          </a:xfrm>
          <a:prstGeom prst="rect">
            <a:avLst/>
          </a:prstGeom>
          <a:solidFill>
            <a:srgbClr val="00ae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Oracle Products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365760" y="2011680"/>
            <a:ext cx="2642040" cy="62640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Oracle Database 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365760" y="3089520"/>
            <a:ext cx="2916360" cy="62640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Oracle Application Server</a:t>
            </a:r>
            <a:endParaRPr/>
          </a:p>
        </p:txBody>
      </p:sp>
      <p:sp>
        <p:nvSpPr>
          <p:cNvPr id="114" name="CustomShape 4"/>
          <p:cNvSpPr/>
          <p:nvPr/>
        </p:nvSpPr>
        <p:spPr>
          <a:xfrm>
            <a:off x="335160" y="4287960"/>
            <a:ext cx="3190680" cy="53496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Oracle Enterprise Manager</a:t>
            </a:r>
            <a:endParaRPr/>
          </a:p>
        </p:txBody>
      </p:sp>
      <p:sp>
        <p:nvSpPr>
          <p:cNvPr id="115" name="CustomShape 5"/>
          <p:cNvSpPr/>
          <p:nvPr/>
        </p:nvSpPr>
        <p:spPr>
          <a:xfrm>
            <a:off x="4023360" y="4206240"/>
            <a:ext cx="4832640" cy="992160"/>
          </a:xfrm>
          <a:prstGeom prst="rect">
            <a:avLst/>
          </a:prstGeom>
          <a:solidFill>
            <a:srgbClr val="c0c0c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/>
              <a:t>It is management tool and also web application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Used to configure, monitor 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the DB and App server</a:t>
            </a:r>
            <a:endParaRPr/>
          </a:p>
        </p:txBody>
      </p:sp>
      <p:sp>
        <p:nvSpPr>
          <p:cNvPr id="116" name="CustomShape 6"/>
          <p:cNvSpPr/>
          <p:nvPr/>
        </p:nvSpPr>
        <p:spPr>
          <a:xfrm>
            <a:off x="3610080" y="2894760"/>
            <a:ext cx="4832640" cy="992160"/>
          </a:xfrm>
          <a:prstGeom prst="rect">
            <a:avLst/>
          </a:prstGeom>
          <a:solidFill>
            <a:srgbClr val="c0c0c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It is used to deploy any ( JAVA ) Application.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Enterprise Manager application also run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in this App server</a:t>
            </a:r>
            <a:endParaRPr/>
          </a:p>
        </p:txBody>
      </p:sp>
      <p:sp>
        <p:nvSpPr>
          <p:cNvPr id="117" name="CustomShape 7"/>
          <p:cNvSpPr/>
          <p:nvPr/>
        </p:nvSpPr>
        <p:spPr>
          <a:xfrm>
            <a:off x="3566160" y="1920240"/>
            <a:ext cx="4832640" cy="809280"/>
          </a:xfrm>
          <a:prstGeom prst="rect">
            <a:avLst/>
          </a:prstGeom>
          <a:solidFill>
            <a:srgbClr val="c0c0c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Instance/ Engine, one or more data files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377440" y="274320"/>
            <a:ext cx="3003840" cy="447480"/>
          </a:xfrm>
          <a:prstGeom prst="rect">
            <a:avLst/>
          </a:prstGeom>
          <a:solidFill>
            <a:srgbClr val="00ae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Oracle Products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365760" y="2011680"/>
            <a:ext cx="2642040" cy="62640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Oracle Database </a:t>
            </a:r>
            <a:endParaRPr/>
          </a:p>
        </p:txBody>
      </p:sp>
      <p:sp>
        <p:nvSpPr>
          <p:cNvPr id="120" name="CustomShape 3"/>
          <p:cNvSpPr/>
          <p:nvPr/>
        </p:nvSpPr>
        <p:spPr>
          <a:xfrm>
            <a:off x="365760" y="3089520"/>
            <a:ext cx="2916360" cy="62640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Oracle Application Server</a:t>
            </a:r>
            <a:endParaRPr/>
          </a:p>
        </p:txBody>
      </p:sp>
      <p:sp>
        <p:nvSpPr>
          <p:cNvPr id="121" name="CustomShape 4"/>
          <p:cNvSpPr/>
          <p:nvPr/>
        </p:nvSpPr>
        <p:spPr>
          <a:xfrm>
            <a:off x="335160" y="4287960"/>
            <a:ext cx="3190680" cy="53496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Oracle Enterprise Manager</a:t>
            </a:r>
            <a:endParaRPr/>
          </a:p>
        </p:txBody>
      </p:sp>
      <p:sp>
        <p:nvSpPr>
          <p:cNvPr id="122" name="CustomShape 5"/>
          <p:cNvSpPr/>
          <p:nvPr/>
        </p:nvSpPr>
        <p:spPr>
          <a:xfrm>
            <a:off x="4023360" y="4206240"/>
            <a:ext cx="4832640" cy="992160"/>
          </a:xfrm>
          <a:prstGeom prst="rect">
            <a:avLst/>
          </a:prstGeom>
          <a:solidFill>
            <a:srgbClr val="c0c0c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/>
              <a:t>It is management tool and also web application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Used to configure, monitor 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the DB and App server</a:t>
            </a:r>
            <a:endParaRPr/>
          </a:p>
        </p:txBody>
      </p:sp>
      <p:sp>
        <p:nvSpPr>
          <p:cNvPr id="123" name="CustomShape 6"/>
          <p:cNvSpPr/>
          <p:nvPr/>
        </p:nvSpPr>
        <p:spPr>
          <a:xfrm>
            <a:off x="3610080" y="2894760"/>
            <a:ext cx="4832640" cy="992160"/>
          </a:xfrm>
          <a:prstGeom prst="rect">
            <a:avLst/>
          </a:prstGeom>
          <a:solidFill>
            <a:srgbClr val="c0c0c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It is used to deploy any ( JAVA ) Application.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Enterprise Manager application also run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in this App server</a:t>
            </a:r>
            <a:endParaRPr/>
          </a:p>
        </p:txBody>
      </p:sp>
      <p:sp>
        <p:nvSpPr>
          <p:cNvPr id="124" name="CustomShape 7"/>
          <p:cNvSpPr/>
          <p:nvPr/>
        </p:nvSpPr>
        <p:spPr>
          <a:xfrm>
            <a:off x="3566160" y="1920240"/>
            <a:ext cx="4832640" cy="809280"/>
          </a:xfrm>
          <a:prstGeom prst="rect">
            <a:avLst/>
          </a:prstGeom>
          <a:solidFill>
            <a:srgbClr val="c0c0c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Instance/ Engine, one or more data files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05840" y="3291840"/>
            <a:ext cx="2826720" cy="997920"/>
          </a:xfrm>
          <a:prstGeom prst="rect">
            <a:avLst/>
          </a:prstGeom>
          <a:solidFill>
            <a:srgbClr val="355e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Single Database Instance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4114800" y="3291840"/>
            <a:ext cx="3466800" cy="997920"/>
          </a:xfrm>
          <a:prstGeom prst="rect">
            <a:avLst/>
          </a:prstGeom>
          <a:solidFill>
            <a:srgbClr val="c0c0c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RAC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( Real Application Cluster )</a:t>
            </a:r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2011680" y="1920240"/>
            <a:ext cx="4655520" cy="4492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DB Server Environment</a:t>
            </a:r>
            <a:endParaRPr/>
          </a:p>
        </p:txBody>
      </p:sp>
      <p:sp>
        <p:nvSpPr>
          <p:cNvPr id="128" name="Line 4"/>
          <p:cNvSpPr/>
          <p:nvPr/>
        </p:nvSpPr>
        <p:spPr>
          <a:xfrm flipH="1">
            <a:off x="2926080" y="2377440"/>
            <a:ext cx="36576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9" name="Line 5"/>
          <p:cNvSpPr/>
          <p:nvPr/>
        </p:nvSpPr>
        <p:spPr>
          <a:xfrm>
            <a:off x="5120640" y="2377440"/>
            <a:ext cx="27432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0" name="CustomShape 6"/>
          <p:cNvSpPr/>
          <p:nvPr/>
        </p:nvSpPr>
        <p:spPr>
          <a:xfrm>
            <a:off x="4206240" y="4572000"/>
            <a:ext cx="3376080" cy="1638720"/>
          </a:xfrm>
          <a:prstGeom prst="rect">
            <a:avLst/>
          </a:prstGeom>
          <a:solidFill>
            <a:srgbClr val="c0c0c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US"/>
              <a:t>One data file opened by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MANY Oracle instances</a:t>
            </a:r>
            <a:endParaRPr/>
          </a:p>
        </p:txBody>
      </p:sp>
      <p:sp>
        <p:nvSpPr>
          <p:cNvPr id="131" name="CustomShape 7"/>
          <p:cNvSpPr/>
          <p:nvPr/>
        </p:nvSpPr>
        <p:spPr>
          <a:xfrm>
            <a:off x="548640" y="4480560"/>
            <a:ext cx="3376080" cy="1638720"/>
          </a:xfrm>
          <a:prstGeom prst="rect">
            <a:avLst/>
          </a:prstGeom>
          <a:solidFill>
            <a:srgbClr val="355e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US"/>
              <a:t>One data file opened by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ONE Oracle instances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