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9" d="100"/>
          <a:sy n="49" d="100"/>
        </p:scale>
        <p:origin x="-111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88A924-4CBE-4A0A-9607-0A18DC6B64A3}" type="datetimeFigureOut">
              <a:rPr lang="en-US" smtClean="0"/>
              <a:pPr/>
              <a:t>11/26/2009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18551-BA55-4BA1-ADC7-795F0C7242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8A924-4CBE-4A0A-9607-0A18DC6B64A3}" type="datetimeFigureOut">
              <a:rPr lang="en-US" smtClean="0"/>
              <a:pPr/>
              <a:t>11/26/2009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18551-BA55-4BA1-ADC7-795F0C7242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8A924-4CBE-4A0A-9607-0A18DC6B64A3}" type="datetimeFigureOut">
              <a:rPr lang="en-US" smtClean="0"/>
              <a:pPr/>
              <a:t>11/26/2009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18551-BA55-4BA1-ADC7-795F0C7242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8A924-4CBE-4A0A-9607-0A18DC6B64A3}" type="datetimeFigureOut">
              <a:rPr lang="en-US" smtClean="0"/>
              <a:pPr/>
              <a:t>11/26/2009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18551-BA55-4BA1-ADC7-795F0C7242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88A924-4CBE-4A0A-9607-0A18DC6B64A3}" type="datetimeFigureOut">
              <a:rPr lang="en-US" smtClean="0"/>
              <a:pPr/>
              <a:t>11/26/2009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18551-BA55-4BA1-ADC7-795F0C7242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88A924-4CBE-4A0A-9607-0A18DC6B64A3}" type="datetimeFigureOut">
              <a:rPr lang="en-US" smtClean="0"/>
              <a:pPr/>
              <a:t>11/26/2009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18551-BA55-4BA1-ADC7-795F0C7242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88A924-4CBE-4A0A-9607-0A18DC6B64A3}" type="datetimeFigureOut">
              <a:rPr lang="en-US" smtClean="0"/>
              <a:pPr/>
              <a:t>11/26/2009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18551-BA55-4BA1-ADC7-795F0C7242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88A924-4CBE-4A0A-9607-0A18DC6B64A3}" type="datetimeFigureOut">
              <a:rPr lang="en-US" smtClean="0"/>
              <a:pPr/>
              <a:t>11/26/2009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18551-BA55-4BA1-ADC7-795F0C7242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8A924-4CBE-4A0A-9607-0A18DC6B64A3}" type="datetimeFigureOut">
              <a:rPr lang="en-US" smtClean="0"/>
              <a:pPr/>
              <a:t>11/26/2009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18551-BA55-4BA1-ADC7-795F0C7242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88A924-4CBE-4A0A-9607-0A18DC6B64A3}" type="datetimeFigureOut">
              <a:rPr lang="en-US" smtClean="0"/>
              <a:pPr/>
              <a:t>11/26/2009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18551-BA55-4BA1-ADC7-795F0C7242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88A924-4CBE-4A0A-9607-0A18DC6B64A3}" type="datetimeFigureOut">
              <a:rPr lang="en-US" smtClean="0"/>
              <a:pPr/>
              <a:t>11/26/2009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18551-BA55-4BA1-ADC7-795F0C7242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8A924-4CBE-4A0A-9607-0A18DC6B64A3}" type="datetimeFigureOut">
              <a:rPr lang="en-US" smtClean="0"/>
              <a:pPr/>
              <a:t>11/26/2009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8551-BA55-4BA1-ADC7-795F0C7242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HSQLDB 1.9</a:t>
            </a:r>
            <a:endParaRPr lang="en-US" dirty="0"/>
          </a:p>
        </p:txBody>
      </p:sp>
      <p:sp>
        <p:nvSpPr>
          <p:cNvPr id="3" name="Subtitle 2"/>
          <p:cNvSpPr>
            <a:spLocks noGrp="1"/>
          </p:cNvSpPr>
          <p:nvPr>
            <p:ph type="subTitle" idx="1"/>
          </p:nvPr>
        </p:nvSpPr>
        <p:spPr/>
        <p:txBody>
          <a:bodyPr/>
          <a:lstStyle/>
          <a:p>
            <a:r>
              <a:rPr lang="en-US" dirty="0" err="1" smtClean="0"/>
              <a:t>param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295400" y="762000"/>
            <a:ext cx="57150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10" b="1" dirty="0" smtClean="0">
                <a:solidFill>
                  <a:srgbClr val="FFFF00"/>
                </a:solidFill>
              </a:rPr>
              <a:t>SQL QUERY CAN BE TUNED TO GET BETTER PERFORMANCE BY WHOM,  WHO EXPERT IN WRITING SQL QUERY AS WELL AS HOW EACH PART OF QUERY IS PROCESSED BY UNDERLYING DATA BASE ( THE PROECESSING SQL MY DIFFER FROM DATABASE TO DATABASE )</a:t>
            </a:r>
            <a:endParaRPr lang="en-US" sz="1910" b="1" dirty="0">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914400"/>
            <a:ext cx="16764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In-Process</a:t>
            </a:r>
            <a:endParaRPr lang="en-US" dirty="0"/>
          </a:p>
        </p:txBody>
      </p:sp>
      <p:sp>
        <p:nvSpPr>
          <p:cNvPr id="5" name="Rectangle 4"/>
          <p:cNvSpPr/>
          <p:nvPr/>
        </p:nvSpPr>
        <p:spPr>
          <a:xfrm>
            <a:off x="4343400" y="990600"/>
            <a:ext cx="1676400" cy="609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sp>
        <p:nvSpPr>
          <p:cNvPr id="6" name="Oval 5"/>
          <p:cNvSpPr/>
          <p:nvPr/>
        </p:nvSpPr>
        <p:spPr>
          <a:xfrm>
            <a:off x="2057400" y="2362200"/>
            <a:ext cx="1600200" cy="5334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mem</a:t>
            </a:r>
            <a:endParaRPr lang="en-US" dirty="0"/>
          </a:p>
        </p:txBody>
      </p:sp>
      <p:sp>
        <p:nvSpPr>
          <p:cNvPr id="7" name="Oval 6"/>
          <p:cNvSpPr/>
          <p:nvPr/>
        </p:nvSpPr>
        <p:spPr>
          <a:xfrm>
            <a:off x="2057400" y="3810000"/>
            <a:ext cx="1600200" cy="5334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a:t>
            </a:r>
            <a:endParaRPr lang="en-US" dirty="0"/>
          </a:p>
        </p:txBody>
      </p:sp>
      <p:sp>
        <p:nvSpPr>
          <p:cNvPr id="8" name="Oval 7"/>
          <p:cNvSpPr/>
          <p:nvPr/>
        </p:nvSpPr>
        <p:spPr>
          <a:xfrm>
            <a:off x="2057400" y="3124200"/>
            <a:ext cx="1600200" cy="5334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endParaRPr lang="en-US" dirty="0"/>
          </a:p>
        </p:txBody>
      </p:sp>
      <p:sp>
        <p:nvSpPr>
          <p:cNvPr id="9" name="Rounded Rectangle 8"/>
          <p:cNvSpPr/>
          <p:nvPr/>
        </p:nvSpPr>
        <p:spPr>
          <a:xfrm>
            <a:off x="6858000" y="1828800"/>
            <a:ext cx="1524000" cy="6096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sp>
        <p:nvSpPr>
          <p:cNvPr id="10" name="Rounded Rectangle 9"/>
          <p:cNvSpPr/>
          <p:nvPr/>
        </p:nvSpPr>
        <p:spPr>
          <a:xfrm>
            <a:off x="6934200" y="2743200"/>
            <a:ext cx="1524000" cy="6096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 Server</a:t>
            </a:r>
            <a:endParaRPr lang="en-US" dirty="0"/>
          </a:p>
        </p:txBody>
      </p:sp>
      <p:sp>
        <p:nvSpPr>
          <p:cNvPr id="11" name="Rounded Rectangle 10"/>
          <p:cNvSpPr/>
          <p:nvPr/>
        </p:nvSpPr>
        <p:spPr>
          <a:xfrm>
            <a:off x="7010400" y="3733800"/>
            <a:ext cx="1524000" cy="6096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Servlet</a:t>
            </a:r>
            <a:r>
              <a:rPr lang="en-US" dirty="0" smtClean="0"/>
              <a:t> Engine</a:t>
            </a:r>
            <a:endParaRPr lang="en-US" dirty="0"/>
          </a:p>
        </p:txBody>
      </p:sp>
      <p:cxnSp>
        <p:nvCxnSpPr>
          <p:cNvPr id="13" name="Straight Arrow Connector 12"/>
          <p:cNvCxnSpPr>
            <a:stCxn id="4" idx="2"/>
            <a:endCxn id="6" idx="1"/>
          </p:cNvCxnSpPr>
          <p:nvPr/>
        </p:nvCxnSpPr>
        <p:spPr>
          <a:xfrm rot="16200000" flipH="1">
            <a:off x="1411615" y="1560185"/>
            <a:ext cx="916315" cy="843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2"/>
            <a:endCxn id="8" idx="2"/>
          </p:cNvCxnSpPr>
          <p:nvPr/>
        </p:nvCxnSpPr>
        <p:spPr>
          <a:xfrm rot="16200000" flipH="1">
            <a:off x="819150" y="2152650"/>
            <a:ext cx="18669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2"/>
            <a:endCxn id="7" idx="2"/>
          </p:cNvCxnSpPr>
          <p:nvPr/>
        </p:nvCxnSpPr>
        <p:spPr>
          <a:xfrm rot="16200000" flipH="1">
            <a:off x="476250" y="2495550"/>
            <a:ext cx="25527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1"/>
            <a:endCxn id="4" idx="3"/>
          </p:cNvCxnSpPr>
          <p:nvPr/>
        </p:nvCxnSpPr>
        <p:spPr>
          <a:xfrm rot="10800000">
            <a:off x="2286000" y="1219200"/>
            <a:ext cx="2057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a:endCxn id="9" idx="0"/>
          </p:cNvCxnSpPr>
          <p:nvPr/>
        </p:nvCxnSpPr>
        <p:spPr>
          <a:xfrm>
            <a:off x="6019800" y="1295400"/>
            <a:ext cx="1600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a:endCxn id="10" idx="0"/>
          </p:cNvCxnSpPr>
          <p:nvPr/>
        </p:nvCxnSpPr>
        <p:spPr>
          <a:xfrm>
            <a:off x="6019800" y="1295400"/>
            <a:ext cx="1676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a:endCxn id="11" idx="0"/>
          </p:cNvCxnSpPr>
          <p:nvPr/>
        </p:nvCxnSpPr>
        <p:spPr>
          <a:xfrm>
            <a:off x="6019800" y="1295400"/>
            <a:ext cx="1752600" cy="243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762000"/>
            <a:ext cx="350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DataBase</a:t>
            </a:r>
            <a:r>
              <a:rPr lang="en-US" dirty="0" smtClean="0"/>
              <a:t> Schema and its objects</a:t>
            </a:r>
            <a:endParaRPr lang="en-US" dirty="0"/>
          </a:p>
        </p:txBody>
      </p:sp>
      <p:sp>
        <p:nvSpPr>
          <p:cNvPr id="5" name="Rectangle 4"/>
          <p:cNvSpPr/>
          <p:nvPr/>
        </p:nvSpPr>
        <p:spPr>
          <a:xfrm>
            <a:off x="304800" y="1752600"/>
            <a:ext cx="3657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DataAccess</a:t>
            </a:r>
            <a:r>
              <a:rPr lang="en-US" dirty="0" smtClean="0"/>
              <a:t> statements</a:t>
            </a:r>
            <a:endParaRPr lang="en-US" dirty="0"/>
          </a:p>
        </p:txBody>
      </p:sp>
      <p:sp>
        <p:nvSpPr>
          <p:cNvPr id="6" name="Rounded Rectangular Callout 5"/>
          <p:cNvSpPr/>
          <p:nvPr/>
        </p:nvSpPr>
        <p:spPr>
          <a:xfrm>
            <a:off x="5638800" y="1981200"/>
            <a:ext cx="3048000" cy="1066800"/>
          </a:xfrm>
          <a:prstGeom prst="wedgeRoundRectCallout">
            <a:avLst>
              <a:gd name="adj1" fmla="val -108896"/>
              <a:gd name="adj2" fmla="val -40057"/>
              <a:gd name="adj3" fmla="val 1666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t>
            </a:r>
            <a:r>
              <a:rPr lang="en-US" b="1" dirty="0" smtClean="0">
                <a:solidFill>
                  <a:srgbClr val="002060"/>
                </a:solidFill>
              </a:rPr>
              <a:t>ACCESS</a:t>
            </a:r>
            <a:r>
              <a:rPr lang="en-US" dirty="0" smtClean="0"/>
              <a:t> statement</a:t>
            </a:r>
          </a:p>
          <a:p>
            <a:pPr algn="ctr"/>
            <a:r>
              <a:rPr lang="en-US" dirty="0" smtClean="0"/>
              <a:t>Data </a:t>
            </a:r>
            <a:r>
              <a:rPr lang="en-US" b="1" dirty="0" smtClean="0">
                <a:solidFill>
                  <a:srgbClr val="002060"/>
                </a:solidFill>
              </a:rPr>
              <a:t>CHANGE</a:t>
            </a:r>
            <a:r>
              <a:rPr lang="en-US" dirty="0" smtClean="0"/>
              <a:t> statement</a:t>
            </a:r>
            <a:endParaRPr lang="en-US" dirty="0"/>
          </a:p>
        </p:txBody>
      </p:sp>
      <p:sp>
        <p:nvSpPr>
          <p:cNvPr id="7" name="Rounded Rectangular Callout 6"/>
          <p:cNvSpPr/>
          <p:nvPr/>
        </p:nvSpPr>
        <p:spPr>
          <a:xfrm>
            <a:off x="5486400" y="228600"/>
            <a:ext cx="3048000" cy="1295400"/>
          </a:xfrm>
          <a:prstGeom prst="wedgeRoundRectCallout">
            <a:avLst>
              <a:gd name="adj1" fmla="val -98705"/>
              <a:gd name="adj2" fmla="val 32462"/>
              <a:gd name="adj3" fmla="val 1666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Tables, Sequence, Views, Index, Procedure, Function, Triggers</a:t>
            </a:r>
            <a:endParaRPr lang="en-US" dirty="0"/>
          </a:p>
        </p:txBody>
      </p:sp>
      <p:sp>
        <p:nvSpPr>
          <p:cNvPr id="8" name="Rounded Rectangle 7"/>
          <p:cNvSpPr/>
          <p:nvPr/>
        </p:nvSpPr>
        <p:spPr>
          <a:xfrm>
            <a:off x="4495800" y="4495800"/>
            <a:ext cx="40386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CHANGE statements are</a:t>
            </a:r>
          </a:p>
          <a:p>
            <a:pPr marL="342900" indent="-342900" algn="ctr">
              <a:buAutoNum type="arabicPeriod"/>
            </a:pPr>
            <a:r>
              <a:rPr lang="en-US" dirty="0" smtClean="0">
                <a:solidFill>
                  <a:schemeClr val="tx1">
                    <a:lumMod val="95000"/>
                    <a:lumOff val="5000"/>
                  </a:schemeClr>
                </a:solidFill>
              </a:rPr>
              <a:t>INSERT</a:t>
            </a:r>
          </a:p>
          <a:p>
            <a:pPr marL="342900" indent="-342900" algn="ctr">
              <a:buAutoNum type="arabicPeriod"/>
            </a:pPr>
            <a:r>
              <a:rPr lang="en-US" dirty="0" smtClean="0">
                <a:solidFill>
                  <a:schemeClr val="tx1">
                    <a:lumMod val="95000"/>
                    <a:lumOff val="5000"/>
                  </a:schemeClr>
                </a:solidFill>
              </a:rPr>
              <a:t>UPDATE</a:t>
            </a:r>
          </a:p>
          <a:p>
            <a:pPr marL="342900" indent="-342900" algn="ctr">
              <a:buAutoNum type="arabicPeriod"/>
            </a:pPr>
            <a:r>
              <a:rPr lang="en-US" dirty="0" smtClean="0">
                <a:solidFill>
                  <a:schemeClr val="tx1">
                    <a:lumMod val="95000"/>
                    <a:lumOff val="5000"/>
                  </a:schemeClr>
                </a:solidFill>
              </a:rPr>
              <a:t>TRUNCATE</a:t>
            </a:r>
          </a:p>
          <a:p>
            <a:pPr marL="342900" indent="-342900" algn="ctr">
              <a:buAutoNum type="arabicPeriod"/>
            </a:pPr>
            <a:r>
              <a:rPr lang="en-US" dirty="0" smtClean="0">
                <a:solidFill>
                  <a:schemeClr val="tx1">
                    <a:lumMod val="95000"/>
                    <a:lumOff val="5000"/>
                  </a:schemeClr>
                </a:solidFill>
              </a:rPr>
              <a:t>MERGE</a:t>
            </a:r>
          </a:p>
          <a:p>
            <a:pPr marL="342900" indent="-342900" algn="ctr">
              <a:buAutoNum type="arabicPeriod"/>
            </a:pPr>
            <a:r>
              <a:rPr lang="en-US" dirty="0" smtClean="0">
                <a:solidFill>
                  <a:schemeClr val="tx1">
                    <a:lumMod val="95000"/>
                    <a:lumOff val="5000"/>
                  </a:schemeClr>
                </a:solidFill>
              </a:rPr>
              <a:t>DELETE</a:t>
            </a:r>
            <a:endParaRPr lang="en-US" dirty="0">
              <a:solidFill>
                <a:schemeClr val="tx1">
                  <a:lumMod val="95000"/>
                  <a:lumOff val="5000"/>
                </a:schemeClr>
              </a:solidFill>
            </a:endParaRPr>
          </a:p>
        </p:txBody>
      </p:sp>
      <p:sp>
        <p:nvSpPr>
          <p:cNvPr id="9" name="Rounded Rectangle 8"/>
          <p:cNvSpPr/>
          <p:nvPr/>
        </p:nvSpPr>
        <p:spPr>
          <a:xfrm>
            <a:off x="304800" y="3657600"/>
            <a:ext cx="4038600" cy="2819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 statements are</a:t>
            </a:r>
          </a:p>
          <a:p>
            <a:pPr marL="342900" indent="-342900" algn="ctr">
              <a:buAutoNum type="arabicPeriod"/>
            </a:pPr>
            <a:r>
              <a:rPr lang="en-US" dirty="0" smtClean="0">
                <a:solidFill>
                  <a:schemeClr val="tx1">
                    <a:lumMod val="95000"/>
                    <a:lumOff val="5000"/>
                  </a:schemeClr>
                </a:solidFill>
              </a:rPr>
              <a:t>JOIN</a:t>
            </a:r>
          </a:p>
          <a:p>
            <a:pPr marL="342900" indent="-342900" algn="ctr">
              <a:buAutoNum type="arabicPeriod"/>
            </a:pPr>
            <a:r>
              <a:rPr lang="en-US" dirty="0" smtClean="0">
                <a:solidFill>
                  <a:schemeClr val="tx1">
                    <a:lumMod val="95000"/>
                    <a:lumOff val="5000"/>
                  </a:schemeClr>
                </a:solidFill>
              </a:rPr>
              <a:t>WHERE ( SELECTION)</a:t>
            </a:r>
          </a:p>
          <a:p>
            <a:pPr marL="342900" indent="-342900" algn="ctr">
              <a:buAutoNum type="arabicPeriod"/>
            </a:pPr>
            <a:r>
              <a:rPr lang="en-US" dirty="0" smtClean="0">
                <a:solidFill>
                  <a:schemeClr val="tx1">
                    <a:lumMod val="95000"/>
                    <a:lumOff val="5000"/>
                  </a:schemeClr>
                </a:solidFill>
              </a:rPr>
              <a:t>PROJECTION ( COL SELECTION)</a:t>
            </a:r>
          </a:p>
          <a:p>
            <a:pPr marL="342900" indent="-342900" algn="ctr">
              <a:buAutoNum type="arabicPeriod"/>
            </a:pPr>
            <a:r>
              <a:rPr lang="en-US" dirty="0" smtClean="0">
                <a:solidFill>
                  <a:schemeClr val="tx1">
                    <a:lumMod val="95000"/>
                    <a:lumOff val="5000"/>
                  </a:schemeClr>
                </a:solidFill>
              </a:rPr>
              <a:t>ALIASE</a:t>
            </a:r>
          </a:p>
          <a:p>
            <a:pPr marL="342900" indent="-342900" algn="ctr">
              <a:buAutoNum type="arabicPeriod"/>
            </a:pPr>
            <a:r>
              <a:rPr lang="en-US" dirty="0" smtClean="0">
                <a:solidFill>
                  <a:schemeClr val="tx1">
                    <a:lumMod val="95000"/>
                    <a:lumOff val="5000"/>
                  </a:schemeClr>
                </a:solidFill>
              </a:rPr>
              <a:t>GROUP</a:t>
            </a:r>
          </a:p>
          <a:p>
            <a:pPr marL="342900" indent="-342900" algn="ctr">
              <a:buAutoNum type="arabicPeriod"/>
            </a:pPr>
            <a:r>
              <a:rPr lang="en-US" dirty="0" smtClean="0">
                <a:solidFill>
                  <a:schemeClr val="tx1">
                    <a:lumMod val="95000"/>
                    <a:lumOff val="5000"/>
                  </a:schemeClr>
                </a:solidFill>
              </a:rPr>
              <a:t>AGGREGATION</a:t>
            </a:r>
          </a:p>
          <a:p>
            <a:pPr marL="342900" indent="-342900" algn="ctr">
              <a:buAutoNum type="arabicPeriod"/>
            </a:pPr>
            <a:r>
              <a:rPr lang="en-US" dirty="0" smtClean="0">
                <a:solidFill>
                  <a:schemeClr val="tx1">
                    <a:lumMod val="95000"/>
                    <a:lumOff val="5000"/>
                  </a:schemeClr>
                </a:solidFill>
              </a:rPr>
              <a:t>ORDERING</a:t>
            </a:r>
          </a:p>
          <a:p>
            <a:pPr marL="342900" indent="-342900" algn="ctr">
              <a:buAutoNum type="arabicPeriod"/>
            </a:pPr>
            <a:r>
              <a:rPr lang="en-US" dirty="0" smtClean="0">
                <a:solidFill>
                  <a:schemeClr val="tx1">
                    <a:lumMod val="95000"/>
                    <a:lumOff val="5000"/>
                  </a:schemeClr>
                </a:solidFill>
              </a:rPr>
              <a:t>SLICING</a:t>
            </a:r>
            <a:endParaRPr lang="en-US" dirty="0">
              <a:solidFill>
                <a:schemeClr val="tx1">
                  <a:lumMod val="95000"/>
                  <a:lumOff val="5000"/>
                </a:schemeClr>
              </a:solidFill>
            </a:endParaRPr>
          </a:p>
        </p:txBody>
      </p:sp>
      <p:sp>
        <p:nvSpPr>
          <p:cNvPr id="10" name="Rectangle 9"/>
          <p:cNvSpPr/>
          <p:nvPr/>
        </p:nvSpPr>
        <p:spPr>
          <a:xfrm>
            <a:off x="1371600" y="2743200"/>
            <a:ext cx="3276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Data Type and operators</a:t>
            </a:r>
            <a:endParaRPr lang="en-US" dirty="0"/>
          </a:p>
        </p:txBody>
      </p:sp>
      <p:cxnSp>
        <p:nvCxnSpPr>
          <p:cNvPr id="12" name="Straight Arrow Connector 11"/>
          <p:cNvCxnSpPr>
            <a:stCxn id="8" idx="0"/>
            <a:endCxn id="6" idx="2"/>
          </p:cNvCxnSpPr>
          <p:nvPr/>
        </p:nvCxnSpPr>
        <p:spPr>
          <a:xfrm rot="5400000" flipH="1" flipV="1">
            <a:off x="6115050" y="3448050"/>
            <a:ext cx="14478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0"/>
            <a:endCxn id="6" idx="2"/>
          </p:cNvCxnSpPr>
          <p:nvPr/>
        </p:nvCxnSpPr>
        <p:spPr>
          <a:xfrm rot="5400000" flipH="1" flipV="1">
            <a:off x="4438650" y="933450"/>
            <a:ext cx="609600" cy="483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04800"/>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Routine</a:t>
            </a:r>
            <a:endParaRPr lang="en-US" dirty="0"/>
          </a:p>
        </p:txBody>
      </p:sp>
      <p:sp>
        <p:nvSpPr>
          <p:cNvPr id="5" name="Rounded Rectangle 4"/>
          <p:cNvSpPr/>
          <p:nvPr/>
        </p:nvSpPr>
        <p:spPr>
          <a:xfrm>
            <a:off x="2819400" y="990600"/>
            <a:ext cx="25908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Compound Statement</a:t>
            </a:r>
          </a:p>
        </p:txBody>
      </p:sp>
      <p:sp>
        <p:nvSpPr>
          <p:cNvPr id="6" name="Rounded Rectangle 5"/>
          <p:cNvSpPr/>
          <p:nvPr/>
        </p:nvSpPr>
        <p:spPr>
          <a:xfrm>
            <a:off x="2819400" y="1676400"/>
            <a:ext cx="25908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Variable Statement</a:t>
            </a:r>
          </a:p>
        </p:txBody>
      </p:sp>
      <p:sp>
        <p:nvSpPr>
          <p:cNvPr id="7" name="Rounded Rectangle 6"/>
          <p:cNvSpPr/>
          <p:nvPr/>
        </p:nvSpPr>
        <p:spPr>
          <a:xfrm>
            <a:off x="2819400" y="3657600"/>
            <a:ext cx="25908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Single Select Statement</a:t>
            </a:r>
          </a:p>
        </p:txBody>
      </p:sp>
      <p:sp>
        <p:nvSpPr>
          <p:cNvPr id="8" name="Rounded Rectangle 7"/>
          <p:cNvSpPr/>
          <p:nvPr/>
        </p:nvSpPr>
        <p:spPr>
          <a:xfrm>
            <a:off x="2819400" y="2286000"/>
            <a:ext cx="25908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Handler  Statement</a:t>
            </a:r>
          </a:p>
        </p:txBody>
      </p:sp>
      <p:sp>
        <p:nvSpPr>
          <p:cNvPr id="9" name="Rounded Rectangle 8"/>
          <p:cNvSpPr/>
          <p:nvPr/>
        </p:nvSpPr>
        <p:spPr>
          <a:xfrm>
            <a:off x="2819400" y="2971800"/>
            <a:ext cx="25908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Assignment Statement</a:t>
            </a:r>
          </a:p>
        </p:txBody>
      </p:sp>
      <p:sp>
        <p:nvSpPr>
          <p:cNvPr id="10" name="Rounded Rectangle 9"/>
          <p:cNvSpPr/>
          <p:nvPr/>
        </p:nvSpPr>
        <p:spPr>
          <a:xfrm>
            <a:off x="2819400" y="5791200"/>
            <a:ext cx="25908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Conditional Statement</a:t>
            </a:r>
          </a:p>
        </p:txBody>
      </p:sp>
      <p:sp>
        <p:nvSpPr>
          <p:cNvPr id="11" name="Rounded Rectangle 10"/>
          <p:cNvSpPr/>
          <p:nvPr/>
        </p:nvSpPr>
        <p:spPr>
          <a:xfrm>
            <a:off x="2819400" y="4419600"/>
            <a:ext cx="25908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Formal Parameter</a:t>
            </a:r>
          </a:p>
        </p:txBody>
      </p:sp>
      <p:sp>
        <p:nvSpPr>
          <p:cNvPr id="12" name="Rounded Rectangle 11"/>
          <p:cNvSpPr/>
          <p:nvPr/>
        </p:nvSpPr>
        <p:spPr>
          <a:xfrm>
            <a:off x="2819400" y="5105400"/>
            <a:ext cx="25908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Iterated Statement</a:t>
            </a:r>
          </a:p>
        </p:txBody>
      </p:sp>
      <p:sp>
        <p:nvSpPr>
          <p:cNvPr id="13" name="Rounded Rectangle 12"/>
          <p:cNvSpPr/>
          <p:nvPr/>
        </p:nvSpPr>
        <p:spPr>
          <a:xfrm>
            <a:off x="5943600" y="5943600"/>
            <a:ext cx="25908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 Statement</a:t>
            </a:r>
          </a:p>
        </p:txBody>
      </p:sp>
      <p:sp>
        <p:nvSpPr>
          <p:cNvPr id="14" name="Rounded Rectangle 13"/>
          <p:cNvSpPr/>
          <p:nvPr/>
        </p:nvSpPr>
        <p:spPr>
          <a:xfrm>
            <a:off x="5943600" y="4572000"/>
            <a:ext cx="25908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General  SQL statement</a:t>
            </a:r>
          </a:p>
        </p:txBody>
      </p:sp>
      <p:sp>
        <p:nvSpPr>
          <p:cNvPr id="15" name="Rounded Rectangle 14"/>
          <p:cNvSpPr/>
          <p:nvPr/>
        </p:nvSpPr>
        <p:spPr>
          <a:xfrm>
            <a:off x="5943600" y="5257800"/>
            <a:ext cx="25908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Return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772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 Definition through </a:t>
            </a:r>
          </a:p>
          <a:p>
            <a:pPr algn="ctr"/>
            <a:r>
              <a:rPr lang="en-US" b="1" dirty="0" smtClean="0">
                <a:solidFill>
                  <a:schemeClr val="accent6">
                    <a:lumMod val="60000"/>
                    <a:lumOff val="40000"/>
                  </a:schemeClr>
                </a:solidFill>
              </a:rPr>
              <a:t>Preference &gt; Data Management &gt; Driver definition</a:t>
            </a:r>
            <a:endParaRPr lang="en-US" b="1" dirty="0">
              <a:solidFill>
                <a:schemeClr val="accent6">
                  <a:lumMod val="60000"/>
                  <a:lumOff val="40000"/>
                </a:schemeClr>
              </a:solidFill>
            </a:endParaRPr>
          </a:p>
        </p:txBody>
      </p:sp>
      <p:sp>
        <p:nvSpPr>
          <p:cNvPr id="5" name="Rectangle 4"/>
          <p:cNvSpPr/>
          <p:nvPr/>
        </p:nvSpPr>
        <p:spPr>
          <a:xfrm>
            <a:off x="381000" y="1143000"/>
            <a:ext cx="7772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Connection  Profile creation through </a:t>
            </a:r>
          </a:p>
          <a:p>
            <a:pPr algn="ctr"/>
            <a:r>
              <a:rPr lang="en-US" b="1" dirty="0" smtClean="0">
                <a:solidFill>
                  <a:schemeClr val="accent6">
                    <a:lumMod val="60000"/>
                    <a:lumOff val="40000"/>
                  </a:schemeClr>
                </a:solidFill>
              </a:rPr>
              <a:t>In Database Development  perspective &gt; Data source explorer</a:t>
            </a:r>
            <a:endParaRPr lang="en-US" b="1" dirty="0">
              <a:solidFill>
                <a:schemeClr val="accent6">
                  <a:lumMod val="60000"/>
                  <a:lumOff val="40000"/>
                </a:schemeClr>
              </a:solidFill>
            </a:endParaRPr>
          </a:p>
        </p:txBody>
      </p:sp>
      <p:sp>
        <p:nvSpPr>
          <p:cNvPr id="6" name="Oval 5"/>
          <p:cNvSpPr/>
          <p:nvPr/>
        </p:nvSpPr>
        <p:spPr>
          <a:xfrm>
            <a:off x="838200" y="5562600"/>
            <a:ext cx="6858000" cy="990600"/>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Export/import option in eclipse is to exchange configuration between different workbenches</a:t>
            </a:r>
            <a:endParaRPr lang="en-US" dirty="0"/>
          </a:p>
        </p:txBody>
      </p:sp>
      <p:sp>
        <p:nvSpPr>
          <p:cNvPr id="7" name="Rectangle 6"/>
          <p:cNvSpPr/>
          <p:nvPr/>
        </p:nvSpPr>
        <p:spPr>
          <a:xfrm>
            <a:off x="381000" y="2057400"/>
            <a:ext cx="7772400" cy="36576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60000"/>
                    <a:lumOff val="40000"/>
                  </a:schemeClr>
                </a:solidFill>
              </a:rPr>
              <a:t>SQL Query Editor</a:t>
            </a:r>
            <a:endParaRPr lang="en-US" b="1" dirty="0">
              <a:solidFill>
                <a:schemeClr val="accent6">
                  <a:lumMod val="60000"/>
                  <a:lumOff val="40000"/>
                </a:schemeClr>
              </a:solidFill>
            </a:endParaRPr>
          </a:p>
        </p:txBody>
      </p:sp>
      <p:sp>
        <p:nvSpPr>
          <p:cNvPr id="8" name="Rectangle 7"/>
          <p:cNvSpPr/>
          <p:nvPr/>
        </p:nvSpPr>
        <p:spPr>
          <a:xfrm>
            <a:off x="381000" y="2971800"/>
            <a:ext cx="7772400" cy="36576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60000"/>
                    <a:lumOff val="40000"/>
                  </a:schemeClr>
                </a:solidFill>
              </a:rPr>
              <a:t>Query Builder ( building SQL query graphically )</a:t>
            </a:r>
            <a:endParaRPr lang="en-US" b="1" dirty="0">
              <a:solidFill>
                <a:schemeClr val="accent6">
                  <a:lumMod val="60000"/>
                  <a:lumOff val="40000"/>
                </a:schemeClr>
              </a:solidFill>
            </a:endParaRPr>
          </a:p>
        </p:txBody>
      </p:sp>
      <p:sp>
        <p:nvSpPr>
          <p:cNvPr id="9" name="Rectangle 8"/>
          <p:cNvSpPr/>
          <p:nvPr/>
        </p:nvSpPr>
        <p:spPr>
          <a:xfrm>
            <a:off x="381000" y="2514600"/>
            <a:ext cx="7772400" cy="36576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60000"/>
                    <a:lumOff val="40000"/>
                  </a:schemeClr>
                </a:solidFill>
              </a:rPr>
              <a:t>Query Result view</a:t>
            </a:r>
            <a:endParaRPr lang="en-US" b="1" dirty="0">
              <a:solidFill>
                <a:schemeClr val="accent6">
                  <a:lumMod val="60000"/>
                  <a:lumOff val="40000"/>
                </a:schemeClr>
              </a:solidFill>
            </a:endParaRPr>
          </a:p>
        </p:txBody>
      </p:sp>
      <p:sp>
        <p:nvSpPr>
          <p:cNvPr id="10" name="Rectangle 9"/>
          <p:cNvSpPr/>
          <p:nvPr/>
        </p:nvSpPr>
        <p:spPr>
          <a:xfrm>
            <a:off x="381000" y="3429000"/>
            <a:ext cx="7772400" cy="36576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60000"/>
                    <a:lumOff val="40000"/>
                  </a:schemeClr>
                </a:solidFill>
              </a:rPr>
              <a:t>Expression Builder </a:t>
            </a:r>
            <a:endParaRPr lang="en-US" b="1" dirty="0">
              <a:solidFill>
                <a:schemeClr val="accent6">
                  <a:lumMod val="60000"/>
                  <a:lumOff val="40000"/>
                </a:schemeClr>
              </a:solidFill>
            </a:endParaRPr>
          </a:p>
        </p:txBody>
      </p:sp>
      <p:sp>
        <p:nvSpPr>
          <p:cNvPr id="11" name="Rectangle 10"/>
          <p:cNvSpPr/>
          <p:nvPr/>
        </p:nvSpPr>
        <p:spPr>
          <a:xfrm>
            <a:off x="381000" y="3886200"/>
            <a:ext cx="7772400" cy="36576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60000"/>
                    <a:lumOff val="40000"/>
                  </a:schemeClr>
                </a:solidFill>
              </a:rPr>
              <a:t>Run configuration </a:t>
            </a:r>
            <a:endParaRPr lang="en-US" b="1" dirty="0">
              <a:solidFill>
                <a:schemeClr val="accent6">
                  <a:lumMod val="60000"/>
                  <a:lumOff val="40000"/>
                </a:schemeClr>
              </a:solidFill>
            </a:endParaRPr>
          </a:p>
        </p:txBody>
      </p:sp>
      <p:sp>
        <p:nvSpPr>
          <p:cNvPr id="12" name="Rectangle 11"/>
          <p:cNvSpPr/>
          <p:nvPr/>
        </p:nvSpPr>
        <p:spPr>
          <a:xfrm>
            <a:off x="381000" y="4419600"/>
            <a:ext cx="7772400" cy="36576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60000"/>
                    <a:lumOff val="40000"/>
                  </a:schemeClr>
                </a:solidFill>
              </a:rPr>
              <a:t>DDL  generator</a:t>
            </a:r>
            <a:endParaRPr lang="en-US" b="1" dirty="0">
              <a:solidFill>
                <a:schemeClr val="accent6">
                  <a:lumMod val="60000"/>
                  <a:lumOff val="4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TotalTime>
  <Words>191</Words>
  <Application>Microsoft Office PowerPoint</Application>
  <PresentationFormat>On-screen Show (4:3)</PresentationFormat>
  <Paragraphs>55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HSQLDB 1.9</vt:lpstr>
      <vt:lpstr>Slide 2</vt:lpstr>
      <vt:lpstr>Slide 3</vt:lpstr>
      <vt:lpstr>Slide 4</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HSQLDB 1.9</dc:title>
  <dc:creator>paramasivam</dc:creator>
  <cp:lastModifiedBy>Paramasivam</cp:lastModifiedBy>
  <cp:revision>35</cp:revision>
  <dcterms:created xsi:type="dcterms:W3CDTF">2009-09-20T15:33:22Z</dcterms:created>
  <dcterms:modified xsi:type="dcterms:W3CDTF">2009-11-26T03:25:33Z</dcterms:modified>
</cp:coreProperties>
</file>