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FB9C0AA-C357-4E76-920D-CCDA1891E777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731520" y="822960"/>
            <a:ext cx="2194560" cy="54864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ESB</a:t>
            </a:r>
            <a:endParaRPr/>
          </a:p>
          <a:p>
            <a:pPr algn="ctr"/>
            <a:r>
              <a:rPr lang="en-US"/>
              <a:t>Core functionality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4572000" y="822960"/>
            <a:ext cx="484632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Location Transparency</a:t>
            </a:r>
            <a:endParaRPr/>
          </a:p>
          <a:p>
            <a:pPr algn="ctr"/>
            <a:r>
              <a:rPr lang="en-US"/>
              <a:t>( static configuration file, DB )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4572000" y="3749040"/>
            <a:ext cx="484632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Message Enhancement</a:t>
            </a:r>
            <a:endParaRPr/>
          </a:p>
          <a:p>
            <a:pPr algn="ctr"/>
            <a:r>
              <a:rPr lang="en-US"/>
              <a:t>( filling missing or default values )</a:t>
            </a:r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4572000" y="3017520"/>
            <a:ext cx="484632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Message Routing</a:t>
            </a:r>
            <a:endParaRPr/>
          </a:p>
          <a:p>
            <a:pPr algn="ctr"/>
            <a:r>
              <a:rPr lang="en-US"/>
              <a:t>( rules and logic )</a:t>
            </a: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4572000" y="2286000"/>
            <a:ext cx="484632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Message Transformation</a:t>
            </a:r>
            <a:endParaRPr/>
          </a:p>
          <a:p>
            <a:pPr algn="ctr"/>
            <a:r>
              <a:rPr lang="en-US"/>
              <a:t>( using open XSLT )</a:t>
            </a:r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4572000" y="1554480"/>
            <a:ext cx="484632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Different Protocol</a:t>
            </a:r>
            <a:endParaRPr/>
          </a:p>
          <a:p>
            <a:pPr algn="ctr"/>
            <a:r>
              <a:rPr lang="en-US"/>
              <a:t>( using protocol adapter )</a:t>
            </a:r>
            <a:endParaRPr/>
          </a:p>
        </p:txBody>
      </p:sp>
      <p:sp>
        <p:nvSpPr>
          <p:cNvPr id="43" name="CustomShape 7"/>
          <p:cNvSpPr/>
          <p:nvPr/>
        </p:nvSpPr>
        <p:spPr>
          <a:xfrm>
            <a:off x="4572000" y="4480560"/>
            <a:ext cx="484632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Security</a:t>
            </a:r>
            <a:endParaRPr/>
          </a:p>
          <a:p>
            <a:pPr algn="ctr"/>
            <a:r>
              <a:rPr lang="en-US"/>
              <a:t>( Authentication, Authorization, Encryption )</a:t>
            </a:r>
            <a:endParaRPr/>
          </a:p>
        </p:txBody>
      </p:sp>
      <p:sp>
        <p:nvSpPr>
          <p:cNvPr id="44" name="CustomShape 8"/>
          <p:cNvSpPr/>
          <p:nvPr/>
        </p:nvSpPr>
        <p:spPr>
          <a:xfrm>
            <a:off x="4572000" y="5303520"/>
            <a:ext cx="484632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Monitoring and management</a:t>
            </a:r>
            <a:endParaRPr/>
          </a:p>
          <a:p>
            <a:pPr algn="ctr"/>
            <a:r>
              <a:rPr lang="en-US"/>
              <a:t>(  )</a:t>
            </a:r>
            <a:endParaRPr/>
          </a:p>
        </p:txBody>
      </p:sp>
      <p:sp>
        <p:nvSpPr>
          <p:cNvPr id="45" name="CustomShape 9"/>
          <p:cNvSpPr/>
          <p:nvPr/>
        </p:nvSpPr>
        <p:spPr>
          <a:xfrm>
            <a:off x="4572000" y="6126480"/>
            <a:ext cx="484632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Transaction Handling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