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696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DE6C8B28-9F67-42E8-9A05-1DA423DC04E2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2560320" y="640080"/>
            <a:ext cx="3657600" cy="365760"/>
          </a:xfrm>
          <a:prstGeom prst="rect">
            <a:avLst/>
          </a:prstGeom>
          <a:solidFill>
            <a:srgbClr val="00800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>
                <a:latin typeface="Arial"/>
                <a:ea typeface="Droid Sans Fallback"/>
              </a:rPr>
              <a:t>Why ETL</a:t>
            </a:r>
            <a:endParaRPr/>
          </a:p>
        </p:txBody>
      </p:sp>
      <p:sp>
        <p:nvSpPr>
          <p:cNvPr id="38" name="CustomShape 2"/>
          <p:cNvSpPr/>
          <p:nvPr/>
        </p:nvSpPr>
        <p:spPr>
          <a:xfrm>
            <a:off x="822960" y="1463040"/>
            <a:ext cx="7498080" cy="4572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Large and Complexity of Data</a:t>
            </a:r>
            <a:endParaRPr/>
          </a:p>
        </p:txBody>
      </p:sp>
      <p:sp>
        <p:nvSpPr>
          <p:cNvPr id="39" name="CustomShape 3"/>
          <p:cNvSpPr/>
          <p:nvPr/>
        </p:nvSpPr>
        <p:spPr>
          <a:xfrm>
            <a:off x="822960" y="2103120"/>
            <a:ext cx="7498080" cy="4572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Different Format of data like XML, excel, CSV, DB, JMS,Protocol etc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103120" y="1371600"/>
            <a:ext cx="3749040" cy="3657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Metadata Manager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1097280" y="2560320"/>
            <a:ext cx="4754880" cy="11887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Metadata cannot be used directly by </a:t>
            </a:r>
            <a:r>
              <a:rPr lang="en-US"/>
              <a:t>
</a:t>
            </a:r>
            <a:r>
              <a:rPr lang="en-US"/>
              <a:t>component. Those has to be export to context</a:t>
            </a:r>
            <a:r>
              <a:rPr lang="en-US"/>
              <a:t>
</a:t>
            </a:r>
            <a:r>
              <a:rPr lang="en-US"/>
              <a:t>from there component can use them.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2560320" y="640080"/>
            <a:ext cx="3657600" cy="365760"/>
          </a:xfrm>
          <a:prstGeom prst="rect">
            <a:avLst/>
          </a:prstGeom>
          <a:solidFill>
            <a:srgbClr val="00800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With Large Date..what we do..</a:t>
            </a:r>
            <a:endParaRPr/>
          </a:p>
        </p:txBody>
      </p:sp>
      <p:sp>
        <p:nvSpPr>
          <p:cNvPr id="41" name="CustomShape 2"/>
          <p:cNvSpPr/>
          <p:nvPr/>
        </p:nvSpPr>
        <p:spPr>
          <a:xfrm>
            <a:off x="822960" y="1463040"/>
            <a:ext cx="6323760" cy="457200"/>
          </a:xfrm>
          <a:prstGeom prst="rect">
            <a:avLst/>
          </a:prstGeom>
          <a:solidFill>
            <a:srgbClr val="23b8dc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Business Intelligence </a:t>
            </a:r>
            <a:endParaRPr/>
          </a:p>
        </p:txBody>
      </p:sp>
      <p:sp>
        <p:nvSpPr>
          <p:cNvPr id="42" name="CustomShape 3"/>
          <p:cNvSpPr/>
          <p:nvPr/>
        </p:nvSpPr>
        <p:spPr>
          <a:xfrm>
            <a:off x="822960" y="2194560"/>
            <a:ext cx="6323760" cy="457200"/>
          </a:xfrm>
          <a:prstGeom prst="rect">
            <a:avLst/>
          </a:prstGeom>
          <a:solidFill>
            <a:srgbClr val="198a8a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analytics integration (data warehousing)</a:t>
            </a:r>
            <a:endParaRPr/>
          </a:p>
        </p:txBody>
      </p:sp>
      <p:sp>
        <p:nvSpPr>
          <p:cNvPr id="43" name="CustomShape 4"/>
          <p:cNvSpPr/>
          <p:nvPr/>
        </p:nvSpPr>
        <p:spPr>
          <a:xfrm>
            <a:off x="822960" y="2926080"/>
            <a:ext cx="6400800" cy="5486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>
                <a:solidFill>
                  <a:srgbClr val="b84747"/>
                </a:solidFill>
              </a:rPr>
              <a:t>operational integration (data capture and migration, database</a:t>
            </a:r>
            <a:endParaRPr/>
          </a:p>
          <a:p>
            <a:pPr algn="ctr"/>
            <a:r>
              <a:rPr lang="en-US">
                <a:solidFill>
                  <a:srgbClr val="b84747"/>
                </a:solidFill>
              </a:rPr>
              <a:t>synchronization, inter-application data exchange and so on).</a:t>
            </a:r>
            <a:endParaRPr/>
          </a:p>
        </p:txBody>
      </p:sp>
      <p:sp>
        <p:nvSpPr>
          <p:cNvPr id="44" name="CustomShape 5"/>
          <p:cNvSpPr/>
          <p:nvPr/>
        </p:nvSpPr>
        <p:spPr>
          <a:xfrm>
            <a:off x="7772400" y="2194560"/>
            <a:ext cx="1737360" cy="12801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Talend Open</a:t>
            </a:r>
            <a:endParaRPr/>
          </a:p>
          <a:p>
            <a:pPr algn="ctr"/>
            <a:r>
              <a:rPr lang="en-US"/>
              <a:t>Studio</a:t>
            </a:r>
            <a:endParaRPr/>
          </a:p>
        </p:txBody>
      </p:sp>
      <p:sp>
        <p:nvSpPr>
          <p:cNvPr id="45" name="Line 6"/>
          <p:cNvSpPr/>
          <p:nvPr/>
        </p:nvSpPr>
        <p:spPr>
          <a:xfrm flipH="1" flipV="1">
            <a:off x="7146720" y="2468880"/>
            <a:ext cx="534240" cy="91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6" name="Line 7"/>
          <p:cNvSpPr/>
          <p:nvPr/>
        </p:nvSpPr>
        <p:spPr>
          <a:xfrm flipH="1">
            <a:off x="7223760" y="3200400"/>
            <a:ext cx="548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2743200" y="731520"/>
            <a:ext cx="3383280" cy="9144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Two Learning Curve</a:t>
            </a:r>
            <a:endParaRPr/>
          </a:p>
        </p:txBody>
      </p:sp>
      <p:sp>
        <p:nvSpPr>
          <p:cNvPr id="48" name="CustomShape 2"/>
          <p:cNvSpPr/>
          <p:nvPr/>
        </p:nvSpPr>
        <p:spPr>
          <a:xfrm>
            <a:off x="640080" y="2834640"/>
            <a:ext cx="3657600" cy="9144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To Familiar with TOS Gui</a:t>
            </a:r>
            <a:endParaRPr/>
          </a:p>
        </p:txBody>
      </p:sp>
      <p:sp>
        <p:nvSpPr>
          <p:cNvPr id="49" name="CustomShape 3"/>
          <p:cNvSpPr/>
          <p:nvPr/>
        </p:nvSpPr>
        <p:spPr>
          <a:xfrm>
            <a:off x="5212080" y="2834640"/>
            <a:ext cx="3657600" cy="9144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Hands on handling of Components</a:t>
            </a:r>
            <a:endParaRPr/>
          </a:p>
        </p:txBody>
      </p:sp>
      <p:sp>
        <p:nvSpPr>
          <p:cNvPr id="50" name="Line 4"/>
          <p:cNvSpPr/>
          <p:nvPr/>
        </p:nvSpPr>
        <p:spPr>
          <a:xfrm flipH="1">
            <a:off x="2743200" y="1645920"/>
            <a:ext cx="1097280" cy="12801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1" name="Line 5"/>
          <p:cNvSpPr/>
          <p:nvPr/>
        </p:nvSpPr>
        <p:spPr>
          <a:xfrm>
            <a:off x="5212080" y="1645920"/>
            <a:ext cx="1188720" cy="1188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2560320" y="640080"/>
            <a:ext cx="3657600" cy="365760"/>
          </a:xfrm>
          <a:prstGeom prst="rect">
            <a:avLst/>
          </a:prstGeom>
          <a:solidFill>
            <a:srgbClr val="00800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Talend Open Studio</a:t>
            </a:r>
            <a:endParaRPr/>
          </a:p>
        </p:txBody>
      </p:sp>
      <p:sp>
        <p:nvSpPr>
          <p:cNvPr id="53" name="CustomShape 2"/>
          <p:cNvSpPr/>
          <p:nvPr/>
        </p:nvSpPr>
        <p:spPr>
          <a:xfrm>
            <a:off x="1645920" y="5852160"/>
            <a:ext cx="7223760" cy="64008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800080"/>
              </a:gs>
            </a:gsLst>
            <a:path path="rect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Repository – Sandbox in Abinitio. Contain one project.</a:t>
            </a:r>
            <a:endParaRPr/>
          </a:p>
          <a:p>
            <a:pPr algn="ctr"/>
            <a:r>
              <a:rPr lang="en-US"/>
              <a:t>It is actually a view, will display a SINGLE project</a:t>
            </a:r>
            <a:endParaRPr/>
          </a:p>
        </p:txBody>
      </p:sp>
      <p:sp>
        <p:nvSpPr>
          <p:cNvPr id="54" name="CustomShape 3"/>
          <p:cNvSpPr/>
          <p:nvPr/>
        </p:nvSpPr>
        <p:spPr>
          <a:xfrm>
            <a:off x="1097280" y="1920240"/>
            <a:ext cx="6035040" cy="4572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Project – Collection of jobs and metadata</a:t>
            </a:r>
            <a:endParaRPr/>
          </a:p>
        </p:txBody>
      </p:sp>
      <p:sp>
        <p:nvSpPr>
          <p:cNvPr id="55" name="CustomShape 4"/>
          <p:cNvSpPr/>
          <p:nvPr/>
        </p:nvSpPr>
        <p:spPr>
          <a:xfrm>
            <a:off x="1070640" y="2635920"/>
            <a:ext cx="6126480" cy="548640"/>
          </a:xfrm>
          <a:prstGeom prst="rect">
            <a:avLst/>
          </a:prstGeom>
          <a:solidFill>
            <a:srgbClr val="5c8526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Job – Graph in abilitio. </a:t>
            </a:r>
            <a:endParaRPr/>
          </a:p>
        </p:txBody>
      </p:sp>
      <p:sp>
        <p:nvSpPr>
          <p:cNvPr id="56" name="CustomShape 5"/>
          <p:cNvSpPr/>
          <p:nvPr/>
        </p:nvSpPr>
        <p:spPr>
          <a:xfrm>
            <a:off x="822960" y="4206240"/>
            <a:ext cx="7955280" cy="548640"/>
          </a:xfrm>
          <a:prstGeom prst="rect">
            <a:avLst/>
          </a:prstGeom>
          <a:solidFill>
            <a:srgbClr val="198a8a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Item – Job Design, Business model, Context, Code, Metadata of a project </a:t>
            </a:r>
            <a:endParaRPr/>
          </a:p>
        </p:txBody>
      </p:sp>
      <p:sp>
        <p:nvSpPr>
          <p:cNvPr id="57" name="CustomShape 6"/>
          <p:cNvSpPr/>
          <p:nvPr/>
        </p:nvSpPr>
        <p:spPr>
          <a:xfrm>
            <a:off x="1005840" y="3474720"/>
            <a:ext cx="6217920" cy="5486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Component – building block of Job. </a:t>
            </a:r>
            <a:endParaRPr/>
          </a:p>
        </p:txBody>
      </p:sp>
      <p:sp>
        <p:nvSpPr>
          <p:cNvPr id="58" name="CustomShape 7"/>
          <p:cNvSpPr/>
          <p:nvPr/>
        </p:nvSpPr>
        <p:spPr>
          <a:xfrm>
            <a:off x="274320" y="5120640"/>
            <a:ext cx="7955280" cy="54864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800080"/>
              </a:gs>
            </a:gsLst>
            <a:path path="rect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>
                <a:latin typeface="Arial"/>
                <a:ea typeface="Droid Sans Fallback"/>
              </a:rPr>
              <a:t>Workspace – a directory in file system- contain one or more project</a:t>
            </a:r>
            <a:endParaRPr/>
          </a:p>
        </p:txBody>
      </p:sp>
      <p:sp>
        <p:nvSpPr>
          <p:cNvPr id="59" name="CustomShape 8"/>
          <p:cNvSpPr/>
          <p:nvPr/>
        </p:nvSpPr>
        <p:spPr>
          <a:xfrm>
            <a:off x="274320" y="6675120"/>
            <a:ext cx="7223760" cy="640080"/>
          </a:xfrm>
          <a:prstGeom prst="rect">
            <a:avLst/>
          </a:prstGeom>
          <a:solidFill>
            <a:srgbClr val="00808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To display another project, File-&gt;Switch Project to load  project </a:t>
            </a:r>
            <a:r>
              <a:rPr lang="en-US"/>
              <a:t>
</a:t>
            </a:r>
            <a:r>
              <a:rPr lang="en-US"/>
              <a:t>from same or different workspace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2560320" y="640080"/>
            <a:ext cx="4114800" cy="365760"/>
          </a:xfrm>
          <a:prstGeom prst="rect">
            <a:avLst/>
          </a:prstGeom>
          <a:solidFill>
            <a:srgbClr val="00800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What Talend ETL Developer develope</a:t>
            </a:r>
            <a:endParaRPr/>
          </a:p>
        </p:txBody>
      </p:sp>
      <p:sp>
        <p:nvSpPr>
          <p:cNvPr id="61" name="CustomShape 2"/>
          <p:cNvSpPr/>
          <p:nvPr/>
        </p:nvSpPr>
        <p:spPr>
          <a:xfrm>
            <a:off x="822960" y="1463040"/>
            <a:ext cx="6949440" cy="4572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Define Job</a:t>
            </a:r>
            <a:endParaRPr/>
          </a:p>
        </p:txBody>
      </p:sp>
      <p:sp>
        <p:nvSpPr>
          <p:cNvPr id="62" name="CustomShape 3"/>
          <p:cNvSpPr/>
          <p:nvPr/>
        </p:nvSpPr>
        <p:spPr>
          <a:xfrm>
            <a:off x="7315200" y="2377440"/>
            <a:ext cx="1828800" cy="3840480"/>
          </a:xfrm>
          <a:prstGeom prst="rect">
            <a:avLst/>
          </a:prstGeom>
          <a:gradFill>
            <a:gsLst>
              <a:gs pos="0">
                <a:srgbClr val="6b0094"/>
              </a:gs>
              <a:gs pos="100000">
                <a:srgbClr val="00ff00"/>
              </a:gs>
            </a:gsLst>
            <a:lin ang="4500000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Be familiar</a:t>
            </a:r>
            <a:endParaRPr/>
          </a:p>
          <a:p>
            <a:pPr algn="ctr"/>
            <a:r>
              <a:rPr lang="en-US"/>
              <a:t>With pallette</a:t>
            </a:r>
            <a:endParaRPr/>
          </a:p>
          <a:p>
            <a:pPr algn="ctr"/>
            <a:r>
              <a:rPr lang="en-US"/>
              <a:t>And </a:t>
            </a:r>
            <a:endParaRPr/>
          </a:p>
          <a:p>
            <a:pPr algn="ctr"/>
            <a:r>
              <a:rPr lang="en-US"/>
              <a:t>Set of views</a:t>
            </a:r>
            <a:endParaRPr/>
          </a:p>
        </p:txBody>
      </p:sp>
      <p:sp>
        <p:nvSpPr>
          <p:cNvPr id="63" name="CustomShape 4"/>
          <p:cNvSpPr/>
          <p:nvPr/>
        </p:nvSpPr>
        <p:spPr>
          <a:xfrm>
            <a:off x="5120640" y="4480560"/>
            <a:ext cx="1828800" cy="1828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e6ff00"/>
              </a:gs>
            </a:gsLst>
            <a:path path="rect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Define and </a:t>
            </a:r>
            <a:r>
              <a:rPr lang="en-US"/>
              <a:t>
</a:t>
            </a:r>
            <a:r>
              <a:rPr lang="en-US"/>
              <a:t>Manage </a:t>
            </a:r>
            <a:r>
              <a:rPr lang="en-US"/>
              <a:t>
</a:t>
            </a:r>
            <a:r>
              <a:rPr lang="en-US"/>
              <a:t>metadata</a:t>
            </a:r>
            <a:endParaRPr/>
          </a:p>
        </p:txBody>
      </p:sp>
      <p:sp>
        <p:nvSpPr>
          <p:cNvPr id="64" name="CustomShape 5"/>
          <p:cNvSpPr/>
          <p:nvPr/>
        </p:nvSpPr>
        <p:spPr>
          <a:xfrm>
            <a:off x="914400" y="4480560"/>
            <a:ext cx="1828800" cy="1828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path path="rect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Manage</a:t>
            </a:r>
            <a:endParaRPr/>
          </a:p>
          <a:p>
            <a:pPr algn="ctr"/>
            <a:r>
              <a:rPr lang="en-US"/>
              <a:t>Sql template</a:t>
            </a:r>
            <a:endParaRPr/>
          </a:p>
        </p:txBody>
      </p:sp>
      <p:sp>
        <p:nvSpPr>
          <p:cNvPr id="65" name="CustomShape 6"/>
          <p:cNvSpPr/>
          <p:nvPr/>
        </p:nvSpPr>
        <p:spPr>
          <a:xfrm>
            <a:off x="3017520" y="4480560"/>
            <a:ext cx="1828800" cy="1828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path path="rect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Manage </a:t>
            </a:r>
            <a:r>
              <a:rPr lang="en-US"/>
              <a:t>
</a:t>
            </a:r>
            <a:r>
              <a:rPr lang="en-US"/>
              <a:t>Context</a:t>
            </a:r>
            <a:endParaRPr/>
          </a:p>
          <a:p>
            <a:pPr algn="ctr"/>
            <a:r>
              <a:rPr lang="en-US"/>
              <a:t>Parameters</a:t>
            </a:r>
            <a:endParaRPr/>
          </a:p>
        </p:txBody>
      </p:sp>
      <p:sp>
        <p:nvSpPr>
          <p:cNvPr id="66" name="CustomShape 7"/>
          <p:cNvSpPr/>
          <p:nvPr/>
        </p:nvSpPr>
        <p:spPr>
          <a:xfrm>
            <a:off x="914400" y="2377440"/>
            <a:ext cx="1828800" cy="1828800"/>
          </a:xfrm>
          <a:prstGeom prst="rect">
            <a:avLst/>
          </a:prstGeom>
          <a:gradFill>
            <a:gsLst>
              <a:gs pos="0">
                <a:srgbClr val="008000"/>
              </a:gs>
              <a:gs pos="100000">
                <a:srgbClr val="ffff00"/>
              </a:gs>
            </a:gsLst>
            <a:path path="circle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Design</a:t>
            </a:r>
            <a:endParaRPr/>
          </a:p>
          <a:p>
            <a:pPr algn="ctr"/>
            <a:r>
              <a:rPr lang="en-US"/>
              <a:t>Business</a:t>
            </a:r>
            <a:endParaRPr/>
          </a:p>
          <a:p>
            <a:pPr algn="ctr"/>
            <a:r>
              <a:rPr lang="en-US"/>
              <a:t>model</a:t>
            </a:r>
            <a:endParaRPr/>
          </a:p>
        </p:txBody>
      </p:sp>
      <p:sp>
        <p:nvSpPr>
          <p:cNvPr id="67" name="CustomShape 8"/>
          <p:cNvSpPr/>
          <p:nvPr/>
        </p:nvSpPr>
        <p:spPr>
          <a:xfrm>
            <a:off x="3017520" y="2377440"/>
            <a:ext cx="1828800" cy="1828800"/>
          </a:xfrm>
          <a:prstGeom prst="rect">
            <a:avLst/>
          </a:prstGeom>
          <a:gradFill>
            <a:gsLst>
              <a:gs pos="0">
                <a:srgbClr val="000080"/>
              </a:gs>
              <a:gs pos="100000">
                <a:srgbClr val="ffffff"/>
              </a:gs>
            </a:gsLst>
            <a:lin ang="2700000"/>
          </a:gra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Design</a:t>
            </a:r>
            <a:r>
              <a:rPr lang="en-US"/>
              <a:t>
</a:t>
            </a:r>
            <a:r>
              <a:rPr lang="en-US"/>
              <a:t>and </a:t>
            </a:r>
            <a:r>
              <a:rPr lang="en-US"/>
              <a:t>
</a:t>
            </a:r>
            <a:r>
              <a:rPr lang="en-US"/>
              <a:t>Manage job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2468880" y="1188720"/>
            <a:ext cx="4206240" cy="2103120"/>
          </a:xfrm>
          <a:prstGeom prst="rect">
            <a:avLst/>
          </a:prstGeom>
          <a:solidFill>
            <a:srgbClr val="00800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2800"/>
              <a:t>What is Talend Exchange</a:t>
            </a:r>
            <a:endParaRPr/>
          </a:p>
          <a:p>
            <a:pPr algn="ctr"/>
            <a:r>
              <a:rPr lang="en-US" sz="2800"/>
              <a:t>---------------</a:t>
            </a:r>
            <a:endParaRPr/>
          </a:p>
          <a:p>
            <a:pPr algn="ctr"/>
            <a:r>
              <a:rPr lang="en-US" sz="2800"/>
              <a:t>Sharing and install new</a:t>
            </a:r>
            <a:endParaRPr/>
          </a:p>
          <a:p>
            <a:pPr algn="ctr"/>
            <a:r>
              <a:rPr lang="en-US" sz="2800"/>
              <a:t>Components in pallete</a:t>
            </a:r>
            <a:endParaRPr/>
          </a:p>
        </p:txBody>
      </p:sp>
      <p:sp>
        <p:nvSpPr>
          <p:cNvPr id="69" name="CustomShape 2"/>
          <p:cNvSpPr/>
          <p:nvPr/>
        </p:nvSpPr>
        <p:spPr>
          <a:xfrm>
            <a:off x="2468880" y="4480560"/>
            <a:ext cx="4206240" cy="2103120"/>
          </a:xfrm>
          <a:prstGeom prst="rect">
            <a:avLst/>
          </a:prstGeom>
          <a:solidFill>
            <a:srgbClr val="00800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2800"/>
              <a:t>What is joblets ?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2468880" y="457200"/>
            <a:ext cx="4206240" cy="731520"/>
          </a:xfrm>
          <a:prstGeom prst="rect">
            <a:avLst/>
          </a:prstGeom>
          <a:solidFill>
            <a:srgbClr val="00800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2800"/>
              <a:t>Connections</a:t>
            </a:r>
            <a:endParaRPr/>
          </a:p>
        </p:txBody>
      </p:sp>
      <p:sp>
        <p:nvSpPr>
          <p:cNvPr id="71" name="CustomShape 2"/>
          <p:cNvSpPr/>
          <p:nvPr/>
        </p:nvSpPr>
        <p:spPr>
          <a:xfrm>
            <a:off x="640080" y="2194560"/>
            <a:ext cx="2743200" cy="4572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Row</a:t>
            </a:r>
            <a:endParaRPr/>
          </a:p>
        </p:txBody>
      </p:sp>
      <p:sp>
        <p:nvSpPr>
          <p:cNvPr id="72" name="CustomShape 3"/>
          <p:cNvSpPr/>
          <p:nvPr/>
        </p:nvSpPr>
        <p:spPr>
          <a:xfrm>
            <a:off x="6126480" y="2103120"/>
            <a:ext cx="2560320" cy="4572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Trigger</a:t>
            </a:r>
            <a:endParaRPr/>
          </a:p>
          <a:p>
            <a:pPr algn="ctr"/>
            <a:r>
              <a:rPr lang="en-US"/>
              <a:t>( no data flow )</a:t>
            </a:r>
            <a:endParaRPr/>
          </a:p>
        </p:txBody>
      </p:sp>
      <p:sp>
        <p:nvSpPr>
          <p:cNvPr id="73" name="CustomShape 4"/>
          <p:cNvSpPr/>
          <p:nvPr/>
        </p:nvSpPr>
        <p:spPr>
          <a:xfrm>
            <a:off x="5486400" y="3657600"/>
            <a:ext cx="1371600" cy="4572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Trigger </a:t>
            </a:r>
            <a:r>
              <a:rPr lang="en-US"/>
              <a:t>
</a:t>
            </a:r>
            <a:r>
              <a:rPr lang="en-US"/>
              <a:t>sub jobs</a:t>
            </a:r>
            <a:endParaRPr/>
          </a:p>
        </p:txBody>
      </p:sp>
      <p:sp>
        <p:nvSpPr>
          <p:cNvPr id="74" name="CustomShape 5"/>
          <p:cNvSpPr/>
          <p:nvPr/>
        </p:nvSpPr>
        <p:spPr>
          <a:xfrm>
            <a:off x="7406640" y="3566160"/>
            <a:ext cx="1645920" cy="4572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Trigger </a:t>
            </a:r>
            <a:r>
              <a:rPr lang="en-US"/>
              <a:t>
</a:t>
            </a:r>
            <a:r>
              <a:rPr lang="en-US"/>
              <a:t>component</a:t>
            </a:r>
            <a:endParaRPr/>
          </a:p>
        </p:txBody>
      </p:sp>
      <p:sp>
        <p:nvSpPr>
          <p:cNvPr id="75" name="Line 6"/>
          <p:cNvSpPr/>
          <p:nvPr/>
        </p:nvSpPr>
        <p:spPr>
          <a:xfrm flipH="1">
            <a:off x="6400800" y="2743200"/>
            <a:ext cx="365760" cy="914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76" name="Line 7"/>
          <p:cNvSpPr/>
          <p:nvPr/>
        </p:nvSpPr>
        <p:spPr>
          <a:xfrm>
            <a:off x="7863840" y="2743200"/>
            <a:ext cx="457200" cy="822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77" name="Line 8"/>
          <p:cNvSpPr/>
          <p:nvPr/>
        </p:nvSpPr>
        <p:spPr>
          <a:xfrm>
            <a:off x="6217920" y="1280160"/>
            <a:ext cx="731520" cy="822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78" name="Line 9"/>
          <p:cNvSpPr/>
          <p:nvPr/>
        </p:nvSpPr>
        <p:spPr>
          <a:xfrm flipH="1">
            <a:off x="2560320" y="1188720"/>
            <a:ext cx="457200" cy="1005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468880" y="457200"/>
            <a:ext cx="4206240" cy="731520"/>
          </a:xfrm>
          <a:prstGeom prst="rect">
            <a:avLst/>
          </a:prstGeom>
          <a:solidFill>
            <a:srgbClr val="00800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 sz="2800"/>
              <a:t>Connections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640080" y="2194560"/>
            <a:ext cx="2743200" cy="4572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Row</a:t>
            </a:r>
            <a:endParaRPr/>
          </a:p>
        </p:txBody>
      </p:sp>
      <p:sp>
        <p:nvSpPr>
          <p:cNvPr id="81" name="CustomShape 3"/>
          <p:cNvSpPr/>
          <p:nvPr/>
        </p:nvSpPr>
        <p:spPr>
          <a:xfrm>
            <a:off x="6126480" y="2103120"/>
            <a:ext cx="2560320" cy="4572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Trigger</a:t>
            </a:r>
            <a:endParaRPr/>
          </a:p>
          <a:p>
            <a:pPr algn="ctr"/>
            <a:r>
              <a:rPr lang="en-US"/>
              <a:t>( no data flow )</a:t>
            </a:r>
            <a:endParaRPr/>
          </a:p>
        </p:txBody>
      </p:sp>
      <p:sp>
        <p:nvSpPr>
          <p:cNvPr id="82" name="CustomShape 4"/>
          <p:cNvSpPr/>
          <p:nvPr/>
        </p:nvSpPr>
        <p:spPr>
          <a:xfrm>
            <a:off x="5486400" y="3657600"/>
            <a:ext cx="1371600" cy="4572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Trigger </a:t>
            </a:r>
            <a:r>
              <a:rPr lang="en-US"/>
              <a:t>
</a:t>
            </a:r>
            <a:r>
              <a:rPr lang="en-US"/>
              <a:t>sub jobs</a:t>
            </a:r>
            <a:endParaRPr/>
          </a:p>
        </p:txBody>
      </p:sp>
      <p:sp>
        <p:nvSpPr>
          <p:cNvPr id="83" name="CustomShape 5"/>
          <p:cNvSpPr/>
          <p:nvPr/>
        </p:nvSpPr>
        <p:spPr>
          <a:xfrm>
            <a:off x="7406640" y="3566160"/>
            <a:ext cx="1645920" cy="4572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Trigger </a:t>
            </a:r>
            <a:r>
              <a:rPr lang="en-US"/>
              <a:t>
</a:t>
            </a:r>
            <a:r>
              <a:rPr lang="en-US"/>
              <a:t>component</a:t>
            </a:r>
            <a:endParaRPr/>
          </a:p>
        </p:txBody>
      </p:sp>
      <p:sp>
        <p:nvSpPr>
          <p:cNvPr id="84" name="Line 6"/>
          <p:cNvSpPr/>
          <p:nvPr/>
        </p:nvSpPr>
        <p:spPr>
          <a:xfrm flipH="1">
            <a:off x="6400800" y="2743200"/>
            <a:ext cx="365760" cy="914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85" name="Line 7"/>
          <p:cNvSpPr/>
          <p:nvPr/>
        </p:nvSpPr>
        <p:spPr>
          <a:xfrm>
            <a:off x="7863840" y="2743200"/>
            <a:ext cx="457200" cy="822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86" name="Line 8"/>
          <p:cNvSpPr/>
          <p:nvPr/>
        </p:nvSpPr>
        <p:spPr>
          <a:xfrm>
            <a:off x="6217920" y="1280160"/>
            <a:ext cx="731520" cy="822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87" name="Line 9"/>
          <p:cNvSpPr/>
          <p:nvPr/>
        </p:nvSpPr>
        <p:spPr>
          <a:xfrm flipH="1">
            <a:off x="2560320" y="1188720"/>
            <a:ext cx="457200" cy="1005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103120" y="1371600"/>
            <a:ext cx="3749040" cy="3657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Metadata Manager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1097280" y="2560320"/>
            <a:ext cx="4754880" cy="11887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Metadata cannot be used directly by </a:t>
            </a:r>
            <a:r>
              <a:rPr lang="en-US"/>
              <a:t>
</a:t>
            </a:r>
            <a:r>
              <a:rPr lang="en-US"/>
              <a:t>component. Those has to be export to context</a:t>
            </a:r>
            <a:r>
              <a:rPr lang="en-US"/>
              <a:t>
</a:t>
            </a:r>
            <a:r>
              <a:rPr lang="en-US"/>
              <a:t>from there component can use them.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