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8/28/13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33232DC-EAD8-4E87-AEE9-F6FEFBBAAC15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43000" y="609480"/>
            <a:ext cx="2285640" cy="8377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Table Design – is the starting point of development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57200" y="1828800"/>
            <a:ext cx="1447560" cy="1523520"/>
          </a:xfrm>
          <a:prstGeom prst="rect">
            <a:avLst/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The Domain Model has  Class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495680" y="1752480"/>
            <a:ext cx="1447560" cy="1523520"/>
          </a:xfrm>
          <a:prstGeom prst="rect">
            <a:avLst/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The Database has  Table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2438280" y="2057400"/>
            <a:ext cx="1523520" cy="1142640"/>
          </a:xfrm>
          <a:prstGeom prst="ellipse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ORM mapping tools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1981080" y="2514600"/>
            <a:ext cx="380520" cy="22824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2" name="CustomShape 6"/>
          <p:cNvSpPr/>
          <p:nvPr/>
        </p:nvSpPr>
        <p:spPr>
          <a:xfrm>
            <a:off x="4038480" y="2514600"/>
            <a:ext cx="380520" cy="22824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8640" y="2286000"/>
            <a:ext cx="2468880" cy="1554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Application Code,</a:t>
            </a:r>
            <a:r>
              <a:rPr lang="en-US"/>
              <a:t>
</a:t>
            </a:r>
            <a:r>
              <a:rPr lang="en-US"/>
              <a:t>usually, DAO class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7863840" y="1737360"/>
            <a:ext cx="1188720" cy="2194560"/>
          </a:xfrm>
          <a:prstGeom prst="flowChartMagneticDisk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Any DB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3657600" y="1097280"/>
            <a:ext cx="3383280" cy="73152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JDBC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3017520" y="1280160"/>
            <a:ext cx="640080" cy="118872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</p:sp>
      <p:sp>
        <p:nvSpPr>
          <p:cNvPr id="47" name="CustomShape 5"/>
          <p:cNvSpPr/>
          <p:nvPr/>
        </p:nvSpPr>
        <p:spPr>
          <a:xfrm flipV="1">
            <a:off x="7040880" y="1280160"/>
            <a:ext cx="822960" cy="118872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</p:sp>
      <p:sp>
        <p:nvSpPr>
          <p:cNvPr id="48" name="CustomShape 6"/>
          <p:cNvSpPr/>
          <p:nvPr/>
        </p:nvSpPr>
        <p:spPr>
          <a:xfrm>
            <a:off x="3749040" y="2194560"/>
            <a:ext cx="1828800" cy="731520"/>
          </a:xfrm>
          <a:prstGeom prst="rect">
            <a:avLst/>
          </a:prstGeom>
          <a:solidFill>
            <a:srgbClr val="c5000b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JPA</a:t>
            </a:r>
            <a:endParaRPr/>
          </a:p>
        </p:txBody>
      </p:sp>
      <p:sp>
        <p:nvSpPr>
          <p:cNvPr id="49" name="CustomShape 7"/>
          <p:cNvSpPr/>
          <p:nvPr/>
        </p:nvSpPr>
        <p:spPr>
          <a:xfrm>
            <a:off x="4023360" y="4389120"/>
            <a:ext cx="1371600" cy="822960"/>
          </a:xfrm>
          <a:prstGeom prst="rect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Ibatis </a:t>
            </a: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3840480" y="3383280"/>
            <a:ext cx="2377440" cy="548640"/>
          </a:xfrm>
          <a:prstGeom prst="rect">
            <a:avLst/>
          </a:prstGeom>
          <a:solidFill>
            <a:srgbClr val="ff99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Hibernate / Toplink</a:t>
            </a:r>
            <a:endParaRPr/>
          </a:p>
        </p:txBody>
      </p:sp>
      <p:sp>
        <p:nvSpPr>
          <p:cNvPr id="51" name="CustomShape 9"/>
          <p:cNvSpPr/>
          <p:nvPr/>
        </p:nvSpPr>
        <p:spPr>
          <a:xfrm>
            <a:off x="2194560" y="3840480"/>
            <a:ext cx="1737360" cy="1463040"/>
          </a:xfrm>
          <a:prstGeom prst="rect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</p:sp>
      <p:sp>
        <p:nvSpPr>
          <p:cNvPr id="52" name="CustomShape 10"/>
          <p:cNvSpPr/>
          <p:nvPr/>
        </p:nvSpPr>
        <p:spPr>
          <a:xfrm>
            <a:off x="5394960" y="1828800"/>
            <a:ext cx="1828800" cy="3474720"/>
          </a:xfrm>
          <a:prstGeom prst="leftUpArrow">
            <a:avLst>
              <a:gd fmla="val 12427" name="adj1"/>
              <a:gd fmla="val 18378" name="adj2"/>
              <a:gd fmla="val 6098" name="adj3"/>
            </a:avLst>
          </a:prstGeom>
          <a:solidFill>
            <a:srgbClr val="3deb3d"/>
          </a:solidFill>
          <a:ln>
            <a:solidFill>
              <a:srgbClr val="808080"/>
            </a:solidFill>
          </a:ln>
        </p:spPr>
      </p:sp>
      <p:sp>
        <p:nvSpPr>
          <p:cNvPr id="53" name="CustomShape 11"/>
          <p:cNvSpPr/>
          <p:nvPr/>
        </p:nvSpPr>
        <p:spPr>
          <a:xfrm>
            <a:off x="3017520" y="3383280"/>
            <a:ext cx="822960" cy="45720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ff9966"/>
          </a:solidFill>
          <a:ln>
            <a:solidFill>
              <a:srgbClr val="808080"/>
            </a:solidFill>
          </a:ln>
        </p:spPr>
      </p:sp>
      <p:sp>
        <p:nvSpPr>
          <p:cNvPr id="54" name="CustomShape 12"/>
          <p:cNvSpPr/>
          <p:nvPr/>
        </p:nvSpPr>
        <p:spPr>
          <a:xfrm>
            <a:off x="3017520" y="2560320"/>
            <a:ext cx="731520" cy="27432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c5000b"/>
          </a:solidFill>
          <a:ln>
            <a:solidFill>
              <a:srgbClr val="808080"/>
            </a:solidFill>
          </a:ln>
        </p:spPr>
      </p:sp>
      <p:sp>
        <p:nvSpPr>
          <p:cNvPr id="55" name="CustomShape 13"/>
          <p:cNvSpPr/>
          <p:nvPr/>
        </p:nvSpPr>
        <p:spPr>
          <a:xfrm>
            <a:off x="4754880" y="2926080"/>
            <a:ext cx="457200" cy="47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5000b"/>
          </a:solidFill>
          <a:ln>
            <a:solidFill>
              <a:srgbClr val="808080"/>
            </a:solidFill>
          </a:ln>
        </p:spPr>
      </p:sp>
      <p:sp>
        <p:nvSpPr>
          <p:cNvPr id="56" name="CustomShape 14"/>
          <p:cNvSpPr/>
          <p:nvPr/>
        </p:nvSpPr>
        <p:spPr>
          <a:xfrm flipV="1">
            <a:off x="5852160" y="1828800"/>
            <a:ext cx="457200" cy="157104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9966"/>
          </a:solidFill>
          <a:ln>
            <a:solidFill>
              <a:srgbClr val="808080"/>
            </a:solidFill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182880"/>
            <a:ext cx="2057040" cy="1188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TopLink from Oracle came before to JAVA lang iself.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533520" y="1676520"/>
            <a:ext cx="2057040" cy="9140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Hibernate is open source product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5943960" y="640440"/>
            <a:ext cx="1371240" cy="9140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iBatis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4724280" y="2819520"/>
            <a:ext cx="3322440" cy="23011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Database (SQL)dependence avoidance also one of reason to use Persistence tools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3276720" y="457200"/>
            <a:ext cx="2575440" cy="2103120"/>
          </a:xfrm>
          <a:prstGeom prst="roundRect">
            <a:avLst>
              <a:gd fmla="val 16667" name="adj"/>
            </a:avLst>
          </a:prstGeom>
          <a:solidFill>
            <a:srgbClr val="80808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JDO is persistence framework, but it got almost failure. It  was used with ORDBMS. Now it is obsolete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80880" y="152280"/>
            <a:ext cx="5714640" cy="1523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JPA is literally a Persistence STANDARD like JDBC. So the application can be seam Lesley use any persistence framework under ground for persistence task.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609480" y="1981080"/>
            <a:ext cx="6857640" cy="1371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Besides portability, the value of standardizing a technology is manifested in all sorts of other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areas as well. Education, design patterns, and industry communication are just some of the many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benefits that standards bring to the table.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533520" y="3581280"/>
            <a:ext cx="3733560" cy="837720"/>
          </a:xfrm>
          <a:prstGeom prst="roundRect">
            <a:avLst>
              <a:gd fmla="val 16667" name="adj"/>
            </a:avLst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JPA is lightweight, POJO based, Persistence framework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5257800" y="3962520"/>
            <a:ext cx="2819160" cy="1676160"/>
          </a:xfrm>
          <a:prstGeom prst="rect">
            <a:avLst/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Hibernate vendors,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Toplink Vendors,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 </a:t>
            </a:r>
            <a:r>
              <a:rPr lang="en-US">
                <a:solidFill>
                  <a:srgbClr val="ffffff"/>
                </a:solidFill>
                <a:latin typeface="Calibri"/>
              </a:rPr>
              <a:t>JDO vendors,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 </a:t>
            </a:r>
            <a:r>
              <a:rPr lang="en-US">
                <a:solidFill>
                  <a:srgbClr val="ffffff"/>
                </a:solidFill>
                <a:latin typeface="Calibri"/>
              </a:rPr>
              <a:t>EJB Vendor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  </a:t>
            </a:r>
            <a:r>
              <a:rPr lang="en-US">
                <a:solidFill>
                  <a:srgbClr val="ffffff"/>
                </a:solidFill>
                <a:latin typeface="Calibri"/>
              </a:rPr>
              <a:t>are sit together to produce JPA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457200" y="4724280"/>
            <a:ext cx="4114440" cy="1142640"/>
          </a:xfrm>
          <a:prstGeom prst="roundRect">
            <a:avLst>
              <a:gd fmla="val 16667" name="adj"/>
            </a:avLst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JP QL,(EJB QL, HQL), Criteria API is based on java entity and its attributes, </a:t>
            </a:r>
            <a:r>
              <a:rPr lang="en-US">
                <a:solidFill>
                  <a:srgbClr val="ffff00"/>
                </a:solidFill>
                <a:latin typeface="Calibri"/>
              </a:rPr>
              <a:t>but not table or column dependent</a:t>
            </a:r>
            <a:r>
              <a:rPr lang="en-US">
                <a:solidFill>
                  <a:srgbClr val="ffffff"/>
                </a:solidFill>
                <a:latin typeface="Calibri"/>
              </a:rPr>
              <a:t>. So it can be executed at any database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62120" y="609480"/>
            <a:ext cx="2133360" cy="6854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Entity has attribute and relationships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3200400" y="2209680"/>
            <a:ext cx="1980720" cy="533160"/>
          </a:xfrm>
          <a:prstGeom prst="rect">
            <a:avLst/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Meta - Data</a:t>
            </a: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1600200" y="3200400"/>
            <a:ext cx="2361960" cy="609120"/>
          </a:xfrm>
          <a:prstGeom prst="ellipse">
            <a:avLst/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Annotation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4648320" y="3124080"/>
            <a:ext cx="2209320" cy="685440"/>
          </a:xfrm>
          <a:prstGeom prst="ellipse">
            <a:avLst/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4191120" y="2743200"/>
            <a:ext cx="456840" cy="14094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72" name="CustomShape 6"/>
          <p:cNvSpPr/>
          <p:nvPr/>
        </p:nvSpPr>
        <p:spPr>
          <a:xfrm flipH="1">
            <a:off x="4191120" y="3124080"/>
            <a:ext cx="380520" cy="15616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73" name="CustomShape 7"/>
          <p:cNvSpPr/>
          <p:nvPr/>
        </p:nvSpPr>
        <p:spPr>
          <a:xfrm>
            <a:off x="6248520" y="838080"/>
            <a:ext cx="1904760" cy="685440"/>
          </a:xfrm>
          <a:prstGeom prst="rect">
            <a:avLst/>
          </a:prstGeom>
          <a:solidFill>
            <a:srgbClr val="d22cb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Annotation driven development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819520" y="1371600"/>
            <a:ext cx="2133360" cy="4568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Transaction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219320" y="2209680"/>
            <a:ext cx="2590560" cy="6854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Resource-Local Transaction( DB level)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886200" y="2209680"/>
            <a:ext cx="2590560" cy="6854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Container (Global) Transaction ( JTA)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1371600" y="3429000"/>
            <a:ext cx="2133360" cy="106632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JPA Context associated with  Transaction.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0880" y="0"/>
            <a:ext cx="3657240" cy="1218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Schema , Catalog both are same meaning in DB. Simply they are used to group a set of tables. It is like giving namespace as java-package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04920" y="1600200"/>
            <a:ext cx="8229240" cy="859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you should be aware of a few pertinent points about lazy attribute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fetching. First and foremost, the directive to lazily fetch an attribute is meant only to be a hint to the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persistence provider to help the application achieve better performance. The provider is not required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respect the request because the behavior of the entity is not compromised if the provider goes ahead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and loads the attribute. The converse is not true, though, because specifying that an attribute be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eagerly fetched might be critical to being able to access the entity state once the entity is detached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from the persistence context. We will discuss detachment more in Chapter 6 and explore the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connection between lazy loading and detachment.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Second, on the surface it might appear that this is a good idea for certain attributes of an entity, but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practice it is almost never a good idea to lazily fetch simple types. There is little to be gained 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returning only part of a database row unless you are certain that the state will not be accessed in the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entity later on. The only times when lazy loading of a basic mapping should be considered are when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there are many columns in a table (for example, dozens or hundreds) or when the columns are large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(for example, very large character strings or byte strings). It could take significant resources to load the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data, and not loading it could save quite a lot of effort, time, and resources. Unless either of these two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cases is true, in the majority of cases lazily fetching a subset of object attributes will end up being more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expensive than eagerly fetching them.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819520" y="1371600"/>
            <a:ext cx="2133360" cy="4568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Persistence Context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219320" y="2209680"/>
            <a:ext cx="2590560" cy="68544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Transaction scoped Persistence Context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191120" y="2209680"/>
            <a:ext cx="2666520" cy="8377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Extended Persistence context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(stateful bean)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2971800" y="1905120"/>
            <a:ext cx="228240" cy="2282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4" name="CustomShape 5"/>
          <p:cNvSpPr/>
          <p:nvPr/>
        </p:nvSpPr>
        <p:spPr>
          <a:xfrm>
            <a:off x="4572000" y="1905120"/>
            <a:ext cx="228240" cy="2282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