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7" name="" descr=""/>
          <p:cNvPicPr/>
          <p:nvPr/>
        </p:nvPicPr>
        <p:blipFill>
          <a:blip r:embed="rId2"/>
          <a:stretch>
            <a:fillRect/>
          </a:stretch>
        </p:blipFill>
        <p:spPr>
          <a:xfrm>
            <a:off x="2079000" y="1604520"/>
            <a:ext cx="4984920" cy="3977280"/>
          </a:xfrm>
          <a:prstGeom prst="rect">
            <a:avLst/>
          </a:prstGeom>
          <a:ln>
            <a:noFill/>
          </a:ln>
        </p:spPr>
      </p:pic>
      <p:pic>
        <p:nvPicPr>
          <p:cNvPr id="38"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57200" y="6356520"/>
            <a:ext cx="2133360" cy="364680"/>
          </a:xfrm>
          <a:prstGeom prst="rect">
            <a:avLst/>
          </a:prstGeom>
        </p:spPr>
        <p:txBody>
          <a:bodyPr anchor="ctr"/>
          <a:p>
            <a:pPr>
              <a:lnSpc>
                <a:spcPct val="100000"/>
              </a:lnSpc>
            </a:pPr>
            <a:r>
              <a:rPr lang="en-IN" sz="1200">
                <a:solidFill>
                  <a:srgbClr val="8b8b8b"/>
                </a:solidFill>
                <a:latin typeface="Calibri"/>
              </a:rPr>
              <a:t>20/03/15</a:t>
            </a:r>
            <a:endParaRPr/>
          </a:p>
        </p:txBody>
      </p:sp>
      <p:sp>
        <p:nvSpPr>
          <p:cNvPr id="1" name="PlaceHolder 2"/>
          <p:cNvSpPr>
            <a:spLocks noGrp="1"/>
          </p:cNvSpPr>
          <p:nvPr>
            <p:ph type="ftr"/>
          </p:nvPr>
        </p:nvSpPr>
        <p:spPr>
          <a:xfrm>
            <a:off x="3124080" y="6356520"/>
            <a:ext cx="2895120" cy="364680"/>
          </a:xfrm>
          <a:prstGeom prst="rect">
            <a:avLst/>
          </a:prstGeom>
        </p:spPr>
        <p:txBody>
          <a:bodyPr anchor="ctr"/>
          <a:p>
            <a:endParaRPr/>
          </a:p>
        </p:txBody>
      </p:sp>
      <p:sp>
        <p:nvSpPr>
          <p:cNvPr id="2" name="PlaceHolder 3"/>
          <p:cNvSpPr>
            <a:spLocks noGrp="1"/>
          </p:cNvSpPr>
          <p:nvPr>
            <p:ph type="sldNum"/>
          </p:nvPr>
        </p:nvSpPr>
        <p:spPr>
          <a:xfrm>
            <a:off x="6553080" y="6356520"/>
            <a:ext cx="2133360" cy="364680"/>
          </a:xfrm>
          <a:prstGeom prst="rect">
            <a:avLst/>
          </a:prstGeom>
        </p:spPr>
        <p:txBody>
          <a:bodyPr anchor="ctr"/>
          <a:p>
            <a:pPr algn="r">
              <a:lnSpc>
                <a:spcPct val="100000"/>
              </a:lnSpc>
            </a:pPr>
            <a:fld id="{775BA7AA-0E92-40CE-861F-FE2D8E7E186A}" type="slidenum">
              <a:rPr lang="en-IN" sz="1200">
                <a:solidFill>
                  <a:srgbClr val="8b8b8b"/>
                </a:solidFill>
                <a:latin typeface="Calibri"/>
              </a:rPr>
              <a:t>&lt;number&gt;</a:t>
            </a:fld>
            <a:endParaRPr/>
          </a:p>
        </p:txBody>
      </p:sp>
      <p:sp>
        <p:nvSpPr>
          <p:cNvPr id="3" name="PlaceHolder 4"/>
          <p:cNvSpPr>
            <a:spLocks noGrp="1"/>
          </p:cNvSpPr>
          <p:nvPr>
            <p:ph type="title"/>
          </p:nvPr>
        </p:nvSpPr>
        <p:spPr>
          <a:xfrm>
            <a:off x="457200" y="273600"/>
            <a:ext cx="8229240" cy="1144800"/>
          </a:xfrm>
          <a:prstGeom prst="rect">
            <a:avLst/>
          </a:prstGeom>
        </p:spPr>
        <p:txBody>
          <a:bodyPr lIns="0" rIns="0" tIns="0" bIns="0" anchor="ctr"/>
          <a:p>
            <a:r>
              <a:rPr lang="en-US">
                <a:latin typeface="Calibri"/>
              </a:rPr>
              <a:t>Click to edit the title text format</a:t>
            </a:r>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CustomShape 1"/>
          <p:cNvSpPr/>
          <p:nvPr/>
        </p:nvSpPr>
        <p:spPr>
          <a:xfrm>
            <a:off x="3505320" y="3048120"/>
            <a:ext cx="3123720" cy="106632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iBATIS 3.0 they introduced Annotation and changed some API</a:t>
            </a:r>
            <a:endParaRPr/>
          </a:p>
        </p:txBody>
      </p:sp>
      <p:sp>
        <p:nvSpPr>
          <p:cNvPr id="40" name="CustomShape 2"/>
          <p:cNvSpPr/>
          <p:nvPr/>
        </p:nvSpPr>
        <p:spPr>
          <a:xfrm>
            <a:off x="5181480" y="4572000"/>
            <a:ext cx="3276360" cy="83772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iBATIS 3.0 is renamed as myBatis mybatis-3.0.4</a:t>
            </a:r>
            <a:endParaRPr/>
          </a:p>
        </p:txBody>
      </p:sp>
      <p:sp>
        <p:nvSpPr>
          <p:cNvPr id="41" name="CustomShape 3"/>
          <p:cNvSpPr/>
          <p:nvPr/>
        </p:nvSpPr>
        <p:spPr>
          <a:xfrm>
            <a:off x="990720" y="457200"/>
            <a:ext cx="2361960" cy="1066320"/>
          </a:xfrm>
          <a:prstGeom prst="ellipse">
            <a:avLst/>
          </a:prstGeom>
          <a:solidFill>
            <a:srgbClr val="00b050"/>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Version and history</a:t>
            </a:r>
            <a:endParaRPr/>
          </a:p>
        </p:txBody>
      </p:sp>
      <p:sp>
        <p:nvSpPr>
          <p:cNvPr id="42" name="CustomShape 4"/>
          <p:cNvSpPr/>
          <p:nvPr/>
        </p:nvSpPr>
        <p:spPr>
          <a:xfrm>
            <a:off x="609480" y="2133720"/>
            <a:ext cx="3200040" cy="60912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iBatis 2.0  I used in Nissan projects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228600" y="228600"/>
            <a:ext cx="4190760" cy="1980720"/>
          </a:xfrm>
          <a:prstGeom prst="roundRect">
            <a:avLst>
              <a:gd name="adj" fmla="val 16667"/>
            </a:avLst>
          </a:prstGeom>
          <a:solidFill>
            <a:srgbClr val="4f81bd"/>
          </a:solidFill>
          <a:ln w="25560">
            <a:solidFill>
              <a:srgbClr val="3a5f8b"/>
            </a:solidFill>
            <a:round/>
          </a:ln>
        </p:spPr>
        <p:txBody>
          <a:bodyPr lIns="90000" rIns="90000" tIns="45000" bIns="45000" anchor="ctr"/>
          <a:p>
            <a:pPr>
              <a:lnSpc>
                <a:spcPct val="100000"/>
              </a:lnSpc>
            </a:pPr>
            <a:r>
              <a:rPr lang="en-IN">
                <a:solidFill>
                  <a:srgbClr val="ffffff"/>
                </a:solidFill>
                <a:latin typeface="Calibri"/>
              </a:rPr>
              <a:t>Transaction capable resources</a:t>
            </a:r>
            <a:endParaRPr/>
          </a:p>
          <a:p>
            <a:pPr>
              <a:lnSpc>
                <a:spcPct val="100000"/>
              </a:lnSpc>
            </a:pPr>
            <a:r>
              <a:rPr lang="en-IN">
                <a:solidFill>
                  <a:srgbClr val="ffffff"/>
                </a:solidFill>
                <a:latin typeface="Calibri"/>
              </a:rPr>
              <a:t>are</a:t>
            </a:r>
            <a:endParaRPr/>
          </a:p>
          <a:p>
            <a:pPr>
              <a:lnSpc>
                <a:spcPct val="100000"/>
              </a:lnSpc>
            </a:pPr>
            <a:r>
              <a:rPr lang="en-IN">
                <a:solidFill>
                  <a:srgbClr val="ffffff"/>
                </a:solidFill>
                <a:latin typeface="Calibri"/>
              </a:rPr>
              <a:t>1. DB( Database)</a:t>
            </a:r>
            <a:endParaRPr/>
          </a:p>
          <a:p>
            <a:pPr>
              <a:lnSpc>
                <a:spcPct val="100000"/>
              </a:lnSpc>
            </a:pPr>
            <a:r>
              <a:rPr lang="en-IN">
                <a:solidFill>
                  <a:srgbClr val="ffffff"/>
                </a:solidFill>
                <a:latin typeface="Calibri"/>
              </a:rPr>
              <a:t>2. JMS</a:t>
            </a:r>
            <a:endParaRPr/>
          </a:p>
          <a:p>
            <a:pPr>
              <a:lnSpc>
                <a:spcPct val="100000"/>
              </a:lnSpc>
            </a:pPr>
            <a:r>
              <a:rPr lang="en-IN">
                <a:solidFill>
                  <a:srgbClr val="ffffff"/>
                </a:solidFill>
                <a:latin typeface="Calibri"/>
              </a:rPr>
              <a:t>3. JCA( java connector Architecture)</a:t>
            </a:r>
            <a:endParaRPr/>
          </a:p>
        </p:txBody>
      </p:sp>
      <p:sp>
        <p:nvSpPr>
          <p:cNvPr id="98" name="CustomShape 2"/>
          <p:cNvSpPr/>
          <p:nvPr/>
        </p:nvSpPr>
        <p:spPr>
          <a:xfrm>
            <a:off x="685800" y="3048120"/>
            <a:ext cx="3352320" cy="182844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Transaction Properties</a:t>
            </a:r>
            <a:endParaRPr/>
          </a:p>
          <a:p>
            <a:pPr algn="ctr">
              <a:lnSpc>
                <a:spcPct val="100000"/>
              </a:lnSpc>
              <a:buFont typeface="StarSymbol"/>
              <a:buAutoNum type="arabicPeriod"/>
            </a:pPr>
            <a:r>
              <a:rPr lang="en-IN">
                <a:solidFill>
                  <a:srgbClr val="ffffff"/>
                </a:solidFill>
                <a:latin typeface="Calibri"/>
              </a:rPr>
              <a:t>Automicity</a:t>
            </a:r>
            <a:endParaRPr/>
          </a:p>
          <a:p>
            <a:pPr algn="ctr">
              <a:lnSpc>
                <a:spcPct val="100000"/>
              </a:lnSpc>
              <a:buFont typeface="StarSymbol"/>
              <a:buAutoNum type="arabicPeriod"/>
            </a:pPr>
            <a:r>
              <a:rPr lang="en-IN">
                <a:solidFill>
                  <a:srgbClr val="ffffff"/>
                </a:solidFill>
                <a:latin typeface="Calibri"/>
              </a:rPr>
              <a:t>Consistency</a:t>
            </a:r>
            <a:endParaRPr/>
          </a:p>
          <a:p>
            <a:pPr algn="ctr">
              <a:lnSpc>
                <a:spcPct val="100000"/>
              </a:lnSpc>
              <a:buFont typeface="StarSymbol"/>
              <a:buAutoNum type="arabicPeriod"/>
            </a:pPr>
            <a:r>
              <a:rPr lang="en-IN">
                <a:solidFill>
                  <a:srgbClr val="ffffff"/>
                </a:solidFill>
                <a:latin typeface="Calibri"/>
              </a:rPr>
              <a:t>Isolation</a:t>
            </a:r>
            <a:endParaRPr/>
          </a:p>
          <a:p>
            <a:pPr algn="ctr">
              <a:lnSpc>
                <a:spcPct val="100000"/>
              </a:lnSpc>
              <a:buFont typeface="StarSymbol"/>
              <a:buAutoNum type="arabicPeriod"/>
            </a:pPr>
            <a:r>
              <a:rPr lang="en-IN">
                <a:solidFill>
                  <a:srgbClr val="ffffff"/>
                </a:solidFill>
                <a:latin typeface="Calibri"/>
              </a:rPr>
              <a:t>durability</a:t>
            </a:r>
            <a:endParaRPr/>
          </a:p>
        </p:txBody>
      </p:sp>
      <p:sp>
        <p:nvSpPr>
          <p:cNvPr id="99" name="CustomShape 3"/>
          <p:cNvSpPr/>
          <p:nvPr/>
        </p:nvSpPr>
        <p:spPr>
          <a:xfrm>
            <a:off x="4648320" y="304920"/>
            <a:ext cx="4190760" cy="1371240"/>
          </a:xfrm>
          <a:prstGeom prst="ellipse">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Use “automatic” transaction manager to run EVERY statement in separate transaction</a:t>
            </a:r>
            <a:endParaRPr/>
          </a:p>
        </p:txBody>
      </p:sp>
      <p:sp>
        <p:nvSpPr>
          <p:cNvPr id="100" name="CustomShape 4"/>
          <p:cNvSpPr/>
          <p:nvPr/>
        </p:nvSpPr>
        <p:spPr>
          <a:xfrm>
            <a:off x="4724280" y="1905120"/>
            <a:ext cx="4190760" cy="1599840"/>
          </a:xfrm>
          <a:prstGeom prst="ellipse">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Use “LOCAL” transaction manager to run ONE OR MORE statement AS GROUP in a transaction. But single Resource usually DB</a:t>
            </a:r>
            <a:endParaRPr/>
          </a:p>
        </p:txBody>
      </p:sp>
      <p:sp>
        <p:nvSpPr>
          <p:cNvPr id="101" name="CustomShape 5"/>
          <p:cNvSpPr/>
          <p:nvPr/>
        </p:nvSpPr>
        <p:spPr>
          <a:xfrm>
            <a:off x="4572000" y="3733920"/>
            <a:ext cx="4190760" cy="1599840"/>
          </a:xfrm>
          <a:prstGeom prst="ellipse">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Use “GLOBAL” transaction manager to run ONE OR MORE statement AS GROUP in a transaction on more than Resource usually DBs/ JMS</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838080" y="762120"/>
            <a:ext cx="1752120" cy="53316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Dynamic SQL</a:t>
            </a:r>
            <a:endParaRPr/>
          </a:p>
        </p:txBody>
      </p:sp>
      <p:sp>
        <p:nvSpPr>
          <p:cNvPr id="103" name="CustomShape 2"/>
          <p:cNvSpPr/>
          <p:nvPr/>
        </p:nvSpPr>
        <p:spPr>
          <a:xfrm>
            <a:off x="1752480" y="1447920"/>
            <a:ext cx="1409400" cy="45684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&lt;dynamic&gt;</a:t>
            </a:r>
            <a:endParaRPr/>
          </a:p>
        </p:txBody>
      </p:sp>
      <p:sp>
        <p:nvSpPr>
          <p:cNvPr id="104" name="CustomShape 3"/>
          <p:cNvSpPr/>
          <p:nvPr/>
        </p:nvSpPr>
        <p:spPr>
          <a:xfrm>
            <a:off x="1752480" y="2057400"/>
            <a:ext cx="1409400" cy="45684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binary</a:t>
            </a:r>
            <a:endParaRPr/>
          </a:p>
        </p:txBody>
      </p:sp>
      <p:sp>
        <p:nvSpPr>
          <p:cNvPr id="105" name="CustomShape 4"/>
          <p:cNvSpPr/>
          <p:nvPr/>
        </p:nvSpPr>
        <p:spPr>
          <a:xfrm>
            <a:off x="1752480" y="2743200"/>
            <a:ext cx="1409400" cy="45684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unary</a:t>
            </a:r>
            <a:endParaRPr/>
          </a:p>
        </p:txBody>
      </p:sp>
      <p:sp>
        <p:nvSpPr>
          <p:cNvPr id="106" name="CustomShape 5"/>
          <p:cNvSpPr/>
          <p:nvPr/>
        </p:nvSpPr>
        <p:spPr>
          <a:xfrm>
            <a:off x="1752480" y="3352680"/>
            <a:ext cx="1409400" cy="45684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&lt;iterate&gt;</a:t>
            </a:r>
            <a:endParaRPr/>
          </a:p>
        </p:txBody>
      </p:sp>
      <p:sp>
        <p:nvSpPr>
          <p:cNvPr id="107" name="CustomShape 6"/>
          <p:cNvSpPr/>
          <p:nvPr/>
        </p:nvSpPr>
        <p:spPr>
          <a:xfrm>
            <a:off x="5486400" y="380880"/>
            <a:ext cx="3123720" cy="2361960"/>
          </a:xfrm>
          <a:prstGeom prst="cloud">
            <a:avLst/>
          </a:prstGeom>
          <a:solidFill>
            <a:srgbClr val="00b050"/>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While using Dynamic SQL, we have to avoid refactoring java attribute and classes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CustomShape 1"/>
          <p:cNvSpPr/>
          <p:nvPr/>
        </p:nvSpPr>
        <p:spPr>
          <a:xfrm>
            <a:off x="304920" y="228600"/>
            <a:ext cx="2057040" cy="837720"/>
          </a:xfrm>
          <a:prstGeom prst="rect">
            <a:avLst/>
          </a:prstGeom>
          <a:solidFill>
            <a:srgbClr val="92d050"/>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iBatis is </a:t>
            </a:r>
            <a:endParaRPr/>
          </a:p>
          <a:p>
            <a:pPr algn="ctr">
              <a:lnSpc>
                <a:spcPct val="100000"/>
              </a:lnSpc>
            </a:pPr>
            <a:r>
              <a:rPr lang="en-IN">
                <a:solidFill>
                  <a:srgbClr val="ffffff"/>
                </a:solidFill>
                <a:latin typeface="Calibri"/>
              </a:rPr>
              <a:t>Simple and Hybrid</a:t>
            </a:r>
            <a:endParaRPr/>
          </a:p>
        </p:txBody>
      </p:sp>
      <p:sp>
        <p:nvSpPr>
          <p:cNvPr id="44" name="CustomShape 2"/>
          <p:cNvSpPr/>
          <p:nvPr/>
        </p:nvSpPr>
        <p:spPr>
          <a:xfrm>
            <a:off x="228600" y="1219320"/>
            <a:ext cx="3200040" cy="1294920"/>
          </a:xfrm>
          <a:prstGeom prst="roundRect">
            <a:avLst>
              <a:gd name="adj" fmla="val 16667"/>
            </a:avLst>
          </a:prstGeom>
          <a:solidFill>
            <a:srgbClr val="92d050"/>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When u have full control of DB  go for ORM tools </a:t>
            </a:r>
            <a:endParaRPr/>
          </a:p>
          <a:p>
            <a:pPr algn="ctr">
              <a:lnSpc>
                <a:spcPct val="100000"/>
              </a:lnSpc>
            </a:pPr>
            <a:r>
              <a:rPr lang="en-IN">
                <a:solidFill>
                  <a:srgbClr val="ffffff"/>
                </a:solidFill>
                <a:latin typeface="Calibri"/>
              </a:rPr>
              <a:t>(JPA, Hibernate)</a:t>
            </a:r>
            <a:endParaRPr/>
          </a:p>
        </p:txBody>
      </p:sp>
      <p:sp>
        <p:nvSpPr>
          <p:cNvPr id="45" name="CustomShape 3"/>
          <p:cNvSpPr/>
          <p:nvPr/>
        </p:nvSpPr>
        <p:spPr>
          <a:xfrm>
            <a:off x="228600" y="2666880"/>
            <a:ext cx="3885840" cy="1904760"/>
          </a:xfrm>
          <a:prstGeom prst="roundRect">
            <a:avLst>
              <a:gd name="adj" fmla="val 16667"/>
            </a:avLst>
          </a:prstGeom>
          <a:solidFill>
            <a:srgbClr val="92d050"/>
          </a:solidFill>
          <a:ln w="25560">
            <a:solidFill>
              <a:srgbClr val="3a5f8b"/>
            </a:solidFill>
            <a:round/>
          </a:ln>
        </p:spPr>
      </p:sp>
      <p:sp>
        <p:nvSpPr>
          <p:cNvPr id="46" name="CustomShape 4"/>
          <p:cNvSpPr/>
          <p:nvPr/>
        </p:nvSpPr>
        <p:spPr>
          <a:xfrm>
            <a:off x="228600" y="4724280"/>
            <a:ext cx="3200040" cy="1294920"/>
          </a:xfrm>
          <a:prstGeom prst="roundRect">
            <a:avLst>
              <a:gd name="adj" fmla="val 16667"/>
            </a:avLst>
          </a:prstGeom>
          <a:solidFill>
            <a:srgbClr val="92d050"/>
          </a:solidFill>
          <a:ln w="25560">
            <a:solidFill>
              <a:srgbClr val="3a5f8b"/>
            </a:solidFill>
            <a:round/>
          </a:ln>
        </p:spPr>
        <p:txBody>
          <a:bodyPr lIns="90000" rIns="90000" tIns="45000" bIns="45000" anchor="ctr"/>
          <a:p>
            <a:pPr algn="ctr">
              <a:lnSpc>
                <a:spcPct val="100000"/>
              </a:lnSpc>
            </a:pPr>
            <a:r>
              <a:rPr lang="en-IN">
                <a:solidFill>
                  <a:srgbClr val="ff0000"/>
                </a:solidFill>
                <a:latin typeface="Calibri"/>
              </a:rPr>
              <a:t>It is not transform Checked SQLException exception  to runtime exception like hibernate /spring</a:t>
            </a:r>
            <a:endParaRPr/>
          </a:p>
        </p:txBody>
      </p:sp>
      <p:sp>
        <p:nvSpPr>
          <p:cNvPr id="47" name="CustomShape 5"/>
          <p:cNvSpPr/>
          <p:nvPr/>
        </p:nvSpPr>
        <p:spPr>
          <a:xfrm>
            <a:off x="4343400" y="304920"/>
            <a:ext cx="3200040" cy="1294920"/>
          </a:xfrm>
          <a:prstGeom prst="roundRect">
            <a:avLst>
              <a:gd name="adj" fmla="val 16667"/>
            </a:avLst>
          </a:prstGeom>
          <a:solidFill>
            <a:srgbClr val="92d050"/>
          </a:solidFill>
          <a:ln w="25560">
            <a:solidFill>
              <a:srgbClr val="3a5f8b"/>
            </a:solidFill>
            <a:round/>
          </a:ln>
        </p:spPr>
        <p:txBody>
          <a:bodyPr lIns="90000" rIns="90000" tIns="45000" bIns="45000" anchor="ctr"/>
          <a:p>
            <a:pPr algn="ctr">
              <a:lnSpc>
                <a:spcPct val="100000"/>
              </a:lnSpc>
            </a:pPr>
            <a:r>
              <a:rPr lang="en-IN">
                <a:solidFill>
                  <a:srgbClr val="ff0000"/>
                </a:solidFill>
                <a:latin typeface="Calibri"/>
              </a:rPr>
              <a:t>It does </a:t>
            </a:r>
            <a:r>
              <a:rPr b="1" lang="en-IN">
                <a:solidFill>
                  <a:srgbClr val="ffff00"/>
                </a:solidFill>
                <a:latin typeface="Calibri"/>
              </a:rPr>
              <a:t>not</a:t>
            </a:r>
            <a:r>
              <a:rPr lang="en-IN">
                <a:solidFill>
                  <a:srgbClr val="ff0000"/>
                </a:solidFill>
                <a:latin typeface="Calibri"/>
              </a:rPr>
              <a:t> have any built in support for concurrency like hibernate support &lt;version&gt;</a:t>
            </a:r>
            <a:endParaRPr/>
          </a:p>
        </p:txBody>
      </p:sp>
      <p:sp>
        <p:nvSpPr>
          <p:cNvPr id="48" name="CustomShape 6"/>
          <p:cNvSpPr/>
          <p:nvPr/>
        </p:nvSpPr>
        <p:spPr>
          <a:xfrm>
            <a:off x="4419720" y="1981080"/>
            <a:ext cx="3200040" cy="1294920"/>
          </a:xfrm>
          <a:prstGeom prst="roundRect">
            <a:avLst>
              <a:gd name="adj" fmla="val 16667"/>
            </a:avLst>
          </a:prstGeom>
          <a:solidFill>
            <a:srgbClr val="92d050"/>
          </a:solidFill>
          <a:ln w="25560">
            <a:solidFill>
              <a:srgbClr val="3a5f8b"/>
            </a:solidFill>
            <a:round/>
          </a:ln>
        </p:spPr>
        <p:txBody>
          <a:bodyPr lIns="90000" rIns="90000" tIns="45000" bIns="45000" anchor="ctr"/>
          <a:p>
            <a:pPr algn="ctr">
              <a:lnSpc>
                <a:spcPct val="100000"/>
              </a:lnSpc>
            </a:pPr>
            <a:r>
              <a:rPr lang="en-IN">
                <a:solidFill>
                  <a:srgbClr val="ff0000"/>
                </a:solidFill>
                <a:latin typeface="Calibri"/>
              </a:rPr>
              <a:t>It does </a:t>
            </a:r>
            <a:r>
              <a:rPr b="1" lang="en-IN">
                <a:solidFill>
                  <a:srgbClr val="ffff00"/>
                </a:solidFill>
                <a:latin typeface="Calibri"/>
              </a:rPr>
              <a:t>not</a:t>
            </a:r>
            <a:r>
              <a:rPr lang="en-IN">
                <a:solidFill>
                  <a:srgbClr val="ff0000"/>
                </a:solidFill>
                <a:latin typeface="Calibri"/>
              </a:rPr>
              <a:t> have any built in support for cascade operation while update / delete.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CustomShape 1"/>
          <p:cNvSpPr/>
          <p:nvPr/>
        </p:nvSpPr>
        <p:spPr>
          <a:xfrm>
            <a:off x="308520" y="1905120"/>
            <a:ext cx="3497760" cy="99036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If DB is legacy and it is not well normalized  go for ibatis</a:t>
            </a:r>
            <a:endParaRPr/>
          </a:p>
        </p:txBody>
      </p:sp>
      <p:sp>
        <p:nvSpPr>
          <p:cNvPr id="50" name="CustomShape 2"/>
          <p:cNvSpPr/>
          <p:nvPr/>
        </p:nvSpPr>
        <p:spPr>
          <a:xfrm>
            <a:off x="266760" y="3048120"/>
            <a:ext cx="3580920" cy="137124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When we want to avoid plain JDBC code and at the same time want control on SQL  go for  iBatis</a:t>
            </a:r>
            <a:endParaRPr/>
          </a:p>
        </p:txBody>
      </p:sp>
      <p:sp>
        <p:nvSpPr>
          <p:cNvPr id="51" name="CustomShape 3"/>
          <p:cNvSpPr/>
          <p:nvPr/>
        </p:nvSpPr>
        <p:spPr>
          <a:xfrm>
            <a:off x="4952880" y="3886200"/>
            <a:ext cx="3276360" cy="76176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When we want  use DB specific features go for iBatis</a:t>
            </a:r>
            <a:endParaRPr/>
          </a:p>
        </p:txBody>
      </p:sp>
      <p:sp>
        <p:nvSpPr>
          <p:cNvPr id="52" name="CustomShape 4"/>
          <p:cNvSpPr/>
          <p:nvPr/>
        </p:nvSpPr>
        <p:spPr>
          <a:xfrm>
            <a:off x="1600200" y="533520"/>
            <a:ext cx="4419360" cy="1066320"/>
          </a:xfrm>
          <a:prstGeom prst="ellipse">
            <a:avLst/>
          </a:prstGeom>
          <a:solidFill>
            <a:srgbClr val="00b050"/>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Why I want to use iBATIS</a:t>
            </a:r>
            <a:endParaRPr/>
          </a:p>
        </p:txBody>
      </p:sp>
      <p:sp>
        <p:nvSpPr>
          <p:cNvPr id="53" name="CustomShape 5"/>
          <p:cNvSpPr/>
          <p:nvPr/>
        </p:nvSpPr>
        <p:spPr>
          <a:xfrm>
            <a:off x="4952880" y="2590920"/>
            <a:ext cx="3200040" cy="99036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SQL is not standard. So, it is vary from DB to DB</a:t>
            </a:r>
            <a:endParaRPr/>
          </a:p>
        </p:txBody>
      </p:sp>
      <p:sp>
        <p:nvSpPr>
          <p:cNvPr id="54" name="CustomShape 6"/>
          <p:cNvSpPr/>
          <p:nvPr/>
        </p:nvSpPr>
        <p:spPr>
          <a:xfrm>
            <a:off x="308520" y="4572000"/>
            <a:ext cx="3497760" cy="837720"/>
          </a:xfrm>
          <a:prstGeom prst="roundRect">
            <a:avLst>
              <a:gd name="adj" fmla="val 16667"/>
            </a:avLst>
          </a:prstGeom>
          <a:solidFill>
            <a:srgbClr val="31859c"/>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Simplicity, easy to learn, less learning curve</a:t>
            </a:r>
            <a:endParaRPr/>
          </a:p>
        </p:txBody>
      </p:sp>
      <p:sp>
        <p:nvSpPr>
          <p:cNvPr id="55" name="CustomShape 7"/>
          <p:cNvSpPr/>
          <p:nvPr/>
        </p:nvSpPr>
        <p:spPr>
          <a:xfrm>
            <a:off x="308520" y="5562720"/>
            <a:ext cx="3497760" cy="837720"/>
          </a:xfrm>
          <a:prstGeom prst="roundRect">
            <a:avLst>
              <a:gd name="adj" fmla="val 16667"/>
            </a:avLst>
          </a:prstGeom>
          <a:solidFill>
            <a:srgbClr val="31859c"/>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It allow us to have separate SQL developer for our projects</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CustomShape 1"/>
          <p:cNvSpPr/>
          <p:nvPr/>
        </p:nvSpPr>
        <p:spPr>
          <a:xfrm>
            <a:off x="1295280" y="3886200"/>
            <a:ext cx="4190760" cy="91404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SQL not generated.  Developer has to write the SQL. But SQL Mapping is done</a:t>
            </a:r>
            <a:endParaRPr/>
          </a:p>
        </p:txBody>
      </p:sp>
      <p:sp>
        <p:nvSpPr>
          <p:cNvPr id="57" name="CustomShape 2"/>
          <p:cNvSpPr/>
          <p:nvPr/>
        </p:nvSpPr>
        <p:spPr>
          <a:xfrm>
            <a:off x="1295280" y="3124080"/>
            <a:ext cx="4190760" cy="53316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It is SQL centric framework</a:t>
            </a:r>
            <a:endParaRPr/>
          </a:p>
        </p:txBody>
      </p:sp>
      <p:sp>
        <p:nvSpPr>
          <p:cNvPr id="58" name="CustomShape 3"/>
          <p:cNvSpPr/>
          <p:nvPr/>
        </p:nvSpPr>
        <p:spPr>
          <a:xfrm>
            <a:off x="1219320" y="1981080"/>
            <a:ext cx="4343040" cy="914040"/>
          </a:xfrm>
          <a:prstGeom prst="roundRect">
            <a:avLst>
              <a:gd name="adj" fmla="val 16667"/>
            </a:avLst>
          </a:prstGeom>
          <a:solidFill>
            <a:srgbClr val="b3a2c7"/>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iBatis is implementation of “Data Mapper” design pattern</a:t>
            </a:r>
            <a:endParaRPr/>
          </a:p>
        </p:txBody>
      </p:sp>
      <p:sp>
        <p:nvSpPr>
          <p:cNvPr id="59" name="CustomShape 4"/>
          <p:cNvSpPr/>
          <p:nvPr/>
        </p:nvSpPr>
        <p:spPr>
          <a:xfrm>
            <a:off x="1295280" y="4952880"/>
            <a:ext cx="3123720" cy="685440"/>
          </a:xfrm>
          <a:prstGeom prst="roundRect">
            <a:avLst>
              <a:gd name="adj" fmla="val 16667"/>
            </a:avLst>
          </a:prstGeom>
          <a:solidFill>
            <a:srgbClr val="c3d69b"/>
          </a:solidFill>
          <a:ln w="25560">
            <a:solidFill>
              <a:srgbClr val="4f81bd"/>
            </a:solidFill>
            <a:round/>
          </a:ln>
        </p:spPr>
        <p:txBody>
          <a:bodyPr lIns="90000" rIns="90000" tIns="45000" bIns="45000" anchor="ctr"/>
          <a:p>
            <a:pPr algn="ctr">
              <a:lnSpc>
                <a:spcPct val="100000"/>
              </a:lnSpc>
            </a:pPr>
            <a:r>
              <a:rPr lang="en-IN">
                <a:solidFill>
                  <a:srgbClr val="ffffff"/>
                </a:solidFill>
                <a:latin typeface="Calibri"/>
              </a:rPr>
              <a:t>Externalizing SQL</a:t>
            </a:r>
            <a:endParaRPr/>
          </a:p>
        </p:txBody>
      </p:sp>
      <p:sp>
        <p:nvSpPr>
          <p:cNvPr id="60" name="CustomShape 5"/>
          <p:cNvSpPr/>
          <p:nvPr/>
        </p:nvSpPr>
        <p:spPr>
          <a:xfrm>
            <a:off x="6019920" y="1981080"/>
            <a:ext cx="2057040" cy="45684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Caching</a:t>
            </a:r>
            <a:endParaRPr/>
          </a:p>
        </p:txBody>
      </p:sp>
      <p:sp>
        <p:nvSpPr>
          <p:cNvPr id="61" name="CustomShape 6"/>
          <p:cNvSpPr/>
          <p:nvPr/>
        </p:nvSpPr>
        <p:spPr>
          <a:xfrm>
            <a:off x="1600200" y="533520"/>
            <a:ext cx="4419360" cy="1066320"/>
          </a:xfrm>
          <a:prstGeom prst="ellipse">
            <a:avLst/>
          </a:prstGeom>
          <a:solidFill>
            <a:srgbClr val="00b050"/>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What is iBATIS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 name="CustomShape 1"/>
          <p:cNvSpPr/>
          <p:nvPr/>
        </p:nvSpPr>
        <p:spPr>
          <a:xfrm>
            <a:off x="685800" y="533520"/>
            <a:ext cx="3809520" cy="83772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What is abstraction layer ???</a:t>
            </a:r>
            <a:endParaRPr/>
          </a:p>
        </p:txBody>
      </p:sp>
      <p:sp>
        <p:nvSpPr>
          <p:cNvPr id="63" name="CustomShape 2"/>
          <p:cNvSpPr/>
          <p:nvPr/>
        </p:nvSpPr>
        <p:spPr>
          <a:xfrm>
            <a:off x="1676520" y="1981080"/>
            <a:ext cx="5409720" cy="198072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A method in abstraction layer should not expect  any implementation specific or vendor specific class either as parameter or return type. The same method should NOT have any vendor specific exception in it is throws class.</a:t>
            </a:r>
            <a:endParaRPr/>
          </a:p>
        </p:txBody>
      </p:sp>
      <p:sp>
        <p:nvSpPr>
          <p:cNvPr id="64" name="CustomShape 3"/>
          <p:cNvSpPr/>
          <p:nvPr/>
        </p:nvSpPr>
        <p:spPr>
          <a:xfrm flipH="1" rot="5400000">
            <a:off x="3180600" y="781200"/>
            <a:ext cx="609120" cy="1790280"/>
          </a:xfrm>
          <a:prstGeom prst="straightConnector1">
            <a:avLst/>
          </a:prstGeom>
          <a:noFill/>
          <a:ln w="9360">
            <a:solidFill>
              <a:srgbClr val="4a7ebb"/>
            </a:solidFill>
            <a:round/>
            <a:tailEnd len="med" type="arrow" w="med"/>
          </a:ln>
        </p:spPr>
      </p:sp>
      <p:sp>
        <p:nvSpPr>
          <p:cNvPr id="65" name="CustomShape 4"/>
          <p:cNvSpPr/>
          <p:nvPr/>
        </p:nvSpPr>
        <p:spPr>
          <a:xfrm>
            <a:off x="2743200" y="4191120"/>
            <a:ext cx="5562360" cy="2361960"/>
          </a:xfrm>
          <a:prstGeom prst="ellipse">
            <a:avLst/>
          </a:prstGeom>
          <a:solidFill>
            <a:srgbClr val="77933c"/>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When you have full control of  application like  DB design, go for Hibernate tool. If not, consider iBATIS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 name="CustomShape 1"/>
          <p:cNvSpPr/>
          <p:nvPr/>
        </p:nvSpPr>
        <p:spPr>
          <a:xfrm>
            <a:off x="2209680" y="304920"/>
            <a:ext cx="2209320" cy="685440"/>
          </a:xfrm>
          <a:prstGeom prst="roundRect">
            <a:avLst>
              <a:gd name="adj" fmla="val 16667"/>
            </a:avLst>
          </a:prstGeom>
          <a:solidFill>
            <a:srgbClr val="00b050"/>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iBatis features</a:t>
            </a:r>
            <a:endParaRPr/>
          </a:p>
        </p:txBody>
      </p:sp>
      <p:sp>
        <p:nvSpPr>
          <p:cNvPr id="67" name="CustomShape 2"/>
          <p:cNvSpPr/>
          <p:nvPr/>
        </p:nvSpPr>
        <p:spPr>
          <a:xfrm>
            <a:off x="533520" y="1295280"/>
            <a:ext cx="3200040" cy="99036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It is reduce / avoid JDBC code.  iBatis use JDBC code in turn behind the scene </a:t>
            </a:r>
            <a:endParaRPr/>
          </a:p>
        </p:txBody>
      </p:sp>
      <p:sp>
        <p:nvSpPr>
          <p:cNvPr id="68" name="CustomShape 3"/>
          <p:cNvSpPr/>
          <p:nvPr/>
        </p:nvSpPr>
        <p:spPr>
          <a:xfrm>
            <a:off x="533520" y="2514600"/>
            <a:ext cx="3200040" cy="60912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It keep the SQL in famous XML </a:t>
            </a:r>
            <a:endParaRPr/>
          </a:p>
        </p:txBody>
      </p:sp>
      <p:sp>
        <p:nvSpPr>
          <p:cNvPr id="69" name="CustomShape 4"/>
          <p:cNvSpPr/>
          <p:nvPr/>
        </p:nvSpPr>
        <p:spPr>
          <a:xfrm>
            <a:off x="533520" y="3352680"/>
            <a:ext cx="3200040" cy="60912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It support pagination </a:t>
            </a:r>
            <a:endParaRPr/>
          </a:p>
        </p:txBody>
      </p:sp>
      <p:sp>
        <p:nvSpPr>
          <p:cNvPr id="70" name="CustomShape 5"/>
          <p:cNvSpPr/>
          <p:nvPr/>
        </p:nvSpPr>
        <p:spPr>
          <a:xfrm>
            <a:off x="533520" y="4114800"/>
            <a:ext cx="3200040" cy="60912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It support batch processing</a:t>
            </a:r>
            <a:endParaRPr/>
          </a:p>
        </p:txBody>
      </p:sp>
      <p:sp>
        <p:nvSpPr>
          <p:cNvPr id="71" name="CustomShape 6"/>
          <p:cNvSpPr/>
          <p:nvPr/>
        </p:nvSpPr>
        <p:spPr>
          <a:xfrm>
            <a:off x="533520" y="4876920"/>
            <a:ext cx="3200040" cy="45684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Lazy loading</a:t>
            </a:r>
            <a:endParaRPr/>
          </a:p>
        </p:txBody>
      </p:sp>
      <p:sp>
        <p:nvSpPr>
          <p:cNvPr id="72" name="CustomShape 7"/>
          <p:cNvSpPr/>
          <p:nvPr/>
        </p:nvSpPr>
        <p:spPr>
          <a:xfrm>
            <a:off x="533520" y="5486400"/>
            <a:ext cx="3200040" cy="45684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Join Fetching</a:t>
            </a:r>
            <a:endParaRPr/>
          </a:p>
        </p:txBody>
      </p:sp>
      <p:sp>
        <p:nvSpPr>
          <p:cNvPr id="73" name="CustomShape 8"/>
          <p:cNvSpPr/>
          <p:nvPr/>
        </p:nvSpPr>
        <p:spPr>
          <a:xfrm>
            <a:off x="4038480" y="1371600"/>
            <a:ext cx="3200040" cy="68544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It is more extensible and customizable</a:t>
            </a:r>
            <a:endParaRPr/>
          </a:p>
        </p:txBody>
      </p:sp>
      <p:sp>
        <p:nvSpPr>
          <p:cNvPr id="74" name="CustomShape 9"/>
          <p:cNvSpPr/>
          <p:nvPr/>
        </p:nvSpPr>
        <p:spPr>
          <a:xfrm>
            <a:off x="3960000" y="3024000"/>
            <a:ext cx="4345560" cy="3071520"/>
          </a:xfrm>
          <a:prstGeom prst="roundRect">
            <a:avLst>
              <a:gd name="adj" fmla="val 16667"/>
            </a:avLst>
          </a:prstGeom>
          <a:solidFill>
            <a:srgbClr val="00b050"/>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Lazy loading, join fetching are opposite. </a:t>
            </a:r>
            <a:endParaRPr/>
          </a:p>
          <a:p>
            <a:pPr algn="ctr">
              <a:lnSpc>
                <a:spcPct val="100000"/>
              </a:lnSpc>
            </a:pPr>
            <a:endParaRPr/>
          </a:p>
          <a:p>
            <a:pPr algn="ctr">
              <a:lnSpc>
                <a:spcPct val="100000"/>
              </a:lnSpc>
            </a:pPr>
            <a:r>
              <a:rPr lang="en-IN">
                <a:solidFill>
                  <a:srgbClr val="ffffff"/>
                </a:solidFill>
                <a:latin typeface="Calibri"/>
              </a:rPr>
              <a:t>Lazy load improve performance  by reduce memory usage. But need one more sql query hit.</a:t>
            </a:r>
            <a:endParaRPr/>
          </a:p>
          <a:p>
            <a:pPr algn="ctr">
              <a:lnSpc>
                <a:spcPct val="100000"/>
              </a:lnSpc>
            </a:pPr>
            <a:endParaRPr/>
          </a:p>
          <a:p>
            <a:pPr algn="ctr">
              <a:lnSpc>
                <a:spcPct val="100000"/>
              </a:lnSpc>
            </a:pPr>
            <a:r>
              <a:rPr lang="en-IN">
                <a:solidFill>
                  <a:srgbClr val="ffffff"/>
                </a:solidFill>
                <a:latin typeface="Calibri"/>
              </a:rPr>
              <a:t> </a:t>
            </a:r>
            <a:r>
              <a:rPr lang="en-IN">
                <a:solidFill>
                  <a:srgbClr val="ffffff"/>
                </a:solidFill>
                <a:latin typeface="Calibri"/>
              </a:rPr>
              <a:t>But Join fetch improve performance  by reduce SQL hit. But occupy memory</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5" name="Picture 3" descr=""/>
          <p:cNvPicPr/>
          <p:nvPr/>
        </p:nvPicPr>
        <p:blipFill>
          <a:blip r:embed="rId1"/>
          <a:stretch>
            <a:fillRect/>
          </a:stretch>
        </p:blipFill>
        <p:spPr>
          <a:xfrm>
            <a:off x="814320" y="709560"/>
            <a:ext cx="7515000" cy="5438520"/>
          </a:xfrm>
          <a:prstGeom prst="rect">
            <a:avLst/>
          </a:prstGeom>
          <a:ln w="9360">
            <a:noFill/>
          </a:ln>
        </p:spPr>
      </p:pic>
      <p:sp>
        <p:nvSpPr>
          <p:cNvPr id="76" name="CustomShape 1"/>
          <p:cNvSpPr/>
          <p:nvPr/>
        </p:nvSpPr>
        <p:spPr>
          <a:xfrm>
            <a:off x="380880" y="609480"/>
            <a:ext cx="1447560" cy="1066320"/>
          </a:xfrm>
          <a:prstGeom prst="rect">
            <a:avLst/>
          </a:prstGeom>
          <a:solidFill>
            <a:srgbClr val="00b0f0"/>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iBatis Architecture or work flow</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2895480" y="304920"/>
            <a:ext cx="2209320" cy="685440"/>
          </a:xfrm>
          <a:prstGeom prst="roundRect">
            <a:avLst>
              <a:gd name="adj" fmla="val 16667"/>
            </a:avLst>
          </a:prstGeom>
          <a:solidFill>
            <a:srgbClr val="00b050"/>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iBatis configuration</a:t>
            </a:r>
            <a:endParaRPr/>
          </a:p>
        </p:txBody>
      </p:sp>
      <p:sp>
        <p:nvSpPr>
          <p:cNvPr id="78" name="CustomShape 2"/>
          <p:cNvSpPr/>
          <p:nvPr/>
        </p:nvSpPr>
        <p:spPr>
          <a:xfrm>
            <a:off x="533520" y="1295280"/>
            <a:ext cx="3200040" cy="99036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One SQLMapconfig.xml </a:t>
            </a:r>
            <a:endParaRPr/>
          </a:p>
          <a:p>
            <a:pPr algn="ctr">
              <a:lnSpc>
                <a:spcPct val="100000"/>
              </a:lnSpc>
            </a:pPr>
            <a:r>
              <a:rPr lang="en-IN">
                <a:solidFill>
                  <a:srgbClr val="e46c0a"/>
                </a:solidFill>
                <a:latin typeface="Calibri"/>
              </a:rPr>
              <a:t>( it is master configuration like DB info. )</a:t>
            </a:r>
            <a:endParaRPr/>
          </a:p>
        </p:txBody>
      </p:sp>
      <p:sp>
        <p:nvSpPr>
          <p:cNvPr id="79" name="CustomShape 3"/>
          <p:cNvSpPr/>
          <p:nvPr/>
        </p:nvSpPr>
        <p:spPr>
          <a:xfrm>
            <a:off x="533520" y="2514600"/>
            <a:ext cx="3200040" cy="1980720"/>
          </a:xfrm>
          <a:prstGeom prst="rect">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 </a:t>
            </a:r>
            <a:r>
              <a:rPr lang="en-IN">
                <a:solidFill>
                  <a:srgbClr val="ffffff"/>
                </a:solidFill>
                <a:latin typeface="Calibri"/>
              </a:rPr>
              <a:t>many sqlMap.xml file </a:t>
            </a:r>
            <a:endParaRPr/>
          </a:p>
          <a:p>
            <a:pPr algn="ctr">
              <a:lnSpc>
                <a:spcPct val="100000"/>
              </a:lnSpc>
            </a:pPr>
            <a:r>
              <a:rPr lang="en-IN">
                <a:solidFill>
                  <a:srgbClr val="9aac42"/>
                </a:solidFill>
                <a:latin typeface="Calibri"/>
              </a:rPr>
              <a:t>( usually every module / use case / domain object will have separate sqlMap.xml file )</a:t>
            </a:r>
            <a:endParaRPr/>
          </a:p>
        </p:txBody>
      </p:sp>
      <p:sp>
        <p:nvSpPr>
          <p:cNvPr id="80" name="CustomShape 4"/>
          <p:cNvSpPr/>
          <p:nvPr/>
        </p:nvSpPr>
        <p:spPr>
          <a:xfrm>
            <a:off x="4343400" y="1143000"/>
            <a:ext cx="3733560" cy="1218960"/>
          </a:xfrm>
          <a:prstGeom prst="roundRect">
            <a:avLst>
              <a:gd name="adj" fmla="val 16667"/>
            </a:avLst>
          </a:prstGeom>
          <a:solidFill>
            <a:srgbClr val="00b0f0"/>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As java developer use </a:t>
            </a:r>
            <a:r>
              <a:rPr b="1" lang="en-IN">
                <a:solidFill>
                  <a:srgbClr val="ff0000"/>
                </a:solidFill>
                <a:latin typeface="Calibri"/>
              </a:rPr>
              <a:t>EMMA</a:t>
            </a:r>
            <a:r>
              <a:rPr lang="en-IN">
                <a:solidFill>
                  <a:srgbClr val="ffffff"/>
                </a:solidFill>
                <a:latin typeface="Calibri"/>
              </a:rPr>
              <a:t> coverage with  </a:t>
            </a:r>
            <a:r>
              <a:rPr lang="en-IN">
                <a:solidFill>
                  <a:srgbClr val="ff0000"/>
                </a:solidFill>
                <a:latin typeface="Calibri"/>
              </a:rPr>
              <a:t>Junit </a:t>
            </a:r>
            <a:r>
              <a:rPr lang="en-IN">
                <a:solidFill>
                  <a:srgbClr val="ffffff"/>
                </a:solidFill>
                <a:latin typeface="Calibri"/>
              </a:rPr>
              <a:t> to know how much source code tested.</a:t>
            </a:r>
            <a:endParaRPr/>
          </a:p>
        </p:txBody>
      </p:sp>
      <p:sp>
        <p:nvSpPr>
          <p:cNvPr id="81" name="CustomShape 5"/>
          <p:cNvSpPr/>
          <p:nvPr/>
        </p:nvSpPr>
        <p:spPr>
          <a:xfrm>
            <a:off x="4419720" y="2514600"/>
            <a:ext cx="4190760" cy="1523520"/>
          </a:xfrm>
          <a:prstGeom prst="roundRect">
            <a:avLst>
              <a:gd name="adj" fmla="val 16667"/>
            </a:avLst>
          </a:prstGeom>
          <a:solidFill>
            <a:srgbClr val="00b0f0"/>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To use </a:t>
            </a:r>
            <a:r>
              <a:rPr b="1" lang="en-IN">
                <a:solidFill>
                  <a:srgbClr val="ff0000"/>
                </a:solidFill>
                <a:latin typeface="Calibri"/>
              </a:rPr>
              <a:t>Lazy loading </a:t>
            </a:r>
            <a:r>
              <a:rPr lang="en-IN">
                <a:solidFill>
                  <a:srgbClr val="ffffff"/>
                </a:solidFill>
                <a:latin typeface="Calibri"/>
              </a:rPr>
              <a:t>need byte code enhancement jar and need configuration in SqlMapCofig.xml file</a:t>
            </a:r>
            <a:endParaRPr/>
          </a:p>
          <a:p>
            <a:pPr algn="ctr">
              <a:lnSpc>
                <a:spcPct val="100000"/>
              </a:lnSpc>
            </a:pPr>
            <a:r>
              <a:rPr i="1" lang="en-IN">
                <a:solidFill>
                  <a:srgbClr val="ff0000"/>
                </a:solidFill>
                <a:latin typeface="Calibri"/>
              </a:rPr>
              <a:t>&lt;settings lazyLoadingEnabled=“true” /&gt;</a:t>
            </a:r>
            <a:endParaRPr/>
          </a:p>
          <a:p>
            <a:pPr algn="ctr">
              <a:lnSpc>
                <a:spcPct val="100000"/>
              </a:lnSpc>
            </a:pPr>
            <a:r>
              <a:rPr i="1" lang="en-IN">
                <a:solidFill>
                  <a:srgbClr val="ff0000"/>
                </a:solidFill>
                <a:latin typeface="Calibri"/>
              </a:rPr>
              <a:t>&lt;settings enhancementEnabled=“true” /&gt;</a:t>
            </a:r>
            <a:endParaRPr/>
          </a:p>
        </p:txBody>
      </p:sp>
      <p:sp>
        <p:nvSpPr>
          <p:cNvPr id="82" name="CustomShape 6"/>
          <p:cNvSpPr/>
          <p:nvPr/>
        </p:nvSpPr>
        <p:spPr>
          <a:xfrm>
            <a:off x="4419720" y="4572000"/>
            <a:ext cx="4038120" cy="914040"/>
          </a:xfrm>
          <a:prstGeom prst="roundRect">
            <a:avLst>
              <a:gd name="adj" fmla="val 16667"/>
            </a:avLst>
          </a:prstGeom>
          <a:solidFill>
            <a:srgbClr val="00b0f0"/>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For DB connection pooling, </a:t>
            </a:r>
            <a:r>
              <a:rPr b="1" lang="en-IN">
                <a:solidFill>
                  <a:srgbClr val="ff0000"/>
                </a:solidFill>
                <a:latin typeface="Calibri"/>
              </a:rPr>
              <a:t>DBCP</a:t>
            </a:r>
            <a:r>
              <a:rPr lang="en-IN">
                <a:solidFill>
                  <a:srgbClr val="ffffff"/>
                </a:solidFill>
                <a:latin typeface="Calibri"/>
              </a:rPr>
              <a:t> can be used with ibatis</a:t>
            </a:r>
            <a:endParaRPr/>
          </a:p>
        </p:txBody>
      </p:sp>
      <p:sp>
        <p:nvSpPr>
          <p:cNvPr id="83" name="CustomShape 7"/>
          <p:cNvSpPr/>
          <p:nvPr/>
        </p:nvSpPr>
        <p:spPr>
          <a:xfrm>
            <a:off x="4495680" y="5638680"/>
            <a:ext cx="3962160" cy="1142640"/>
          </a:xfrm>
          <a:prstGeom prst="roundRect">
            <a:avLst>
              <a:gd name="adj" fmla="val 16667"/>
            </a:avLst>
          </a:prstGeom>
          <a:solidFill>
            <a:srgbClr val="00b0f0"/>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For caching  </a:t>
            </a:r>
            <a:r>
              <a:rPr b="1" lang="en-IN">
                <a:solidFill>
                  <a:srgbClr val="ff0000"/>
                </a:solidFill>
                <a:latin typeface="Calibri"/>
              </a:rPr>
              <a:t>OSCache</a:t>
            </a:r>
            <a:endParaRPr/>
          </a:p>
          <a:p>
            <a:pPr algn="ctr">
              <a:lnSpc>
                <a:spcPct val="100000"/>
              </a:lnSpc>
            </a:pPr>
            <a:r>
              <a:rPr lang="en-IN">
                <a:solidFill>
                  <a:srgbClr val="ffffff"/>
                </a:solidFill>
                <a:latin typeface="Calibri"/>
              </a:rPr>
              <a:t>can be used with ibatis</a:t>
            </a:r>
            <a:endParaRPr/>
          </a:p>
          <a:p>
            <a:pPr algn="ctr">
              <a:lnSpc>
                <a:spcPct val="100000"/>
              </a:lnSpc>
            </a:pPr>
            <a:r>
              <a:rPr i="1" lang="en-IN">
                <a:solidFill>
                  <a:srgbClr val="ff0000"/>
                </a:solidFill>
                <a:latin typeface="Calibri"/>
              </a:rPr>
              <a:t>&lt;settings cachingEnabled=“true” /&gt;</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2895480" y="304920"/>
            <a:ext cx="2361960" cy="761760"/>
          </a:xfrm>
          <a:prstGeom prst="roundRect">
            <a:avLst>
              <a:gd name="adj" fmla="val 16667"/>
            </a:avLst>
          </a:prstGeom>
          <a:solidFill>
            <a:srgbClr val="00b050"/>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iBatis SqlMap configuration features</a:t>
            </a:r>
            <a:endParaRPr/>
          </a:p>
        </p:txBody>
      </p:sp>
      <p:sp>
        <p:nvSpPr>
          <p:cNvPr id="85" name="CustomShape 2"/>
          <p:cNvSpPr/>
          <p:nvPr/>
        </p:nvSpPr>
        <p:spPr>
          <a:xfrm>
            <a:off x="380880" y="1523880"/>
            <a:ext cx="2514240" cy="533160"/>
          </a:xfrm>
          <a:prstGeom prst="roundRect">
            <a:avLst>
              <a:gd name="adj" fmla="val 16667"/>
            </a:avLst>
          </a:prstGeom>
          <a:solidFill>
            <a:srgbClr val="c0504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Automatic Result Map</a:t>
            </a:r>
            <a:endParaRPr/>
          </a:p>
        </p:txBody>
      </p:sp>
      <p:sp>
        <p:nvSpPr>
          <p:cNvPr id="86" name="CustomShape 3"/>
          <p:cNvSpPr/>
          <p:nvPr/>
        </p:nvSpPr>
        <p:spPr>
          <a:xfrm>
            <a:off x="1981080" y="2209680"/>
            <a:ext cx="2971440" cy="533160"/>
          </a:xfrm>
          <a:prstGeom prst="roundRect">
            <a:avLst>
              <a:gd name="adj" fmla="val 16667"/>
            </a:avLst>
          </a:prstGeom>
          <a:solidFill>
            <a:srgbClr val="c0504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Single Column selection</a:t>
            </a:r>
            <a:endParaRPr/>
          </a:p>
        </p:txBody>
      </p:sp>
      <p:sp>
        <p:nvSpPr>
          <p:cNvPr id="87" name="CustomShape 4"/>
          <p:cNvSpPr/>
          <p:nvPr/>
        </p:nvSpPr>
        <p:spPr>
          <a:xfrm>
            <a:off x="1981080" y="2819520"/>
            <a:ext cx="2971440" cy="533160"/>
          </a:xfrm>
          <a:prstGeom prst="roundRect">
            <a:avLst>
              <a:gd name="adj" fmla="val 16667"/>
            </a:avLst>
          </a:prstGeom>
          <a:solidFill>
            <a:srgbClr val="c0504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Fixed Column list selection</a:t>
            </a:r>
            <a:endParaRPr/>
          </a:p>
        </p:txBody>
      </p:sp>
      <p:sp>
        <p:nvSpPr>
          <p:cNvPr id="88" name="CustomShape 5"/>
          <p:cNvSpPr/>
          <p:nvPr/>
        </p:nvSpPr>
        <p:spPr>
          <a:xfrm>
            <a:off x="1981080" y="3429000"/>
            <a:ext cx="2971440" cy="533160"/>
          </a:xfrm>
          <a:prstGeom prst="roundRect">
            <a:avLst>
              <a:gd name="adj" fmla="val 16667"/>
            </a:avLst>
          </a:prstGeom>
          <a:solidFill>
            <a:srgbClr val="c0504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dynamic Column list selection</a:t>
            </a:r>
            <a:endParaRPr/>
          </a:p>
        </p:txBody>
      </p:sp>
      <p:sp>
        <p:nvSpPr>
          <p:cNvPr id="89" name="CustomShape 6"/>
          <p:cNvSpPr/>
          <p:nvPr/>
        </p:nvSpPr>
        <p:spPr>
          <a:xfrm>
            <a:off x="3657600" y="1523880"/>
            <a:ext cx="2514240" cy="533160"/>
          </a:xfrm>
          <a:prstGeom prst="roundRect">
            <a:avLst>
              <a:gd name="adj" fmla="val 16667"/>
            </a:avLst>
          </a:prstGeom>
          <a:solidFill>
            <a:srgbClr val="c0504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External Result Map</a:t>
            </a:r>
            <a:endParaRPr/>
          </a:p>
        </p:txBody>
      </p:sp>
      <p:sp>
        <p:nvSpPr>
          <p:cNvPr id="90" name="CustomShape 7"/>
          <p:cNvSpPr/>
          <p:nvPr/>
        </p:nvSpPr>
        <p:spPr>
          <a:xfrm>
            <a:off x="457200" y="4724280"/>
            <a:ext cx="2437920" cy="533160"/>
          </a:xfrm>
          <a:prstGeom prst="roundRect">
            <a:avLst>
              <a:gd name="adj" fmla="val 16667"/>
            </a:avLst>
          </a:prstGeom>
          <a:solidFill>
            <a:srgbClr val="403152"/>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Dynamic query is </a:t>
            </a:r>
            <a:endParaRPr/>
          </a:p>
          <a:p>
            <a:pPr algn="ctr">
              <a:lnSpc>
                <a:spcPct val="100000"/>
              </a:lnSpc>
            </a:pPr>
            <a:r>
              <a:rPr lang="en-IN">
                <a:solidFill>
                  <a:srgbClr val="ffffff"/>
                </a:solidFill>
                <a:latin typeface="Calibri"/>
              </a:rPr>
              <a:t> </a:t>
            </a:r>
            <a:r>
              <a:rPr lang="en-IN">
                <a:solidFill>
                  <a:srgbClr val="ffffff"/>
                </a:solidFill>
                <a:latin typeface="Calibri"/>
              </a:rPr>
              <a:t>SELECT, WHERE clause.</a:t>
            </a:r>
            <a:endParaRPr/>
          </a:p>
        </p:txBody>
      </p:sp>
      <p:sp>
        <p:nvSpPr>
          <p:cNvPr id="91" name="CustomShape 8"/>
          <p:cNvSpPr/>
          <p:nvPr/>
        </p:nvSpPr>
        <p:spPr>
          <a:xfrm>
            <a:off x="457200" y="5562720"/>
            <a:ext cx="2514240" cy="533160"/>
          </a:xfrm>
          <a:prstGeom prst="roundRect">
            <a:avLst>
              <a:gd name="adj" fmla="val 16667"/>
            </a:avLst>
          </a:prstGeom>
          <a:solidFill>
            <a:srgbClr val="403152"/>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Reuse sql by &lt;sql&gt;, &lt;include&gt; element</a:t>
            </a:r>
            <a:endParaRPr/>
          </a:p>
        </p:txBody>
      </p:sp>
      <p:sp>
        <p:nvSpPr>
          <p:cNvPr id="92" name="CustomShape 9"/>
          <p:cNvSpPr/>
          <p:nvPr/>
        </p:nvSpPr>
        <p:spPr>
          <a:xfrm>
            <a:off x="5867280" y="2819520"/>
            <a:ext cx="2057040" cy="83772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Parameter Map</a:t>
            </a:r>
            <a:endParaRPr/>
          </a:p>
        </p:txBody>
      </p:sp>
      <p:sp>
        <p:nvSpPr>
          <p:cNvPr id="93" name="CustomShape 10"/>
          <p:cNvSpPr/>
          <p:nvPr/>
        </p:nvSpPr>
        <p:spPr>
          <a:xfrm>
            <a:off x="4876920" y="4495680"/>
            <a:ext cx="1904760" cy="83772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Inline parameters like </a:t>
            </a:r>
            <a:r>
              <a:rPr lang="en-IN">
                <a:solidFill>
                  <a:srgbClr val="ff0000"/>
                </a:solidFill>
                <a:latin typeface="Calibri"/>
              </a:rPr>
              <a:t>#vale#</a:t>
            </a:r>
            <a:endParaRPr/>
          </a:p>
        </p:txBody>
      </p:sp>
      <p:sp>
        <p:nvSpPr>
          <p:cNvPr id="94" name="CustomShape 11"/>
          <p:cNvSpPr/>
          <p:nvPr/>
        </p:nvSpPr>
        <p:spPr>
          <a:xfrm>
            <a:off x="7086600" y="4495680"/>
            <a:ext cx="1904760" cy="837720"/>
          </a:xfrm>
          <a:prstGeom prst="roundRect">
            <a:avLst>
              <a:gd name="adj" fmla="val 16667"/>
            </a:avLst>
          </a:prstGeom>
          <a:solidFill>
            <a:srgbClr val="4f81bd"/>
          </a:solidFill>
          <a:ln w="25560">
            <a:solidFill>
              <a:srgbClr val="3a5f8b"/>
            </a:solidFill>
            <a:round/>
          </a:ln>
        </p:spPr>
        <p:txBody>
          <a:bodyPr lIns="90000" rIns="90000" tIns="45000" bIns="45000" anchor="ctr"/>
          <a:p>
            <a:pPr algn="ctr">
              <a:lnSpc>
                <a:spcPct val="100000"/>
              </a:lnSpc>
            </a:pPr>
            <a:r>
              <a:rPr lang="en-IN">
                <a:solidFill>
                  <a:srgbClr val="ffffff"/>
                </a:solidFill>
                <a:latin typeface="Calibri"/>
              </a:rPr>
              <a:t>External parameters  map </a:t>
            </a:r>
            <a:r>
              <a:rPr lang="en-IN">
                <a:solidFill>
                  <a:srgbClr val="ff0000"/>
                </a:solidFill>
                <a:latin typeface="Calibri"/>
              </a:rPr>
              <a:t>&lt;parameterMap&gt;</a:t>
            </a:r>
            <a:endParaRPr/>
          </a:p>
        </p:txBody>
      </p:sp>
      <p:sp>
        <p:nvSpPr>
          <p:cNvPr id="95" name="CustomShape 12"/>
          <p:cNvSpPr/>
          <p:nvPr/>
        </p:nvSpPr>
        <p:spPr>
          <a:xfrm>
            <a:off x="6019920" y="3886200"/>
            <a:ext cx="304560" cy="456840"/>
          </a:xfrm>
          <a:prstGeom prst="downArrow">
            <a:avLst>
              <a:gd name="adj1" fmla="val 50000"/>
              <a:gd name="adj2" fmla="val 50000"/>
            </a:avLst>
          </a:prstGeom>
          <a:solidFill>
            <a:srgbClr val="4f81bd"/>
          </a:solidFill>
          <a:ln w="25560">
            <a:solidFill>
              <a:srgbClr val="3a5f8b"/>
            </a:solidFill>
            <a:round/>
          </a:ln>
        </p:spPr>
      </p:sp>
      <p:sp>
        <p:nvSpPr>
          <p:cNvPr id="96" name="CustomShape 13"/>
          <p:cNvSpPr/>
          <p:nvPr/>
        </p:nvSpPr>
        <p:spPr>
          <a:xfrm>
            <a:off x="7315200" y="3886200"/>
            <a:ext cx="304560" cy="456840"/>
          </a:xfrm>
          <a:prstGeom prst="downArrow">
            <a:avLst>
              <a:gd name="adj1" fmla="val 50000"/>
              <a:gd name="adj2" fmla="val 50000"/>
            </a:avLst>
          </a:prstGeom>
          <a:solidFill>
            <a:srgbClr val="4f81bd"/>
          </a:solidFill>
          <a:ln w="25560">
            <a:solidFill>
              <a:srgbClr val="3a5f8b"/>
            </a:solidFill>
            <a:round/>
          </a:ln>
        </p:spPr>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