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png" ContentType="image/png"/>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23.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8046360" cy="2091240"/>
          </a:xfrm>
          <a:prstGeom prst="rect">
            <a:avLst/>
          </a:prstGeom>
        </p:spPr>
        <p:txBody>
          <a:bodyPr bIns="0" lIns="0" rIns="0" tIns="0" wrap="none"/>
          <a:p>
            <a:endParaRPr/>
          </a:p>
        </p:txBody>
      </p:sp>
      <p:sp>
        <p:nvSpPr>
          <p:cNvPr id="28" name="PlaceHolder 3"/>
          <p:cNvSpPr>
            <a:spLocks noGrp="1"/>
          </p:cNvSpPr>
          <p:nvPr>
            <p:ph type="body"/>
          </p:nvPr>
        </p:nvSpPr>
        <p:spPr>
          <a:xfrm>
            <a:off x="457200" y="3894480"/>
            <a:ext cx="8046360" cy="20912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0" name="PlaceHolder 2"/>
          <p:cNvSpPr>
            <a:spLocks noGrp="1"/>
          </p:cNvSpPr>
          <p:nvPr>
            <p:ph type="body"/>
          </p:nvPr>
        </p:nvSpPr>
        <p:spPr>
          <a:xfrm>
            <a:off x="457200" y="1604520"/>
            <a:ext cx="3926160" cy="2091240"/>
          </a:xfrm>
          <a:prstGeom prst="rect">
            <a:avLst/>
          </a:prstGeom>
        </p:spPr>
        <p:txBody>
          <a:bodyPr bIns="0" lIns="0" rIns="0" tIns="0" wrap="none"/>
          <a:p>
            <a:endParaRPr/>
          </a:p>
        </p:txBody>
      </p:sp>
      <p:sp>
        <p:nvSpPr>
          <p:cNvPr id="31" name="PlaceHolder 3"/>
          <p:cNvSpPr>
            <a:spLocks noGrp="1"/>
          </p:cNvSpPr>
          <p:nvPr>
            <p:ph type="body"/>
          </p:nvPr>
        </p:nvSpPr>
        <p:spPr>
          <a:xfrm>
            <a:off x="4579920" y="1604520"/>
            <a:ext cx="3926160" cy="2091240"/>
          </a:xfrm>
          <a:prstGeom prst="rect">
            <a:avLst/>
          </a:prstGeom>
        </p:spPr>
        <p:txBody>
          <a:bodyPr bIns="0" lIns="0" rIns="0" tIns="0" wrap="none"/>
          <a:p>
            <a:endParaRPr/>
          </a:p>
        </p:txBody>
      </p:sp>
      <p:sp>
        <p:nvSpPr>
          <p:cNvPr id="32" name="PlaceHolder 4"/>
          <p:cNvSpPr>
            <a:spLocks noGrp="1"/>
          </p:cNvSpPr>
          <p:nvPr>
            <p:ph type="body"/>
          </p:nvPr>
        </p:nvSpPr>
        <p:spPr>
          <a:xfrm>
            <a:off x="4579920" y="3894480"/>
            <a:ext cx="3926160" cy="2091240"/>
          </a:xfrm>
          <a:prstGeom prst="rect">
            <a:avLst/>
          </a:prstGeom>
        </p:spPr>
        <p:txBody>
          <a:bodyPr bIns="0" lIns="0" rIns="0" tIns="0" wrap="none"/>
          <a:p>
            <a:endParaRPr/>
          </a:p>
        </p:txBody>
      </p:sp>
      <p:sp>
        <p:nvSpPr>
          <p:cNvPr id="33" name="PlaceHolder 5"/>
          <p:cNvSpPr>
            <a:spLocks noGrp="1"/>
          </p:cNvSpPr>
          <p:nvPr>
            <p:ph type="body"/>
          </p:nvPr>
        </p:nvSpPr>
        <p:spPr>
          <a:xfrm>
            <a:off x="457200" y="3894480"/>
            <a:ext cx="3926160" cy="20912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5" name="PlaceHolder 2"/>
          <p:cNvSpPr>
            <a:spLocks noGrp="1"/>
          </p:cNvSpPr>
          <p:nvPr>
            <p:ph type="body"/>
          </p:nvPr>
        </p:nvSpPr>
        <p:spPr>
          <a:xfrm>
            <a:off x="457200" y="1604520"/>
            <a:ext cx="3926160" cy="2091240"/>
          </a:xfrm>
          <a:prstGeom prst="rect">
            <a:avLst/>
          </a:prstGeom>
        </p:spPr>
        <p:txBody>
          <a:bodyPr bIns="0" lIns="0" rIns="0" tIns="0" wrap="none"/>
          <a:p>
            <a:endParaRPr/>
          </a:p>
        </p:txBody>
      </p:sp>
      <p:sp>
        <p:nvSpPr>
          <p:cNvPr id="36" name="PlaceHolder 3"/>
          <p:cNvSpPr>
            <a:spLocks noGrp="1"/>
          </p:cNvSpPr>
          <p:nvPr>
            <p:ph type="body"/>
          </p:nvPr>
        </p:nvSpPr>
        <p:spPr>
          <a:xfrm>
            <a:off x="4579920" y="1604520"/>
            <a:ext cx="3926160" cy="20912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0" name="PlaceHolder 2"/>
          <p:cNvSpPr>
            <a:spLocks noGrp="1"/>
          </p:cNvSpPr>
          <p:nvPr>
            <p:ph type="subTitle"/>
          </p:nvPr>
        </p:nvSpPr>
        <p:spPr>
          <a:xfrm>
            <a:off x="457200" y="1604520"/>
            <a:ext cx="8046360" cy="438516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2" name="PlaceHolder 2"/>
          <p:cNvSpPr>
            <a:spLocks noGrp="1"/>
          </p:cNvSpPr>
          <p:nvPr>
            <p:ph type="body"/>
          </p:nvPr>
        </p:nvSpPr>
        <p:spPr>
          <a:xfrm>
            <a:off x="457200" y="1604520"/>
            <a:ext cx="8046360" cy="438480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4" name="PlaceHolder 2"/>
          <p:cNvSpPr>
            <a:spLocks noGrp="1"/>
          </p:cNvSpPr>
          <p:nvPr>
            <p:ph type="body"/>
          </p:nvPr>
        </p:nvSpPr>
        <p:spPr>
          <a:xfrm>
            <a:off x="457200" y="1604520"/>
            <a:ext cx="3926160" cy="4384800"/>
          </a:xfrm>
          <a:prstGeom prst="rect">
            <a:avLst/>
          </a:prstGeom>
        </p:spPr>
        <p:txBody>
          <a:bodyPr bIns="0" lIns="0" rIns="0" tIns="0" wrap="none"/>
          <a:p>
            <a:endParaRPr/>
          </a:p>
        </p:txBody>
      </p:sp>
      <p:sp>
        <p:nvSpPr>
          <p:cNvPr id="45" name="PlaceHolder 3"/>
          <p:cNvSpPr>
            <a:spLocks noGrp="1"/>
          </p:cNvSpPr>
          <p:nvPr>
            <p:ph type="body"/>
          </p:nvPr>
        </p:nvSpPr>
        <p:spPr>
          <a:xfrm>
            <a:off x="4579920" y="1604520"/>
            <a:ext cx="3926160" cy="438480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457200" y="273600"/>
            <a:ext cx="8229240" cy="57157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9" name="PlaceHolder 2"/>
          <p:cNvSpPr>
            <a:spLocks noGrp="1"/>
          </p:cNvSpPr>
          <p:nvPr>
            <p:ph type="body"/>
          </p:nvPr>
        </p:nvSpPr>
        <p:spPr>
          <a:xfrm>
            <a:off x="457200" y="1604520"/>
            <a:ext cx="3926160" cy="2091240"/>
          </a:xfrm>
          <a:prstGeom prst="rect">
            <a:avLst/>
          </a:prstGeom>
        </p:spPr>
        <p:txBody>
          <a:bodyPr bIns="0" lIns="0" rIns="0" tIns="0" wrap="none"/>
          <a:p>
            <a:endParaRPr/>
          </a:p>
        </p:txBody>
      </p:sp>
      <p:sp>
        <p:nvSpPr>
          <p:cNvPr id="50" name="PlaceHolder 3"/>
          <p:cNvSpPr>
            <a:spLocks noGrp="1"/>
          </p:cNvSpPr>
          <p:nvPr>
            <p:ph type="body"/>
          </p:nvPr>
        </p:nvSpPr>
        <p:spPr>
          <a:xfrm>
            <a:off x="457200" y="3894480"/>
            <a:ext cx="3926160" cy="2091240"/>
          </a:xfrm>
          <a:prstGeom prst="rect">
            <a:avLst/>
          </a:prstGeom>
        </p:spPr>
        <p:txBody>
          <a:bodyPr bIns="0" lIns="0" rIns="0" tIns="0" wrap="none"/>
          <a:p>
            <a:endParaRPr/>
          </a:p>
        </p:txBody>
      </p:sp>
      <p:sp>
        <p:nvSpPr>
          <p:cNvPr id="51" name="PlaceHolder 4"/>
          <p:cNvSpPr>
            <a:spLocks noGrp="1"/>
          </p:cNvSpPr>
          <p:nvPr>
            <p:ph type="body"/>
          </p:nvPr>
        </p:nvSpPr>
        <p:spPr>
          <a:xfrm>
            <a:off x="4579920" y="1604520"/>
            <a:ext cx="3926160" cy="438480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457200" y="1604520"/>
            <a:ext cx="8046360" cy="438516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3926160" cy="4384800"/>
          </a:xfrm>
          <a:prstGeom prst="rect">
            <a:avLst/>
          </a:prstGeom>
        </p:spPr>
        <p:txBody>
          <a:bodyPr bIns="0" lIns="0" rIns="0" tIns="0" wrap="none"/>
          <a:p>
            <a:endParaRPr/>
          </a:p>
        </p:txBody>
      </p:sp>
      <p:sp>
        <p:nvSpPr>
          <p:cNvPr id="54" name="PlaceHolder 3"/>
          <p:cNvSpPr>
            <a:spLocks noGrp="1"/>
          </p:cNvSpPr>
          <p:nvPr>
            <p:ph type="body"/>
          </p:nvPr>
        </p:nvSpPr>
        <p:spPr>
          <a:xfrm>
            <a:off x="4579920" y="1604520"/>
            <a:ext cx="3926160" cy="2091240"/>
          </a:xfrm>
          <a:prstGeom prst="rect">
            <a:avLst/>
          </a:prstGeom>
        </p:spPr>
        <p:txBody>
          <a:bodyPr bIns="0" lIns="0" rIns="0" tIns="0" wrap="none"/>
          <a:p>
            <a:endParaRPr/>
          </a:p>
        </p:txBody>
      </p:sp>
      <p:sp>
        <p:nvSpPr>
          <p:cNvPr id="55" name="PlaceHolder 4"/>
          <p:cNvSpPr>
            <a:spLocks noGrp="1"/>
          </p:cNvSpPr>
          <p:nvPr>
            <p:ph type="body"/>
          </p:nvPr>
        </p:nvSpPr>
        <p:spPr>
          <a:xfrm>
            <a:off x="4579920" y="3894480"/>
            <a:ext cx="3926160" cy="20912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7" name="PlaceHolder 2"/>
          <p:cNvSpPr>
            <a:spLocks noGrp="1"/>
          </p:cNvSpPr>
          <p:nvPr>
            <p:ph type="body"/>
          </p:nvPr>
        </p:nvSpPr>
        <p:spPr>
          <a:xfrm>
            <a:off x="457200" y="1604520"/>
            <a:ext cx="3926160" cy="2091240"/>
          </a:xfrm>
          <a:prstGeom prst="rect">
            <a:avLst/>
          </a:prstGeom>
        </p:spPr>
        <p:txBody>
          <a:bodyPr bIns="0" lIns="0" rIns="0" tIns="0" wrap="none"/>
          <a:p>
            <a:endParaRPr/>
          </a:p>
        </p:txBody>
      </p:sp>
      <p:sp>
        <p:nvSpPr>
          <p:cNvPr id="58" name="PlaceHolder 3"/>
          <p:cNvSpPr>
            <a:spLocks noGrp="1"/>
          </p:cNvSpPr>
          <p:nvPr>
            <p:ph type="body"/>
          </p:nvPr>
        </p:nvSpPr>
        <p:spPr>
          <a:xfrm>
            <a:off x="4579920" y="1604520"/>
            <a:ext cx="3926160" cy="2091240"/>
          </a:xfrm>
          <a:prstGeom prst="rect">
            <a:avLst/>
          </a:prstGeom>
        </p:spPr>
        <p:txBody>
          <a:bodyPr bIns="0" lIns="0" rIns="0" tIns="0" wrap="none"/>
          <a:p>
            <a:endParaRPr/>
          </a:p>
        </p:txBody>
      </p:sp>
      <p:sp>
        <p:nvSpPr>
          <p:cNvPr id="59" name="PlaceHolder 4"/>
          <p:cNvSpPr>
            <a:spLocks noGrp="1"/>
          </p:cNvSpPr>
          <p:nvPr>
            <p:ph type="body"/>
          </p:nvPr>
        </p:nvSpPr>
        <p:spPr>
          <a:xfrm>
            <a:off x="457200" y="3894480"/>
            <a:ext cx="8045640" cy="20912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8046360" cy="2091240"/>
          </a:xfrm>
          <a:prstGeom prst="rect">
            <a:avLst/>
          </a:prstGeom>
        </p:spPr>
        <p:txBody>
          <a:bodyPr bIns="0" lIns="0" rIns="0" tIns="0" wrap="none"/>
          <a:p>
            <a:endParaRPr/>
          </a:p>
        </p:txBody>
      </p:sp>
      <p:sp>
        <p:nvSpPr>
          <p:cNvPr id="62" name="PlaceHolder 3"/>
          <p:cNvSpPr>
            <a:spLocks noGrp="1"/>
          </p:cNvSpPr>
          <p:nvPr>
            <p:ph type="body"/>
          </p:nvPr>
        </p:nvSpPr>
        <p:spPr>
          <a:xfrm>
            <a:off x="457200" y="3894480"/>
            <a:ext cx="8046360" cy="20912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209124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2091240"/>
          </a:xfrm>
          <a:prstGeom prst="rect">
            <a:avLst/>
          </a:prstGeom>
        </p:spPr>
        <p:txBody>
          <a:bodyPr bIns="0" lIns="0" rIns="0" tIns="0" wrap="none"/>
          <a:p>
            <a:endParaRPr/>
          </a:p>
        </p:txBody>
      </p:sp>
      <p:sp>
        <p:nvSpPr>
          <p:cNvPr id="66" name="PlaceHolder 4"/>
          <p:cNvSpPr>
            <a:spLocks noGrp="1"/>
          </p:cNvSpPr>
          <p:nvPr>
            <p:ph type="body"/>
          </p:nvPr>
        </p:nvSpPr>
        <p:spPr>
          <a:xfrm>
            <a:off x="4579920" y="3894480"/>
            <a:ext cx="3926160" cy="2091240"/>
          </a:xfrm>
          <a:prstGeom prst="rect">
            <a:avLst/>
          </a:prstGeom>
        </p:spPr>
        <p:txBody>
          <a:bodyPr bIns="0" lIns="0" rIns="0" tIns="0" wrap="none"/>
          <a:p>
            <a:endParaRPr/>
          </a:p>
        </p:txBody>
      </p:sp>
      <p:sp>
        <p:nvSpPr>
          <p:cNvPr id="67" name="PlaceHolder 5"/>
          <p:cNvSpPr>
            <a:spLocks noGrp="1"/>
          </p:cNvSpPr>
          <p:nvPr>
            <p:ph type="body"/>
          </p:nvPr>
        </p:nvSpPr>
        <p:spPr>
          <a:xfrm>
            <a:off x="457200" y="3894480"/>
            <a:ext cx="3926160" cy="20912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9" name="PlaceHolder 2"/>
          <p:cNvSpPr>
            <a:spLocks noGrp="1"/>
          </p:cNvSpPr>
          <p:nvPr>
            <p:ph type="body"/>
          </p:nvPr>
        </p:nvSpPr>
        <p:spPr>
          <a:xfrm>
            <a:off x="457200" y="1604520"/>
            <a:ext cx="3926160" cy="2091240"/>
          </a:xfrm>
          <a:prstGeom prst="rect">
            <a:avLst/>
          </a:prstGeom>
        </p:spPr>
        <p:txBody>
          <a:bodyPr bIns="0" lIns="0" rIns="0" tIns="0" wrap="none"/>
          <a:p>
            <a:endParaRPr/>
          </a:p>
        </p:txBody>
      </p:sp>
      <p:sp>
        <p:nvSpPr>
          <p:cNvPr id="70" name="PlaceHolder 3"/>
          <p:cNvSpPr>
            <a:spLocks noGrp="1"/>
          </p:cNvSpPr>
          <p:nvPr>
            <p:ph type="body"/>
          </p:nvPr>
        </p:nvSpPr>
        <p:spPr>
          <a:xfrm>
            <a:off x="4579920" y="1604520"/>
            <a:ext cx="3926160" cy="20912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 name="PlaceHolder 2"/>
          <p:cNvSpPr>
            <a:spLocks noGrp="1"/>
          </p:cNvSpPr>
          <p:nvPr>
            <p:ph type="body"/>
          </p:nvPr>
        </p:nvSpPr>
        <p:spPr>
          <a:xfrm>
            <a:off x="457200" y="1604520"/>
            <a:ext cx="8046360" cy="43848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 name="PlaceHolder 2"/>
          <p:cNvSpPr>
            <a:spLocks noGrp="1"/>
          </p:cNvSpPr>
          <p:nvPr>
            <p:ph type="body"/>
          </p:nvPr>
        </p:nvSpPr>
        <p:spPr>
          <a:xfrm>
            <a:off x="457200" y="1604520"/>
            <a:ext cx="3926160" cy="4384800"/>
          </a:xfrm>
          <a:prstGeom prst="rect">
            <a:avLst/>
          </a:prstGeom>
        </p:spPr>
        <p:txBody>
          <a:bodyPr bIns="0" lIns="0" rIns="0" tIns="0" wrap="none"/>
          <a:p>
            <a:endParaRPr/>
          </a:p>
        </p:txBody>
      </p:sp>
      <p:sp>
        <p:nvSpPr>
          <p:cNvPr id="11" name="PlaceHolder 3"/>
          <p:cNvSpPr>
            <a:spLocks noGrp="1"/>
          </p:cNvSpPr>
          <p:nvPr>
            <p:ph type="body"/>
          </p:nvPr>
        </p:nvSpPr>
        <p:spPr>
          <a:xfrm>
            <a:off x="4579920" y="1604520"/>
            <a:ext cx="3926160" cy="43848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7157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5" name="PlaceHolder 2"/>
          <p:cNvSpPr>
            <a:spLocks noGrp="1"/>
          </p:cNvSpPr>
          <p:nvPr>
            <p:ph type="body"/>
          </p:nvPr>
        </p:nvSpPr>
        <p:spPr>
          <a:xfrm>
            <a:off x="457200" y="1604520"/>
            <a:ext cx="3926160" cy="2091240"/>
          </a:xfrm>
          <a:prstGeom prst="rect">
            <a:avLst/>
          </a:prstGeom>
        </p:spPr>
        <p:txBody>
          <a:bodyPr bIns="0" lIns="0" rIns="0" tIns="0" wrap="none"/>
          <a:p>
            <a:endParaRPr/>
          </a:p>
        </p:txBody>
      </p:sp>
      <p:sp>
        <p:nvSpPr>
          <p:cNvPr id="16" name="PlaceHolder 3"/>
          <p:cNvSpPr>
            <a:spLocks noGrp="1"/>
          </p:cNvSpPr>
          <p:nvPr>
            <p:ph type="body"/>
          </p:nvPr>
        </p:nvSpPr>
        <p:spPr>
          <a:xfrm>
            <a:off x="457200" y="3894480"/>
            <a:ext cx="3926160" cy="2091240"/>
          </a:xfrm>
          <a:prstGeom prst="rect">
            <a:avLst/>
          </a:prstGeom>
        </p:spPr>
        <p:txBody>
          <a:bodyPr bIns="0" lIns="0" rIns="0" tIns="0" wrap="none"/>
          <a:p>
            <a:endParaRPr/>
          </a:p>
        </p:txBody>
      </p:sp>
      <p:sp>
        <p:nvSpPr>
          <p:cNvPr id="17" name="PlaceHolder 4"/>
          <p:cNvSpPr>
            <a:spLocks noGrp="1"/>
          </p:cNvSpPr>
          <p:nvPr>
            <p:ph type="body"/>
          </p:nvPr>
        </p:nvSpPr>
        <p:spPr>
          <a:xfrm>
            <a:off x="4579920" y="1604520"/>
            <a:ext cx="3926160" cy="43848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4384800"/>
          </a:xfrm>
          <a:prstGeom prst="rect">
            <a:avLst/>
          </a:prstGeom>
        </p:spPr>
        <p:txBody>
          <a:bodyPr bIns="0" lIns="0" rIns="0" tIns="0" wrap="none"/>
          <a:p>
            <a:endParaRPr/>
          </a:p>
        </p:txBody>
      </p:sp>
      <p:sp>
        <p:nvSpPr>
          <p:cNvPr id="20" name="PlaceHolder 3"/>
          <p:cNvSpPr>
            <a:spLocks noGrp="1"/>
          </p:cNvSpPr>
          <p:nvPr>
            <p:ph type="body"/>
          </p:nvPr>
        </p:nvSpPr>
        <p:spPr>
          <a:xfrm>
            <a:off x="4579920" y="1604520"/>
            <a:ext cx="3926160" cy="2091240"/>
          </a:xfrm>
          <a:prstGeom prst="rect">
            <a:avLst/>
          </a:prstGeom>
        </p:spPr>
        <p:txBody>
          <a:bodyPr bIns="0" lIns="0" rIns="0" tIns="0" wrap="none"/>
          <a:p>
            <a:endParaRPr/>
          </a:p>
        </p:txBody>
      </p:sp>
      <p:sp>
        <p:nvSpPr>
          <p:cNvPr id="21" name="PlaceHolder 4"/>
          <p:cNvSpPr>
            <a:spLocks noGrp="1"/>
          </p:cNvSpPr>
          <p:nvPr>
            <p:ph type="body"/>
          </p:nvPr>
        </p:nvSpPr>
        <p:spPr>
          <a:xfrm>
            <a:off x="4579920" y="3894480"/>
            <a:ext cx="3926160" cy="20912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209124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2091240"/>
          </a:xfrm>
          <a:prstGeom prst="rect">
            <a:avLst/>
          </a:prstGeom>
        </p:spPr>
        <p:txBody>
          <a:bodyPr bIns="0" lIns="0" rIns="0" tIns="0" wrap="none"/>
          <a:p>
            <a:endParaRPr/>
          </a:p>
        </p:txBody>
      </p:sp>
      <p:sp>
        <p:nvSpPr>
          <p:cNvPr id="25" name="PlaceHolder 4"/>
          <p:cNvSpPr>
            <a:spLocks noGrp="1"/>
          </p:cNvSpPr>
          <p:nvPr>
            <p:ph type="body"/>
          </p:nvPr>
        </p:nvSpPr>
        <p:spPr>
          <a:xfrm>
            <a:off x="457200" y="3894480"/>
            <a:ext cx="8045640" cy="20912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D93A386B-082B-48E9-B068-4881F620E5E8}"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8" name="PlaceHolder 2"/>
          <p:cNvSpPr>
            <a:spLocks noGrp="1"/>
          </p:cNvSpPr>
          <p:nvPr>
            <p:ph type="body"/>
          </p:nvPr>
        </p:nvSpPr>
        <p:spPr>
          <a:xfrm>
            <a:off x="457200" y="1604520"/>
            <a:ext cx="8046360" cy="438480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CustomShape 1"/>
          <p:cNvSpPr/>
          <p:nvPr/>
        </p:nvSpPr>
        <p:spPr>
          <a:xfrm>
            <a:off x="1523880" y="1676520"/>
            <a:ext cx="5942160" cy="23608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sz="4800">
                <a:solidFill>
                  <a:srgbClr val="ffff00"/>
                </a:solidFill>
                <a:latin typeface="Calibri"/>
              </a:rPr>
              <a:t>Spring 3.0</a:t>
            </a:r>
            <a:endParaRPr/>
          </a:p>
        </p:txBody>
      </p:sp>
      <p:sp>
        <p:nvSpPr>
          <p:cNvPr id="72" name="CustomShape 2"/>
          <p:cNvSpPr/>
          <p:nvPr/>
        </p:nvSpPr>
        <p:spPr>
          <a:xfrm>
            <a:off x="762120" y="4267080"/>
            <a:ext cx="4189680" cy="9892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developed Rod johnson,</a:t>
            </a:r>
            <a:endParaRPr/>
          </a:p>
          <a:p>
            <a:pPr algn="ctr">
              <a:lnSpc>
                <a:spcPct val="100000"/>
              </a:lnSpc>
            </a:pPr>
            <a:r>
              <a:rPr lang="en-US">
                <a:solidFill>
                  <a:srgbClr val="000000"/>
                </a:solidFill>
                <a:latin typeface="Calibri"/>
              </a:rPr>
              <a:t> </a:t>
            </a:r>
            <a:r>
              <a:rPr lang="en-US">
                <a:solidFill>
                  <a:srgbClr val="000000"/>
                </a:solidFill>
                <a:latin typeface="Calibri"/>
              </a:rPr>
              <a:t>1.0 released in 2004</a:t>
            </a:r>
            <a:endParaRPr/>
          </a:p>
        </p:txBody>
      </p:sp>
      <p:sp>
        <p:nvSpPr>
          <p:cNvPr id="73" name="CustomShape 3"/>
          <p:cNvSpPr/>
          <p:nvPr/>
        </p:nvSpPr>
        <p:spPr>
          <a:xfrm>
            <a:off x="304920" y="5638680"/>
            <a:ext cx="8456760" cy="989280"/>
          </a:xfrm>
          <a:prstGeom prst="rect">
            <a:avLst/>
          </a:prstGeom>
          <a:solidFill>
            <a:srgbClr val="4f81bd"/>
          </a:solidFill>
          <a:ln w="25560">
            <a:solidFill>
              <a:srgbClr val="3a5f8b"/>
            </a:solidFill>
            <a:round/>
          </a:ln>
        </p:spPr>
        <p:txBody>
          <a:bodyPr anchor="ctr" bIns="45000" lIns="90000" rIns="90000" tIns="45000"/>
          <a:p>
            <a:r>
              <a:rPr lang="en-US">
                <a:solidFill>
                  <a:srgbClr val="000000"/>
                </a:solidFill>
                <a:latin typeface="Calibri"/>
              </a:rPr>
              <a:t>updated entire codebase for Java 5 code style (generics, varargs, StringBuilder), Spring.jar removed, and made many small jar files.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457200"/>
            <a:ext cx="7237440" cy="19036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Without Spring, the Web Component directly depends on either  JNDI or ServiceLocator  to use  Business Component(EJB). With help of Spring, that Business Component injected to web component and it is referred  by interface. That component can be either  EJB / WebService / SimpleBean</a:t>
            </a:r>
            <a:endParaRPr/>
          </a:p>
        </p:txBody>
      </p:sp>
      <p:sp>
        <p:nvSpPr>
          <p:cNvPr id="110" name="CustomShape 2"/>
          <p:cNvSpPr/>
          <p:nvPr/>
        </p:nvSpPr>
        <p:spPr>
          <a:xfrm>
            <a:off x="380880" y="2819520"/>
            <a:ext cx="3916440" cy="284940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The Spring Framework reduce the amount of coding in project. But not giving any technology like ejb / webservice</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3657600" y="640080"/>
            <a:ext cx="2834640" cy="548640"/>
          </a:xfrm>
          <a:prstGeom prst="rect">
            <a:avLst/>
          </a:prstGeom>
          <a:solidFill>
            <a:srgbClr val="cfe7f5"/>
          </a:solidFill>
          <a:ln>
            <a:solidFill>
              <a:srgbClr val="808080"/>
            </a:solidFill>
          </a:ln>
        </p:spPr>
        <p:txBody>
          <a:bodyPr anchor="ctr" bIns="45000" lIns="90000" rIns="90000" tIns="45000" wrap="none"/>
          <a:p>
            <a:pPr algn="ctr"/>
            <a:r>
              <a:rPr lang="en-US"/>
              <a:t>Spring Bean Configuration</a:t>
            </a:r>
            <a:endParaRPr/>
          </a:p>
        </p:txBody>
      </p:sp>
      <p:sp>
        <p:nvSpPr>
          <p:cNvPr id="112" name="CustomShape 2"/>
          <p:cNvSpPr/>
          <p:nvPr/>
        </p:nvSpPr>
        <p:spPr>
          <a:xfrm>
            <a:off x="1645920" y="1920240"/>
            <a:ext cx="2926080" cy="457200"/>
          </a:xfrm>
          <a:prstGeom prst="rect">
            <a:avLst/>
          </a:prstGeom>
          <a:solidFill>
            <a:srgbClr val="cfe7f5"/>
          </a:solidFill>
          <a:ln>
            <a:solidFill>
              <a:srgbClr val="808080"/>
            </a:solidFill>
          </a:ln>
        </p:spPr>
        <p:txBody>
          <a:bodyPr anchor="ctr" bIns="45000" lIns="90000" rIns="90000" tIns="45000" wrap="none"/>
          <a:p>
            <a:pPr algn="ctr"/>
            <a:r>
              <a:rPr lang="en-US"/>
              <a:t>XML based</a:t>
            </a:r>
            <a:endParaRPr/>
          </a:p>
        </p:txBody>
      </p:sp>
      <p:sp>
        <p:nvSpPr>
          <p:cNvPr id="113" name="CustomShape 3"/>
          <p:cNvSpPr/>
          <p:nvPr/>
        </p:nvSpPr>
        <p:spPr>
          <a:xfrm>
            <a:off x="5486400" y="1920240"/>
            <a:ext cx="3108960" cy="457200"/>
          </a:xfrm>
          <a:prstGeom prst="rect">
            <a:avLst/>
          </a:prstGeom>
          <a:ln>
            <a:solidFill>
              <a:srgbClr val="808080"/>
            </a:solidFill>
          </a:ln>
        </p:spPr>
        <p:txBody>
          <a:bodyPr anchor="ctr" bIns="45000" lIns="90000" rIns="90000" tIns="45000" wrap="none"/>
          <a:p>
            <a:pPr algn="ctr"/>
            <a:r>
              <a:rPr lang="en-US"/>
              <a:t>Java based ( from Spring 3.0 )</a:t>
            </a:r>
            <a:endParaRPr/>
          </a:p>
        </p:txBody>
      </p:sp>
      <p:sp>
        <p:nvSpPr>
          <p:cNvPr id="114" name="CustomShape 4"/>
          <p:cNvSpPr/>
          <p:nvPr/>
        </p:nvSpPr>
        <p:spPr>
          <a:xfrm>
            <a:off x="6400800" y="3291840"/>
            <a:ext cx="2468880" cy="640080"/>
          </a:xfrm>
          <a:prstGeom prst="rect">
            <a:avLst/>
          </a:prstGeom>
          <a:ln>
            <a:solidFill>
              <a:srgbClr val="808080"/>
            </a:solidFill>
          </a:ln>
        </p:spPr>
        <p:txBody>
          <a:bodyPr anchor="ctr" bIns="45000" lIns="90000" rIns="90000" tIns="45000" wrap="none"/>
          <a:p>
            <a:pPr algn="ctr"/>
            <a:r>
              <a:rPr lang="en-US"/>
              <a:t>Every thing in XML</a:t>
            </a:r>
            <a:endParaRPr/>
          </a:p>
          <a:p>
            <a:pPr algn="ctr"/>
            <a:r>
              <a:rPr lang="en-US"/>
              <a:t>( old approach )</a:t>
            </a:r>
            <a:endParaRPr/>
          </a:p>
        </p:txBody>
      </p:sp>
      <p:sp>
        <p:nvSpPr>
          <p:cNvPr id="115" name="Line 5"/>
          <p:cNvSpPr/>
          <p:nvPr/>
        </p:nvSpPr>
        <p:spPr>
          <a:xfrm flipH="1">
            <a:off x="3931920" y="1097280"/>
            <a:ext cx="548640" cy="822960"/>
          </a:xfrm>
          <a:prstGeom prst="line">
            <a:avLst/>
          </a:prstGeom>
          <a:ln>
            <a:solidFill>
              <a:srgbClr val="000000"/>
            </a:solidFill>
            <a:tailEnd len="med" type="triangle" w="med"/>
          </a:ln>
        </p:spPr>
      </p:sp>
      <p:sp>
        <p:nvSpPr>
          <p:cNvPr id="116" name="Line 6"/>
          <p:cNvSpPr/>
          <p:nvPr/>
        </p:nvSpPr>
        <p:spPr>
          <a:xfrm>
            <a:off x="5943600" y="1188720"/>
            <a:ext cx="548640" cy="731520"/>
          </a:xfrm>
          <a:prstGeom prst="line">
            <a:avLst/>
          </a:prstGeom>
          <a:ln>
            <a:solidFill>
              <a:srgbClr val="000000"/>
            </a:solidFill>
            <a:tailEnd len="med" type="triangle" w="med"/>
          </a:ln>
        </p:spPr>
      </p:sp>
      <p:sp>
        <p:nvSpPr>
          <p:cNvPr id="117" name="Line 7"/>
          <p:cNvSpPr/>
          <p:nvPr/>
        </p:nvSpPr>
        <p:spPr>
          <a:xfrm flipH="1">
            <a:off x="2103120" y="2377440"/>
            <a:ext cx="548640" cy="914400"/>
          </a:xfrm>
          <a:prstGeom prst="line">
            <a:avLst/>
          </a:prstGeom>
          <a:ln>
            <a:solidFill>
              <a:srgbClr val="000000"/>
            </a:solidFill>
            <a:tailEnd len="med" type="triangle" w="med"/>
          </a:ln>
        </p:spPr>
      </p:sp>
      <p:sp>
        <p:nvSpPr>
          <p:cNvPr id="118" name="Line 8"/>
          <p:cNvSpPr/>
          <p:nvPr/>
        </p:nvSpPr>
        <p:spPr>
          <a:xfrm>
            <a:off x="3931920" y="2377440"/>
            <a:ext cx="2468880" cy="1005840"/>
          </a:xfrm>
          <a:prstGeom prst="line">
            <a:avLst/>
          </a:prstGeom>
          <a:ln>
            <a:solidFill>
              <a:srgbClr val="000000"/>
            </a:solidFill>
            <a:tailEnd len="med" type="triangle" w="med"/>
          </a:ln>
        </p:spPr>
      </p:sp>
      <p:sp>
        <p:nvSpPr>
          <p:cNvPr id="119" name="CustomShape 9"/>
          <p:cNvSpPr/>
          <p:nvPr/>
        </p:nvSpPr>
        <p:spPr>
          <a:xfrm>
            <a:off x="1188720" y="3291840"/>
            <a:ext cx="1645920" cy="731520"/>
          </a:xfrm>
          <a:prstGeom prst="rect">
            <a:avLst/>
          </a:prstGeom>
          <a:solidFill>
            <a:srgbClr val="00ff00"/>
          </a:solidFill>
          <a:ln>
            <a:solidFill>
              <a:srgbClr val="808080"/>
            </a:solidFill>
          </a:ln>
        </p:spPr>
        <p:txBody>
          <a:bodyPr anchor="ctr" bIns="45000" lIns="90000" rIns="90000" tIns="45000" wrap="none"/>
          <a:p>
            <a:pPr algn="ctr"/>
            <a:r>
              <a:rPr lang="en-US"/>
              <a:t>Spring </a:t>
            </a:r>
            <a:endParaRPr/>
          </a:p>
          <a:p>
            <a:pPr algn="ctr"/>
            <a:r>
              <a:rPr lang="en-US"/>
              <a:t>Annotation</a:t>
            </a:r>
            <a:endParaRPr/>
          </a:p>
          <a:p>
            <a:pPr algn="ctr"/>
            <a:r>
              <a:rPr lang="en-US"/>
              <a:t>For discovery</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2926080" y="457200"/>
            <a:ext cx="4023360" cy="548640"/>
          </a:xfrm>
          <a:prstGeom prst="rect">
            <a:avLst/>
          </a:prstGeom>
          <a:solidFill>
            <a:srgbClr val="cfe7f5"/>
          </a:solidFill>
          <a:ln>
            <a:solidFill>
              <a:srgbClr val="808080"/>
            </a:solidFill>
          </a:ln>
        </p:spPr>
        <p:txBody>
          <a:bodyPr anchor="ctr" bIns="45000" lIns="90000" rIns="90000" tIns="45000" wrap="none"/>
          <a:p>
            <a:pPr algn="ctr"/>
            <a:r>
              <a:rPr lang="en-US"/>
              <a:t>Wiring approach</a:t>
            </a:r>
            <a:endParaRPr/>
          </a:p>
        </p:txBody>
      </p:sp>
      <p:sp>
        <p:nvSpPr>
          <p:cNvPr id="121" name="CustomShape 2"/>
          <p:cNvSpPr/>
          <p:nvPr/>
        </p:nvSpPr>
        <p:spPr>
          <a:xfrm>
            <a:off x="1005840" y="1645920"/>
            <a:ext cx="3383280" cy="640080"/>
          </a:xfrm>
          <a:prstGeom prst="rect">
            <a:avLst/>
          </a:prstGeom>
          <a:solidFill>
            <a:srgbClr val="cfe7f5"/>
          </a:solidFill>
          <a:ln>
            <a:solidFill>
              <a:srgbClr val="808080"/>
            </a:solidFill>
          </a:ln>
        </p:spPr>
        <p:txBody>
          <a:bodyPr anchor="ctr" bIns="45000" lIns="90000" rIns="90000" tIns="45000" wrap="none"/>
          <a:p>
            <a:pPr algn="ctr"/>
            <a:r>
              <a:rPr lang="en-US"/>
              <a:t>Explicit Wiring in XML file</a:t>
            </a:r>
            <a:endParaRPr/>
          </a:p>
          <a:p>
            <a:pPr algn="ctr"/>
            <a:r>
              <a:rPr lang="en-US"/>
              <a:t>( &lt;property&gt;, &lt;constructor-arg&gt;</a:t>
            </a:r>
            <a:endParaRPr/>
          </a:p>
        </p:txBody>
      </p:sp>
      <p:sp>
        <p:nvSpPr>
          <p:cNvPr id="122" name="CustomShape 3"/>
          <p:cNvSpPr/>
          <p:nvPr/>
        </p:nvSpPr>
        <p:spPr>
          <a:xfrm>
            <a:off x="7315200" y="2743200"/>
            <a:ext cx="1645920" cy="640080"/>
          </a:xfrm>
          <a:prstGeom prst="rect">
            <a:avLst/>
          </a:prstGeom>
          <a:solidFill>
            <a:srgbClr val="cfe7f5"/>
          </a:solidFill>
          <a:ln>
            <a:solidFill>
              <a:srgbClr val="808080"/>
            </a:solidFill>
          </a:ln>
        </p:spPr>
        <p:txBody>
          <a:bodyPr anchor="ctr" bIns="45000" lIns="90000" rIns="90000" tIns="45000" wrap="none"/>
          <a:p>
            <a:pPr algn="ctr"/>
            <a:r>
              <a:rPr lang="en-US"/>
              <a:t>Annotation</a:t>
            </a:r>
            <a:endParaRPr/>
          </a:p>
        </p:txBody>
      </p:sp>
      <p:sp>
        <p:nvSpPr>
          <p:cNvPr id="123" name="Line 4"/>
          <p:cNvSpPr/>
          <p:nvPr/>
        </p:nvSpPr>
        <p:spPr>
          <a:xfrm flipH="1">
            <a:off x="3474720" y="1005840"/>
            <a:ext cx="640080" cy="640080"/>
          </a:xfrm>
          <a:prstGeom prst="line">
            <a:avLst/>
          </a:prstGeom>
          <a:ln>
            <a:solidFill>
              <a:srgbClr val="000000"/>
            </a:solidFill>
            <a:tailEnd len="med" type="triangle" w="med"/>
          </a:ln>
        </p:spPr>
      </p:sp>
      <p:sp>
        <p:nvSpPr>
          <p:cNvPr id="124" name="Line 5"/>
          <p:cNvSpPr/>
          <p:nvPr/>
        </p:nvSpPr>
        <p:spPr>
          <a:xfrm>
            <a:off x="5943600" y="1005840"/>
            <a:ext cx="365760" cy="548640"/>
          </a:xfrm>
          <a:prstGeom prst="line">
            <a:avLst/>
          </a:prstGeom>
          <a:ln>
            <a:solidFill>
              <a:srgbClr val="000000"/>
            </a:solidFill>
            <a:tailEnd len="med" type="triangle" w="med"/>
          </a:ln>
        </p:spPr>
      </p:sp>
      <p:sp>
        <p:nvSpPr>
          <p:cNvPr id="125" name="Line 6"/>
          <p:cNvSpPr/>
          <p:nvPr/>
        </p:nvSpPr>
        <p:spPr>
          <a:xfrm flipH="1">
            <a:off x="6217920" y="2103120"/>
            <a:ext cx="365760" cy="640080"/>
          </a:xfrm>
          <a:prstGeom prst="line">
            <a:avLst/>
          </a:prstGeom>
          <a:ln>
            <a:solidFill>
              <a:srgbClr val="000000"/>
            </a:solidFill>
            <a:tailEnd len="med" type="triangle" w="med"/>
          </a:ln>
        </p:spPr>
      </p:sp>
      <p:sp>
        <p:nvSpPr>
          <p:cNvPr id="126" name="Line 7"/>
          <p:cNvSpPr/>
          <p:nvPr/>
        </p:nvSpPr>
        <p:spPr>
          <a:xfrm>
            <a:off x="7680960" y="2194560"/>
            <a:ext cx="274320" cy="548640"/>
          </a:xfrm>
          <a:prstGeom prst="line">
            <a:avLst/>
          </a:prstGeom>
          <a:ln>
            <a:solidFill>
              <a:srgbClr val="000000"/>
            </a:solidFill>
            <a:tailEnd len="med" type="triangle" w="med"/>
          </a:ln>
        </p:spPr>
      </p:sp>
      <p:sp>
        <p:nvSpPr>
          <p:cNvPr id="127" name="CustomShape 8"/>
          <p:cNvSpPr/>
          <p:nvPr/>
        </p:nvSpPr>
        <p:spPr>
          <a:xfrm>
            <a:off x="8229600" y="4023360"/>
            <a:ext cx="1645920" cy="640080"/>
          </a:xfrm>
          <a:prstGeom prst="rect">
            <a:avLst/>
          </a:prstGeom>
          <a:solidFill>
            <a:srgbClr val="cfe7f5"/>
          </a:solidFill>
          <a:ln>
            <a:solidFill>
              <a:srgbClr val="808080"/>
            </a:solidFill>
          </a:ln>
        </p:spPr>
        <p:txBody>
          <a:bodyPr anchor="ctr" bIns="45000" lIns="90000" rIns="90000" tIns="45000" wrap="none"/>
          <a:p>
            <a:pPr algn="ctr"/>
            <a:r>
              <a:rPr lang="en-US"/>
              <a:t>Resources</a:t>
            </a:r>
            <a:endParaRPr/>
          </a:p>
          <a:p>
            <a:pPr algn="ctr"/>
            <a:r>
              <a:rPr lang="en-US"/>
              <a:t>( JSR -250 )</a:t>
            </a:r>
            <a:endParaRPr/>
          </a:p>
        </p:txBody>
      </p:sp>
      <p:sp>
        <p:nvSpPr>
          <p:cNvPr id="128" name="CustomShape 9"/>
          <p:cNvSpPr/>
          <p:nvPr/>
        </p:nvSpPr>
        <p:spPr>
          <a:xfrm>
            <a:off x="6492240" y="4023360"/>
            <a:ext cx="1645920" cy="1097280"/>
          </a:xfrm>
          <a:prstGeom prst="rect">
            <a:avLst/>
          </a:prstGeom>
          <a:solidFill>
            <a:srgbClr val="cfe7f5"/>
          </a:solidFill>
          <a:ln>
            <a:solidFill>
              <a:srgbClr val="808080"/>
            </a:solidFill>
          </a:ln>
        </p:spPr>
        <p:txBody>
          <a:bodyPr anchor="ctr" bIns="45000" lIns="90000" rIns="90000" tIns="45000" wrap="none"/>
          <a:p>
            <a:pPr algn="ctr"/>
            <a:r>
              <a:rPr lang="en-US"/>
              <a:t>Inject</a:t>
            </a:r>
            <a:endParaRPr/>
          </a:p>
          <a:p>
            <a:pPr algn="ctr"/>
            <a:r>
              <a:rPr lang="en-US"/>
              <a:t>( JSR - 330 )</a:t>
            </a:r>
            <a:endParaRPr/>
          </a:p>
          <a:p>
            <a:pPr algn="ctr"/>
            <a:r>
              <a:rPr lang="en-US"/>
              <a:t>( I prefer )</a:t>
            </a:r>
            <a:endParaRPr/>
          </a:p>
        </p:txBody>
      </p:sp>
      <p:sp>
        <p:nvSpPr>
          <p:cNvPr id="129" name="Line 10"/>
          <p:cNvSpPr/>
          <p:nvPr/>
        </p:nvSpPr>
        <p:spPr>
          <a:xfrm flipH="1">
            <a:off x="5852160" y="3291840"/>
            <a:ext cx="1645920" cy="731520"/>
          </a:xfrm>
          <a:prstGeom prst="line">
            <a:avLst/>
          </a:prstGeom>
          <a:ln>
            <a:solidFill>
              <a:srgbClr val="000000"/>
            </a:solidFill>
            <a:tailEnd len="med" type="triangle" w="med"/>
          </a:ln>
        </p:spPr>
      </p:sp>
      <p:sp>
        <p:nvSpPr>
          <p:cNvPr id="130" name="Line 11"/>
          <p:cNvSpPr/>
          <p:nvPr/>
        </p:nvSpPr>
        <p:spPr>
          <a:xfrm flipH="1">
            <a:off x="7680960" y="3291840"/>
            <a:ext cx="274320" cy="731520"/>
          </a:xfrm>
          <a:prstGeom prst="line">
            <a:avLst/>
          </a:prstGeom>
          <a:ln>
            <a:solidFill>
              <a:srgbClr val="000000"/>
            </a:solidFill>
            <a:tailEnd len="med" type="triangle" w="med"/>
          </a:ln>
        </p:spPr>
      </p:sp>
      <p:sp>
        <p:nvSpPr>
          <p:cNvPr id="131" name="Line 12"/>
          <p:cNvSpPr/>
          <p:nvPr/>
        </p:nvSpPr>
        <p:spPr>
          <a:xfrm>
            <a:off x="8503920" y="3383280"/>
            <a:ext cx="548640" cy="640080"/>
          </a:xfrm>
          <a:prstGeom prst="line">
            <a:avLst/>
          </a:prstGeom>
          <a:ln>
            <a:solidFill>
              <a:srgbClr val="000000"/>
            </a:solidFill>
            <a:tailEnd len="med" type="triangle" w="med"/>
          </a:ln>
        </p:spPr>
      </p:sp>
      <p:sp>
        <p:nvSpPr>
          <p:cNvPr id="132" name="CustomShape 13"/>
          <p:cNvSpPr/>
          <p:nvPr/>
        </p:nvSpPr>
        <p:spPr>
          <a:xfrm>
            <a:off x="4480560" y="4023360"/>
            <a:ext cx="1737360" cy="914400"/>
          </a:xfrm>
          <a:prstGeom prst="rect">
            <a:avLst/>
          </a:prstGeom>
          <a:ln>
            <a:solidFill>
              <a:srgbClr val="808080"/>
            </a:solidFill>
          </a:ln>
        </p:spPr>
        <p:txBody>
          <a:bodyPr anchor="ctr" bIns="45000" lIns="90000" rIns="90000" tIns="45000" wrap="none"/>
          <a:p>
            <a:pPr algn="ctr"/>
            <a:r>
              <a:rPr lang="en-US"/>
              <a:t>Spring's </a:t>
            </a:r>
            <a:endParaRPr/>
          </a:p>
          <a:p>
            <a:pPr algn="ctr"/>
            <a:r>
              <a:rPr lang="en-US"/>
              <a:t>Annotation</a:t>
            </a:r>
            <a:endParaRPr/>
          </a:p>
          <a:p>
            <a:pPr algn="ctr"/>
            <a:r>
              <a:rPr lang="en-US"/>
              <a:t>For wiring</a:t>
            </a:r>
            <a:endParaRPr/>
          </a:p>
        </p:txBody>
      </p:sp>
      <p:sp>
        <p:nvSpPr>
          <p:cNvPr id="133" name="CustomShape 14"/>
          <p:cNvSpPr/>
          <p:nvPr/>
        </p:nvSpPr>
        <p:spPr>
          <a:xfrm>
            <a:off x="4572000" y="2651760"/>
            <a:ext cx="1737360" cy="914400"/>
          </a:xfrm>
          <a:prstGeom prst="rect">
            <a:avLst/>
          </a:prstGeom>
          <a:ln>
            <a:solidFill>
              <a:srgbClr val="808080"/>
            </a:solidFill>
          </a:ln>
        </p:spPr>
        <p:txBody>
          <a:bodyPr anchor="ctr" bIns="45000" lIns="90000" rIns="90000" tIns="45000" wrap="none"/>
          <a:p>
            <a:pPr algn="ctr"/>
            <a:r>
              <a:rPr lang="en-US"/>
              <a:t>Spring's </a:t>
            </a:r>
            <a:endParaRPr/>
          </a:p>
          <a:p>
            <a:pPr algn="ctr"/>
            <a:r>
              <a:rPr lang="en-US"/>
              <a:t>XML attribute</a:t>
            </a:r>
            <a:endParaRPr/>
          </a:p>
          <a:p>
            <a:pPr algn="ctr"/>
            <a:r>
              <a:rPr lang="en-US"/>
              <a:t>For wiring</a:t>
            </a:r>
            <a:endParaRPr/>
          </a:p>
        </p:txBody>
      </p:sp>
      <p:sp>
        <p:nvSpPr>
          <p:cNvPr id="134" name="CustomShape 15"/>
          <p:cNvSpPr/>
          <p:nvPr/>
        </p:nvSpPr>
        <p:spPr>
          <a:xfrm>
            <a:off x="4937760" y="1554480"/>
            <a:ext cx="5029200" cy="731520"/>
          </a:xfrm>
          <a:prstGeom prst="rect">
            <a:avLst/>
          </a:prstGeom>
          <a:solidFill>
            <a:srgbClr val="cfe7f5"/>
          </a:solidFill>
          <a:ln>
            <a:solidFill>
              <a:srgbClr val="808080"/>
            </a:solidFill>
          </a:ln>
        </p:spPr>
        <p:txBody>
          <a:bodyPr anchor="ctr" bIns="45000" lIns="90000" rIns="90000" tIns="45000" wrap="none"/>
          <a:p>
            <a:pPr algn="ctr"/>
            <a:r>
              <a:rPr lang="en-US"/>
              <a:t>Autowire</a:t>
            </a:r>
            <a:endParaRPr/>
          </a:p>
          <a:p>
            <a:pPr algn="ctr"/>
            <a:r>
              <a:rPr lang="en-US"/>
              <a:t>( avoid &lt;proeprty&gt; and &lt;constructor-arg&gt; )</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752480" y="3581280"/>
            <a:ext cx="4875480" cy="60804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a:t>
            </a:r>
            <a:endParaRPr/>
          </a:p>
        </p:txBody>
      </p:sp>
      <p:sp>
        <p:nvSpPr>
          <p:cNvPr id="136" name="CustomShape 2"/>
          <p:cNvSpPr/>
          <p:nvPr/>
        </p:nvSpPr>
        <p:spPr>
          <a:xfrm>
            <a:off x="1828800" y="2743200"/>
            <a:ext cx="2055960" cy="760680"/>
          </a:xfrm>
          <a:prstGeom prst="rect">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IOC</a:t>
            </a:r>
            <a:endParaRPr/>
          </a:p>
        </p:txBody>
      </p:sp>
      <p:sp>
        <p:nvSpPr>
          <p:cNvPr id="137" name="CustomShape 3"/>
          <p:cNvSpPr/>
          <p:nvPr/>
        </p:nvSpPr>
        <p:spPr>
          <a:xfrm>
            <a:off x="4343400" y="2743200"/>
            <a:ext cx="2055960" cy="760680"/>
          </a:xfrm>
          <a:prstGeom prst="rect">
            <a:avLst/>
          </a:prstGeom>
          <a:solidFill>
            <a:srgbClr val="604a7b"/>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AOP</a:t>
            </a:r>
            <a:endParaRPr/>
          </a:p>
        </p:txBody>
      </p:sp>
      <p:sp>
        <p:nvSpPr>
          <p:cNvPr id="138" name="CustomShape 4"/>
          <p:cNvSpPr/>
          <p:nvPr/>
        </p:nvSpPr>
        <p:spPr>
          <a:xfrm>
            <a:off x="1295280" y="4724280"/>
            <a:ext cx="5713560" cy="1598760"/>
          </a:xfrm>
          <a:prstGeom prst="rect">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is act as container, because it create object for our bean and wire its dependency</a:t>
            </a:r>
            <a:endParaRPr/>
          </a:p>
        </p:txBody>
      </p:sp>
      <p:sp>
        <p:nvSpPr>
          <p:cNvPr id="139" name="CustomShape 5"/>
          <p:cNvSpPr/>
          <p:nvPr/>
        </p:nvSpPr>
        <p:spPr>
          <a:xfrm>
            <a:off x="1554480" y="1920240"/>
            <a:ext cx="5120640" cy="731520"/>
          </a:xfrm>
          <a:prstGeom prst="rect">
            <a:avLst/>
          </a:prstGeom>
          <a:solidFill>
            <a:srgbClr val="00dcff"/>
          </a:solidFill>
          <a:ln>
            <a:solidFill>
              <a:srgbClr val="808080"/>
            </a:solidFill>
          </a:ln>
        </p:spPr>
        <p:txBody>
          <a:bodyPr anchor="ctr" bIns="45000" lIns="90000" rIns="90000" tIns="45000" wrap="none"/>
          <a:p>
            <a:pPr algn="ctr"/>
            <a:r>
              <a:rPr lang="en-US"/>
              <a:t>Integration with others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2362320" y="1600200"/>
            <a:ext cx="4722840" cy="22082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DI – wiring bean with other bean</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2057400" y="685800"/>
            <a:ext cx="5027760" cy="7606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Dependency Objects obtained by 3 different ways</a:t>
            </a:r>
            <a:endParaRPr/>
          </a:p>
        </p:txBody>
      </p:sp>
      <p:sp>
        <p:nvSpPr>
          <p:cNvPr id="142" name="CustomShape 2"/>
          <p:cNvSpPr/>
          <p:nvPr/>
        </p:nvSpPr>
        <p:spPr>
          <a:xfrm>
            <a:off x="609480" y="1828800"/>
            <a:ext cx="3351240" cy="6080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Using new Operator</a:t>
            </a:r>
            <a:endParaRPr/>
          </a:p>
        </p:txBody>
      </p:sp>
      <p:sp>
        <p:nvSpPr>
          <p:cNvPr id="143" name="CustomShape 3"/>
          <p:cNvSpPr/>
          <p:nvPr/>
        </p:nvSpPr>
        <p:spPr>
          <a:xfrm>
            <a:off x="609480" y="3581280"/>
            <a:ext cx="3351240" cy="608040"/>
          </a:xfrm>
          <a:prstGeom prst="rect">
            <a:avLst/>
          </a:prstGeom>
          <a:solidFill>
            <a:srgbClr val="604a7b"/>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Injected at runtime by some External Process.</a:t>
            </a:r>
            <a:endParaRPr/>
          </a:p>
        </p:txBody>
      </p:sp>
      <p:sp>
        <p:nvSpPr>
          <p:cNvPr id="144" name="CustomShape 4"/>
          <p:cNvSpPr/>
          <p:nvPr/>
        </p:nvSpPr>
        <p:spPr>
          <a:xfrm>
            <a:off x="609480" y="2666880"/>
            <a:ext cx="3351240" cy="6080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Use of Factory methods</a:t>
            </a:r>
            <a:endParaRPr/>
          </a:p>
        </p:txBody>
      </p:sp>
      <p:sp>
        <p:nvSpPr>
          <p:cNvPr id="145" name="CustomShape 5"/>
          <p:cNvSpPr/>
          <p:nvPr/>
        </p:nvSpPr>
        <p:spPr>
          <a:xfrm>
            <a:off x="5867280" y="2666880"/>
            <a:ext cx="2055960" cy="114156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It is done by Spring framework</a:t>
            </a:r>
            <a:endParaRPr/>
          </a:p>
        </p:txBody>
      </p:sp>
      <p:sp>
        <p:nvSpPr>
          <p:cNvPr id="146" name="CustomShape 6"/>
          <p:cNvSpPr/>
          <p:nvPr/>
        </p:nvSpPr>
        <p:spPr>
          <a:xfrm>
            <a:off x="1143000" y="4419720"/>
            <a:ext cx="6399360" cy="18273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helps to avoid own implementation of Factory pattern, Service Locater patterns. </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CustomShape 1"/>
          <p:cNvSpPr/>
          <p:nvPr/>
        </p:nvSpPr>
        <p:spPr>
          <a:xfrm>
            <a:off x="2514600" y="2362320"/>
            <a:ext cx="2970360" cy="5320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IOC Container</a:t>
            </a:r>
            <a:endParaRPr/>
          </a:p>
        </p:txBody>
      </p:sp>
      <p:sp>
        <p:nvSpPr>
          <p:cNvPr id="148" name="CustomShape 2"/>
          <p:cNvSpPr/>
          <p:nvPr/>
        </p:nvSpPr>
        <p:spPr>
          <a:xfrm>
            <a:off x="1295280" y="3505320"/>
            <a:ext cx="2270880" cy="792360"/>
          </a:xfrm>
          <a:prstGeom prst="rect">
            <a:avLst/>
          </a:prstGeom>
          <a:solidFill>
            <a:srgbClr val="99ccff"/>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Dependency Iookup</a:t>
            </a:r>
            <a:endParaRPr/>
          </a:p>
        </p:txBody>
      </p:sp>
      <p:sp>
        <p:nvSpPr>
          <p:cNvPr id="149" name="CustomShape 3"/>
          <p:cNvSpPr/>
          <p:nvPr/>
        </p:nvSpPr>
        <p:spPr>
          <a:xfrm>
            <a:off x="4419720" y="3505320"/>
            <a:ext cx="2529720" cy="7009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Dependency Injection</a:t>
            </a:r>
            <a:endParaRPr/>
          </a:p>
        </p:txBody>
      </p:sp>
      <p:sp>
        <p:nvSpPr>
          <p:cNvPr id="150" name="CustomShape 4"/>
          <p:cNvSpPr/>
          <p:nvPr/>
        </p:nvSpPr>
        <p:spPr>
          <a:xfrm>
            <a:off x="4114800" y="4572000"/>
            <a:ext cx="1598760" cy="7606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Constructor Injection</a:t>
            </a:r>
            <a:endParaRPr/>
          </a:p>
        </p:txBody>
      </p:sp>
      <p:sp>
        <p:nvSpPr>
          <p:cNvPr id="151" name="CustomShape 5"/>
          <p:cNvSpPr/>
          <p:nvPr/>
        </p:nvSpPr>
        <p:spPr>
          <a:xfrm>
            <a:off x="6019920" y="4572000"/>
            <a:ext cx="1598760" cy="76068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Setter Injection</a:t>
            </a:r>
            <a:endParaRPr/>
          </a:p>
        </p:txBody>
      </p:sp>
      <p:sp>
        <p:nvSpPr>
          <p:cNvPr id="152" name="CustomShape 6"/>
          <p:cNvSpPr/>
          <p:nvPr/>
        </p:nvSpPr>
        <p:spPr>
          <a:xfrm>
            <a:off x="731520" y="457200"/>
            <a:ext cx="8138160" cy="9129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b="1" lang="en-US">
                <a:solidFill>
                  <a:srgbClr val="ff0000"/>
                </a:solidFill>
                <a:latin typeface="Calibri"/>
              </a:rPr>
              <a:t>Inversion</a:t>
            </a:r>
            <a:r>
              <a:rPr lang="en-US">
                <a:solidFill>
                  <a:srgbClr val="000000"/>
                </a:solidFill>
                <a:latin typeface="Calibri"/>
              </a:rPr>
              <a:t> – application does not control its structure</a:t>
            </a:r>
            <a:endParaRPr/>
          </a:p>
          <a:p>
            <a:pPr algn="ctr">
              <a:lnSpc>
                <a:spcPct val="100000"/>
              </a:lnSpc>
            </a:pPr>
            <a:r>
              <a:rPr b="1" lang="en-US">
                <a:solidFill>
                  <a:srgbClr val="ff0000"/>
                </a:solidFill>
                <a:latin typeface="Calibri"/>
              </a:rPr>
              <a:t>IOC Framework</a:t>
            </a:r>
            <a:r>
              <a:rPr b="1" lang="en-US">
                <a:solidFill>
                  <a:srgbClr val="000000"/>
                </a:solidFill>
                <a:latin typeface="Calibri"/>
              </a:rPr>
              <a:t> </a:t>
            </a:r>
            <a:r>
              <a:rPr lang="en-US">
                <a:solidFill>
                  <a:srgbClr val="000000"/>
                </a:solidFill>
                <a:latin typeface="Calibri"/>
              </a:rPr>
              <a:t>– take control of structure of application</a:t>
            </a:r>
            <a:endParaRPr/>
          </a:p>
        </p:txBody>
      </p:sp>
      <p:sp>
        <p:nvSpPr>
          <p:cNvPr id="153" name="CustomShape 7"/>
          <p:cNvSpPr/>
          <p:nvPr/>
        </p:nvSpPr>
        <p:spPr>
          <a:xfrm>
            <a:off x="6553080" y="1752480"/>
            <a:ext cx="1903680" cy="1293840"/>
          </a:xfrm>
          <a:prstGeom prst="rect">
            <a:avLst/>
          </a:prstGeom>
          <a:solidFill>
            <a:srgbClr val="262626"/>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Any Resource is managed by Spring called as BEAN  </a:t>
            </a:r>
            <a:endParaRPr/>
          </a:p>
        </p:txBody>
      </p:sp>
      <p:sp>
        <p:nvSpPr>
          <p:cNvPr id="154" name="Line 8"/>
          <p:cNvSpPr/>
          <p:nvPr/>
        </p:nvSpPr>
        <p:spPr>
          <a:xfrm flipH="1">
            <a:off x="3108960" y="2894400"/>
            <a:ext cx="914400" cy="580320"/>
          </a:xfrm>
          <a:prstGeom prst="line">
            <a:avLst/>
          </a:prstGeom>
          <a:ln>
            <a:solidFill>
              <a:srgbClr val="000000"/>
            </a:solidFill>
            <a:tailEnd len="med" type="triangle" w="med"/>
          </a:ln>
        </p:spPr>
      </p:sp>
      <p:sp>
        <p:nvSpPr>
          <p:cNvPr id="155" name="Line 9"/>
          <p:cNvSpPr/>
          <p:nvPr/>
        </p:nvSpPr>
        <p:spPr>
          <a:xfrm>
            <a:off x="4937760" y="2894400"/>
            <a:ext cx="457200" cy="610920"/>
          </a:xfrm>
          <a:prstGeom prst="line">
            <a:avLst/>
          </a:prstGeom>
          <a:ln>
            <a:solidFill>
              <a:srgbClr val="000000"/>
            </a:solidFill>
            <a:tailEnd len="med" type="triangle" w="med"/>
          </a:ln>
        </p:spPr>
      </p:sp>
      <p:sp>
        <p:nvSpPr>
          <p:cNvPr id="156" name="Line 10"/>
          <p:cNvSpPr/>
          <p:nvPr/>
        </p:nvSpPr>
        <p:spPr>
          <a:xfrm flipH="1">
            <a:off x="5212080" y="4206240"/>
            <a:ext cx="365760" cy="365760"/>
          </a:xfrm>
          <a:prstGeom prst="line">
            <a:avLst/>
          </a:prstGeom>
          <a:ln>
            <a:solidFill>
              <a:srgbClr val="000000"/>
            </a:solidFill>
            <a:tailEnd len="med" type="triangle" w="med"/>
          </a:ln>
        </p:spPr>
      </p:sp>
      <p:sp>
        <p:nvSpPr>
          <p:cNvPr id="157" name="Line 11"/>
          <p:cNvSpPr/>
          <p:nvPr/>
        </p:nvSpPr>
        <p:spPr>
          <a:xfrm>
            <a:off x="6217920" y="4206240"/>
            <a:ext cx="182880" cy="365760"/>
          </a:xfrm>
          <a:prstGeom prst="line">
            <a:avLst/>
          </a:prstGeom>
          <a:ln>
            <a:solidFill>
              <a:srgbClr val="000000"/>
            </a:solidFill>
            <a:tailEnd len="med" type="triangle" w="med"/>
          </a:ln>
        </p:spPr>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2819520" y="762120"/>
            <a:ext cx="2208240" cy="6080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IoContainer obtained AS</a:t>
            </a:r>
            <a:endParaRPr/>
          </a:p>
        </p:txBody>
      </p:sp>
      <p:sp>
        <p:nvSpPr>
          <p:cNvPr id="159" name="CustomShape 2"/>
          <p:cNvSpPr/>
          <p:nvPr/>
        </p:nvSpPr>
        <p:spPr>
          <a:xfrm>
            <a:off x="1143000" y="2286000"/>
            <a:ext cx="2436840" cy="6080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BeanFacory</a:t>
            </a:r>
            <a:endParaRPr/>
          </a:p>
        </p:txBody>
      </p:sp>
      <p:sp>
        <p:nvSpPr>
          <p:cNvPr id="160" name="CustomShape 3"/>
          <p:cNvSpPr/>
          <p:nvPr/>
        </p:nvSpPr>
        <p:spPr>
          <a:xfrm>
            <a:off x="4267080" y="2286000"/>
            <a:ext cx="2436840" cy="6080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ApplicationContext</a:t>
            </a:r>
            <a:endParaRPr/>
          </a:p>
        </p:txBody>
      </p:sp>
      <p:sp>
        <p:nvSpPr>
          <p:cNvPr id="161" name="CustomShape 4"/>
          <p:cNvSpPr/>
          <p:nvPr/>
        </p:nvSpPr>
        <p:spPr>
          <a:xfrm>
            <a:off x="3146760" y="1416240"/>
            <a:ext cx="303480" cy="684360"/>
          </a:xfrm>
          <a:prstGeom prst="rect">
            <a:avLst/>
          </a:prstGeom>
          <a:solidFill>
            <a:srgbClr val="4f81bd"/>
          </a:solidFill>
          <a:ln w="25560">
            <a:solidFill>
              <a:srgbClr val="3a5f8b"/>
            </a:solidFill>
            <a:round/>
          </a:ln>
        </p:spPr>
      </p:sp>
      <p:sp>
        <p:nvSpPr>
          <p:cNvPr id="162" name="CustomShape 5"/>
          <p:cNvSpPr/>
          <p:nvPr/>
        </p:nvSpPr>
        <p:spPr>
          <a:xfrm>
            <a:off x="4634280" y="1463040"/>
            <a:ext cx="303480" cy="684360"/>
          </a:xfrm>
          <a:prstGeom prst="rect">
            <a:avLst/>
          </a:prstGeom>
          <a:solidFill>
            <a:srgbClr val="4f81bd"/>
          </a:solidFill>
          <a:ln w="25560">
            <a:solidFill>
              <a:srgbClr val="3a5f8b"/>
            </a:solidFill>
            <a:round/>
          </a:ln>
        </p:spPr>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2744640" y="91440"/>
            <a:ext cx="2741760" cy="4557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Bean</a:t>
            </a:r>
            <a:r>
              <a:rPr lang="en-US">
                <a:solidFill>
                  <a:srgbClr val="ff0000"/>
                </a:solidFill>
                <a:latin typeface="Calibri"/>
              </a:rPr>
              <a:t>Factory</a:t>
            </a:r>
            <a:r>
              <a:rPr lang="en-US">
                <a:solidFill>
                  <a:srgbClr val="000000"/>
                </a:solidFill>
                <a:latin typeface="Calibri"/>
              </a:rPr>
              <a:t> capability</a:t>
            </a:r>
            <a:endParaRPr/>
          </a:p>
        </p:txBody>
      </p:sp>
      <p:sp>
        <p:nvSpPr>
          <p:cNvPr id="164" name="CustomShape 2"/>
          <p:cNvSpPr/>
          <p:nvPr/>
        </p:nvSpPr>
        <p:spPr>
          <a:xfrm>
            <a:off x="152280" y="4343400"/>
            <a:ext cx="2284560" cy="76068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Autowire</a:t>
            </a:r>
            <a:endParaRPr/>
          </a:p>
          <a:p>
            <a:pPr algn="ctr">
              <a:lnSpc>
                <a:spcPct val="100000"/>
              </a:lnSpc>
            </a:pPr>
            <a:r>
              <a:rPr lang="en-US" sz="1200">
                <a:solidFill>
                  <a:srgbClr val="002060"/>
                </a:solidFill>
                <a:latin typeface="Calibri"/>
              </a:rPr>
              <a:t> </a:t>
            </a:r>
            <a:r>
              <a:rPr lang="en-US" sz="1200">
                <a:solidFill>
                  <a:srgbClr val="002060"/>
                </a:solidFill>
                <a:latin typeface="Calibri"/>
              </a:rPr>
              <a:t>(by  type /name/ constructor/ auto)</a:t>
            </a:r>
            <a:endParaRPr/>
          </a:p>
        </p:txBody>
      </p:sp>
      <p:sp>
        <p:nvSpPr>
          <p:cNvPr id="165" name="CustomShape 3"/>
          <p:cNvSpPr/>
          <p:nvPr/>
        </p:nvSpPr>
        <p:spPr>
          <a:xfrm>
            <a:off x="152280" y="5257800"/>
            <a:ext cx="2284560" cy="106524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Dependency on</a:t>
            </a:r>
            <a:endParaRPr/>
          </a:p>
          <a:p>
            <a:pPr algn="ctr">
              <a:lnSpc>
                <a:spcPct val="100000"/>
              </a:lnSpc>
            </a:pPr>
            <a:r>
              <a:rPr lang="en-US">
                <a:solidFill>
                  <a:srgbClr val="000000"/>
                </a:solidFill>
                <a:latin typeface="Calibri"/>
              </a:rPr>
              <a:t> </a:t>
            </a:r>
            <a:r>
              <a:rPr lang="en-US" sz="1200">
                <a:solidFill>
                  <a:srgbClr val="002060"/>
                </a:solidFill>
                <a:latin typeface="Calibri"/>
              </a:rPr>
              <a:t>(depends-on)</a:t>
            </a:r>
            <a:endParaRPr/>
          </a:p>
          <a:p>
            <a:pPr algn="ctr">
              <a:lnSpc>
                <a:spcPct val="100000"/>
              </a:lnSpc>
            </a:pPr>
            <a:r>
              <a:rPr lang="en-US" sz="1200">
                <a:solidFill>
                  <a:srgbClr val="000000"/>
                </a:solidFill>
                <a:latin typeface="Calibri"/>
              </a:rPr>
              <a:t>&amp; Dependency check</a:t>
            </a:r>
            <a:endParaRPr/>
          </a:p>
          <a:p>
            <a:pPr algn="ctr">
              <a:lnSpc>
                <a:spcPct val="100000"/>
              </a:lnSpc>
            </a:pPr>
            <a:r>
              <a:rPr lang="en-US" sz="1200">
                <a:solidFill>
                  <a:srgbClr val="000000"/>
                </a:solidFill>
                <a:latin typeface="Calibri"/>
              </a:rPr>
              <a:t> </a:t>
            </a:r>
            <a:r>
              <a:rPr lang="en-US" sz="1200">
                <a:solidFill>
                  <a:srgbClr val="002060"/>
                </a:solidFill>
                <a:latin typeface="Calibri"/>
              </a:rPr>
              <a:t>(simple / object /all)</a:t>
            </a:r>
            <a:endParaRPr/>
          </a:p>
        </p:txBody>
      </p:sp>
      <p:sp>
        <p:nvSpPr>
          <p:cNvPr id="166" name="CustomShape 4"/>
          <p:cNvSpPr/>
          <p:nvPr/>
        </p:nvSpPr>
        <p:spPr>
          <a:xfrm>
            <a:off x="6095880" y="5837040"/>
            <a:ext cx="2956680" cy="83808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Support for XML &amp; property file configuration</a:t>
            </a:r>
            <a:endParaRPr/>
          </a:p>
        </p:txBody>
      </p:sp>
      <p:sp>
        <p:nvSpPr>
          <p:cNvPr id="167" name="CustomShape 5"/>
          <p:cNvSpPr/>
          <p:nvPr/>
        </p:nvSpPr>
        <p:spPr>
          <a:xfrm>
            <a:off x="183960" y="548640"/>
            <a:ext cx="2376360" cy="118872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Constructor / Setter DI</a:t>
            </a:r>
            <a:endParaRPr/>
          </a:p>
          <a:p>
            <a:pPr algn="ctr">
              <a:lnSpc>
                <a:spcPct val="100000"/>
              </a:lnSpc>
            </a:pPr>
            <a:r>
              <a:rPr lang="en-US">
                <a:solidFill>
                  <a:srgbClr val="000000"/>
                </a:solidFill>
                <a:latin typeface="Calibri"/>
              </a:rPr>
              <a:t> </a:t>
            </a:r>
            <a:r>
              <a:rPr lang="en-US" sz="1200">
                <a:solidFill>
                  <a:srgbClr val="002060"/>
                </a:solidFill>
                <a:latin typeface="Calibri"/>
              </a:rPr>
              <a:t>( simple Type / Collection / BeanReference</a:t>
            </a:r>
            <a:r>
              <a:rPr lang="en-US" sz="1400">
                <a:solidFill>
                  <a:srgbClr val="00b050"/>
                </a:solidFill>
                <a:latin typeface="Calibri"/>
              </a:rPr>
              <a:t>)</a:t>
            </a:r>
            <a:endParaRPr/>
          </a:p>
        </p:txBody>
      </p:sp>
      <p:sp>
        <p:nvSpPr>
          <p:cNvPr id="168" name="CustomShape 6"/>
          <p:cNvSpPr/>
          <p:nvPr/>
        </p:nvSpPr>
        <p:spPr>
          <a:xfrm>
            <a:off x="3017520" y="822960"/>
            <a:ext cx="2834640" cy="836640"/>
          </a:xfrm>
          <a:prstGeom prst="rect">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Bean configuration inheritance</a:t>
            </a:r>
            <a:endParaRPr/>
          </a:p>
          <a:p>
            <a:pPr algn="ctr">
              <a:lnSpc>
                <a:spcPct val="100000"/>
              </a:lnSpc>
            </a:pPr>
            <a:r>
              <a:rPr lang="en-US">
                <a:solidFill>
                  <a:srgbClr val="000000"/>
                </a:solidFill>
                <a:latin typeface="Calibri"/>
              </a:rPr>
              <a:t> </a:t>
            </a:r>
            <a:r>
              <a:rPr lang="en-US" sz="1200">
                <a:solidFill>
                  <a:srgbClr val="002060"/>
                </a:solidFill>
                <a:latin typeface="Calibri"/>
              </a:rPr>
              <a:t>(abstract, parent )</a:t>
            </a:r>
            <a:endParaRPr/>
          </a:p>
        </p:txBody>
      </p:sp>
      <p:sp>
        <p:nvSpPr>
          <p:cNvPr id="169" name="CustomShape 7"/>
          <p:cNvSpPr/>
          <p:nvPr/>
        </p:nvSpPr>
        <p:spPr>
          <a:xfrm>
            <a:off x="152280" y="3429000"/>
            <a:ext cx="2284560" cy="760680"/>
          </a:xfrm>
          <a:prstGeom prst="rect">
            <a:avLst/>
          </a:prstGeom>
          <a:solidFill>
            <a:srgbClr val="31859c"/>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Scope of Bean </a:t>
            </a:r>
            <a:r>
              <a:rPr lang="en-US" sz="1200">
                <a:solidFill>
                  <a:srgbClr val="002060"/>
                </a:solidFill>
                <a:latin typeface="Calibri"/>
              </a:rPr>
              <a:t>(singleton/Prototype/request/session/global session)</a:t>
            </a:r>
            <a:endParaRPr/>
          </a:p>
        </p:txBody>
      </p:sp>
      <p:sp>
        <p:nvSpPr>
          <p:cNvPr id="170" name="CustomShape 8"/>
          <p:cNvSpPr/>
          <p:nvPr/>
        </p:nvSpPr>
        <p:spPr>
          <a:xfrm>
            <a:off x="2971800" y="1981080"/>
            <a:ext cx="2880360" cy="1446480"/>
          </a:xfrm>
          <a:prstGeom prst="rect">
            <a:avLst/>
          </a:prstGeom>
          <a:solidFill>
            <a:srgbClr val="604a7b"/>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Life cycle notification for </a:t>
            </a:r>
            <a:r>
              <a:rPr lang="en-US">
                <a:solidFill>
                  <a:srgbClr val="ff0000"/>
                </a:solidFill>
                <a:latin typeface="Calibri"/>
              </a:rPr>
              <a:t>Only</a:t>
            </a:r>
            <a:r>
              <a:rPr lang="en-US">
                <a:solidFill>
                  <a:srgbClr val="000000"/>
                </a:solidFill>
                <a:latin typeface="Calibri"/>
              </a:rPr>
              <a:t> singleton bean</a:t>
            </a:r>
            <a:endParaRPr/>
          </a:p>
          <a:p>
            <a:pPr algn="ctr">
              <a:lnSpc>
                <a:spcPct val="100000"/>
              </a:lnSpc>
            </a:pPr>
            <a:r>
              <a:rPr lang="en-US">
                <a:solidFill>
                  <a:srgbClr val="000000"/>
                </a:solidFill>
                <a:latin typeface="Calibri"/>
              </a:rPr>
              <a:t> </a:t>
            </a:r>
            <a:r>
              <a:rPr lang="en-US" sz="1200">
                <a:solidFill>
                  <a:srgbClr val="e46c0a"/>
                </a:solidFill>
                <a:latin typeface="Calibri"/>
              </a:rPr>
              <a:t>( java Interfaces / init-method, destroy-method / @PostConstruct, @PreDestroy )</a:t>
            </a:r>
            <a:endParaRPr/>
          </a:p>
        </p:txBody>
      </p:sp>
      <p:sp>
        <p:nvSpPr>
          <p:cNvPr id="171" name="CustomShape 9"/>
          <p:cNvSpPr/>
          <p:nvPr/>
        </p:nvSpPr>
        <p:spPr>
          <a:xfrm>
            <a:off x="6095880" y="2057400"/>
            <a:ext cx="2773800" cy="53208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BeanNameAware, BeanFactoryAware</a:t>
            </a:r>
            <a:endParaRPr/>
          </a:p>
        </p:txBody>
      </p:sp>
      <p:sp>
        <p:nvSpPr>
          <p:cNvPr id="172" name="CustomShape 10"/>
          <p:cNvSpPr/>
          <p:nvPr/>
        </p:nvSpPr>
        <p:spPr>
          <a:xfrm>
            <a:off x="6095880" y="2666880"/>
            <a:ext cx="2773800" cy="80784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Method Replacement </a:t>
            </a:r>
            <a:r>
              <a:rPr lang="en-US" sz="1200">
                <a:solidFill>
                  <a:srgbClr val="002060"/>
                </a:solidFill>
                <a:latin typeface="Calibri"/>
              </a:rPr>
              <a:t>(MethodReplacer, </a:t>
            </a:r>
            <a:endParaRPr/>
          </a:p>
          <a:p>
            <a:pPr algn="ctr">
              <a:lnSpc>
                <a:spcPct val="100000"/>
              </a:lnSpc>
            </a:pPr>
            <a:r>
              <a:rPr lang="en-US" sz="1200">
                <a:solidFill>
                  <a:srgbClr val="002060"/>
                </a:solidFill>
                <a:latin typeface="Calibri"/>
              </a:rPr>
              <a:t>&lt;replaced-method&gt;)</a:t>
            </a:r>
            <a:endParaRPr/>
          </a:p>
        </p:txBody>
      </p:sp>
      <p:sp>
        <p:nvSpPr>
          <p:cNvPr id="173" name="CustomShape 11"/>
          <p:cNvSpPr/>
          <p:nvPr/>
        </p:nvSpPr>
        <p:spPr>
          <a:xfrm>
            <a:off x="2971800" y="3505320"/>
            <a:ext cx="2788920" cy="106668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0000"/>
                </a:solidFill>
                <a:latin typeface="Calibri"/>
              </a:rPr>
              <a:t>Factory</a:t>
            </a:r>
            <a:r>
              <a:rPr lang="en-US">
                <a:solidFill>
                  <a:srgbClr val="000000"/>
                </a:solidFill>
                <a:latin typeface="Calibri"/>
              </a:rPr>
              <a:t>Bean</a:t>
            </a:r>
            <a:endParaRPr/>
          </a:p>
          <a:p>
            <a:pPr algn="ctr">
              <a:lnSpc>
                <a:spcPct val="100000"/>
              </a:lnSpc>
            </a:pPr>
            <a:r>
              <a:rPr lang="en-US">
                <a:solidFill>
                  <a:srgbClr val="000000"/>
                </a:solidFill>
                <a:latin typeface="Calibri"/>
              </a:rPr>
              <a:t> </a:t>
            </a:r>
            <a:r>
              <a:rPr lang="en-US" sz="1200">
                <a:solidFill>
                  <a:srgbClr val="002060"/>
                </a:solidFill>
                <a:latin typeface="Calibri"/>
              </a:rPr>
              <a:t>( FactoryBean  return another Bean instance instead itself )</a:t>
            </a:r>
            <a:endParaRPr/>
          </a:p>
        </p:txBody>
      </p:sp>
      <p:sp>
        <p:nvSpPr>
          <p:cNvPr id="174" name="CustomShape 12"/>
          <p:cNvSpPr/>
          <p:nvPr/>
        </p:nvSpPr>
        <p:spPr>
          <a:xfrm>
            <a:off x="2607480" y="4832640"/>
            <a:ext cx="3427560" cy="37944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BeanFactoryPostProcessors </a:t>
            </a:r>
            <a:endParaRPr/>
          </a:p>
        </p:txBody>
      </p:sp>
      <p:sp>
        <p:nvSpPr>
          <p:cNvPr id="175" name="CustomShape 13"/>
          <p:cNvSpPr/>
          <p:nvPr/>
        </p:nvSpPr>
        <p:spPr>
          <a:xfrm>
            <a:off x="6095880" y="5289840"/>
            <a:ext cx="2682360" cy="37944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Property Editor</a:t>
            </a:r>
            <a:endParaRPr/>
          </a:p>
        </p:txBody>
      </p:sp>
      <p:sp>
        <p:nvSpPr>
          <p:cNvPr id="176" name="CustomShape 14"/>
          <p:cNvSpPr/>
          <p:nvPr/>
        </p:nvSpPr>
        <p:spPr>
          <a:xfrm>
            <a:off x="6095880" y="4741200"/>
            <a:ext cx="2773800" cy="37944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BeanPostProcessor</a:t>
            </a:r>
            <a:endParaRPr/>
          </a:p>
        </p:txBody>
      </p:sp>
      <p:sp>
        <p:nvSpPr>
          <p:cNvPr id="177" name="CustomShape 15"/>
          <p:cNvSpPr/>
          <p:nvPr/>
        </p:nvSpPr>
        <p:spPr>
          <a:xfrm>
            <a:off x="6095880" y="838080"/>
            <a:ext cx="2956680" cy="114156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sz="1400">
                <a:solidFill>
                  <a:srgbClr val="000000"/>
                </a:solidFill>
                <a:latin typeface="Calibri"/>
              </a:rPr>
              <a:t>P - namespace alternative to &lt;property&gt; tag. It keep xml file as much as minimum tag</a:t>
            </a:r>
            <a:endParaRPr/>
          </a:p>
        </p:txBody>
      </p:sp>
      <p:sp>
        <p:nvSpPr>
          <p:cNvPr id="178" name="CustomShape 16"/>
          <p:cNvSpPr/>
          <p:nvPr/>
        </p:nvSpPr>
        <p:spPr>
          <a:xfrm>
            <a:off x="152280" y="1981080"/>
            <a:ext cx="2682360" cy="137016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Bean Factory nesting</a:t>
            </a:r>
            <a:endParaRPr/>
          </a:p>
          <a:p>
            <a:pPr algn="ctr">
              <a:lnSpc>
                <a:spcPct val="100000"/>
              </a:lnSpc>
            </a:pPr>
            <a:r>
              <a:rPr lang="en-US">
                <a:solidFill>
                  <a:srgbClr val="000000"/>
                </a:solidFill>
                <a:latin typeface="Calibri"/>
              </a:rPr>
              <a:t> </a:t>
            </a:r>
            <a:r>
              <a:rPr lang="en-US" sz="1200">
                <a:solidFill>
                  <a:srgbClr val="002060"/>
                </a:solidFill>
                <a:latin typeface="Calibri"/>
              </a:rPr>
              <a:t>(we can configure spring bean in separate file and use its bean factory as parent. This will keep out application bean xml file clean)</a:t>
            </a:r>
            <a:endParaRPr/>
          </a:p>
        </p:txBody>
      </p:sp>
      <p:sp>
        <p:nvSpPr>
          <p:cNvPr id="179" name="CustomShape 17"/>
          <p:cNvSpPr/>
          <p:nvPr/>
        </p:nvSpPr>
        <p:spPr>
          <a:xfrm>
            <a:off x="6035040" y="108000"/>
            <a:ext cx="2590920" cy="53208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&lt;alias&gt; for bean name</a:t>
            </a:r>
            <a:endParaRPr/>
          </a:p>
        </p:txBody>
      </p:sp>
      <p:sp>
        <p:nvSpPr>
          <p:cNvPr id="180" name="CustomShape 18"/>
          <p:cNvSpPr/>
          <p:nvPr/>
        </p:nvSpPr>
        <p:spPr>
          <a:xfrm>
            <a:off x="6126480" y="3657600"/>
            <a:ext cx="2834640" cy="914400"/>
          </a:xfrm>
          <a:prstGeom prst="rect">
            <a:avLst/>
          </a:prstGeom>
          <a:solidFill>
            <a:srgbClr val="948a54"/>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Lookup Method injection</a:t>
            </a:r>
            <a:endParaRPr/>
          </a:p>
          <a:p>
            <a:pPr algn="ctr">
              <a:lnSpc>
                <a:spcPct val="100000"/>
              </a:lnSpc>
            </a:pPr>
            <a:r>
              <a:rPr lang="en-US" sz="1200">
                <a:solidFill>
                  <a:srgbClr val="002060"/>
                </a:solidFill>
                <a:latin typeface="Calibri"/>
              </a:rPr>
              <a:t>&lt;lookup-method&gt; to get another bean</a:t>
            </a:r>
            <a:endParaRPr/>
          </a:p>
        </p:txBody>
      </p:sp>
      <p:sp>
        <p:nvSpPr>
          <p:cNvPr id="181" name="CustomShape 19"/>
          <p:cNvSpPr/>
          <p:nvPr/>
        </p:nvSpPr>
        <p:spPr>
          <a:xfrm>
            <a:off x="2926080" y="5609880"/>
            <a:ext cx="2284560" cy="106524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sz="1400">
                <a:solidFill>
                  <a:srgbClr val="f2f2f2"/>
                </a:solidFill>
                <a:latin typeface="Calibri"/>
              </a:rPr>
              <a:t>Factory-method</a:t>
            </a:r>
            <a:endParaRPr/>
          </a:p>
          <a:p>
            <a:pPr algn="ctr">
              <a:lnSpc>
                <a:spcPct val="100000"/>
              </a:lnSpc>
            </a:pPr>
            <a:r>
              <a:rPr lang="en-US" sz="1200">
                <a:solidFill>
                  <a:srgbClr val="002060"/>
                </a:solidFill>
                <a:latin typeface="Calibri"/>
              </a:rPr>
              <a:t> </a:t>
            </a:r>
            <a:r>
              <a:rPr lang="en-US" sz="1200">
                <a:solidFill>
                  <a:srgbClr val="002060"/>
                </a:solidFill>
                <a:latin typeface="Calibri"/>
              </a:rPr>
              <a:t>(create instance by static method instead of public constructor)</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2666880" y="304920"/>
            <a:ext cx="4008240" cy="4557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Application Context capability</a:t>
            </a:r>
            <a:endParaRPr/>
          </a:p>
        </p:txBody>
      </p:sp>
      <p:sp>
        <p:nvSpPr>
          <p:cNvPr id="183" name="CustomShape 2"/>
          <p:cNvSpPr/>
          <p:nvPr/>
        </p:nvSpPr>
        <p:spPr>
          <a:xfrm>
            <a:off x="228600" y="838080"/>
            <a:ext cx="4265640" cy="2055960"/>
          </a:xfrm>
          <a:prstGeom prst="rect">
            <a:avLst/>
          </a:prstGeom>
          <a:solidFill>
            <a:srgbClr val="d9d9d9"/>
          </a:solidFill>
          <a:ln w="25560">
            <a:solidFill>
              <a:srgbClr val="3a5f8b"/>
            </a:solidFill>
            <a:round/>
          </a:ln>
        </p:spPr>
        <p:txBody>
          <a:bodyPr anchor="ctr" bIns="45000" lIns="90000" rIns="90000" tIns="45000"/>
          <a:p>
            <a:pPr algn="ctr">
              <a:lnSpc>
                <a:spcPct val="100000"/>
              </a:lnSpc>
            </a:pPr>
            <a:r>
              <a:rPr lang="en-US">
                <a:solidFill>
                  <a:srgbClr val="ff0000"/>
                </a:solidFill>
                <a:latin typeface="Calibri"/>
              </a:rPr>
              <a:t>automatic configuration of infrastructure beans</a:t>
            </a:r>
            <a:endParaRPr/>
          </a:p>
          <a:p>
            <a:pPr algn="ctr">
              <a:lnSpc>
                <a:spcPct val="100000"/>
              </a:lnSpc>
            </a:pPr>
            <a:r>
              <a:rPr lang="en-US" sz="1400">
                <a:solidFill>
                  <a:srgbClr val="ff3399"/>
                </a:solidFill>
                <a:latin typeface="Calibri"/>
              </a:rPr>
              <a:t>. That is any of declared beans implement these interfaces its added to application context automatically.</a:t>
            </a:r>
            <a:endParaRPr/>
          </a:p>
          <a:p>
            <a:pPr algn="ctr">
              <a:lnSpc>
                <a:spcPct val="100000"/>
              </a:lnSpc>
            </a:pPr>
            <a:r>
              <a:rPr lang="en-US" sz="1400">
                <a:solidFill>
                  <a:srgbClr val="ff0000"/>
                </a:solidFill>
                <a:latin typeface="Calibri"/>
              </a:rPr>
              <a:t> </a:t>
            </a:r>
            <a:r>
              <a:rPr lang="en-US" sz="1200">
                <a:solidFill>
                  <a:srgbClr val="ff0000"/>
                </a:solidFill>
                <a:latin typeface="Calibri"/>
              </a:rPr>
              <a:t>( </a:t>
            </a:r>
            <a:r>
              <a:rPr lang="en-US" sz="1200">
                <a:solidFill>
                  <a:srgbClr val="002060"/>
                </a:solidFill>
                <a:latin typeface="Calibri"/>
              </a:rPr>
              <a:t>BeanPostProcessor</a:t>
            </a:r>
            <a:r>
              <a:rPr lang="en-US" sz="1200">
                <a:solidFill>
                  <a:srgbClr val="ff0000"/>
                </a:solidFill>
                <a:latin typeface="Calibri"/>
              </a:rPr>
              <a:t> / </a:t>
            </a:r>
            <a:endParaRPr/>
          </a:p>
          <a:p>
            <a:pPr algn="ctr">
              <a:lnSpc>
                <a:spcPct val="100000"/>
              </a:lnSpc>
            </a:pPr>
            <a:r>
              <a:rPr lang="en-US" sz="1200">
                <a:solidFill>
                  <a:srgbClr val="e46c0a"/>
                </a:solidFill>
                <a:latin typeface="Calibri"/>
              </a:rPr>
              <a:t>BeanFactoryPostProcessor</a:t>
            </a:r>
            <a:r>
              <a:rPr lang="en-US" sz="1200">
                <a:solidFill>
                  <a:srgbClr val="ff0000"/>
                </a:solidFill>
                <a:latin typeface="Calibri"/>
              </a:rPr>
              <a:t>/ </a:t>
            </a:r>
            <a:endParaRPr/>
          </a:p>
          <a:p>
            <a:pPr algn="ctr">
              <a:lnSpc>
                <a:spcPct val="100000"/>
              </a:lnSpc>
            </a:pPr>
            <a:r>
              <a:rPr lang="en-US" sz="1200">
                <a:solidFill>
                  <a:srgbClr val="ff3399"/>
                </a:solidFill>
                <a:latin typeface="Calibri"/>
              </a:rPr>
              <a:t>ApplcationEventListener</a:t>
            </a:r>
            <a:r>
              <a:rPr lang="en-US" sz="1200">
                <a:solidFill>
                  <a:srgbClr val="ff0000"/>
                </a:solidFill>
                <a:latin typeface="Calibri"/>
              </a:rPr>
              <a:t>/ </a:t>
            </a:r>
            <a:endParaRPr/>
          </a:p>
          <a:p>
            <a:pPr algn="ctr">
              <a:lnSpc>
                <a:spcPct val="100000"/>
              </a:lnSpc>
            </a:pPr>
            <a:r>
              <a:rPr lang="en-US" sz="1200">
                <a:solidFill>
                  <a:srgbClr val="cc0099"/>
                </a:solidFill>
                <a:latin typeface="Calibri"/>
              </a:rPr>
              <a:t>CustomPropertyEditors</a:t>
            </a:r>
            <a:r>
              <a:rPr lang="en-US" sz="1200">
                <a:solidFill>
                  <a:srgbClr val="ff0000"/>
                </a:solidFill>
                <a:latin typeface="Calibri"/>
              </a:rPr>
              <a:t> )</a:t>
            </a:r>
            <a:endParaRPr/>
          </a:p>
        </p:txBody>
      </p:sp>
      <p:sp>
        <p:nvSpPr>
          <p:cNvPr id="184" name="CustomShape 3"/>
          <p:cNvSpPr/>
          <p:nvPr/>
        </p:nvSpPr>
        <p:spPr>
          <a:xfrm>
            <a:off x="228600" y="5029200"/>
            <a:ext cx="5897880" cy="684360"/>
          </a:xfrm>
          <a:prstGeom prst="rect">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Allow, all the resources / configure the factory in declaratively </a:t>
            </a:r>
            <a:endParaRPr/>
          </a:p>
        </p:txBody>
      </p:sp>
      <p:sp>
        <p:nvSpPr>
          <p:cNvPr id="185" name="CustomShape 4"/>
          <p:cNvSpPr/>
          <p:nvPr/>
        </p:nvSpPr>
        <p:spPr>
          <a:xfrm>
            <a:off x="5105520" y="1219320"/>
            <a:ext cx="3046680" cy="37944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Internationalization</a:t>
            </a:r>
            <a:endParaRPr/>
          </a:p>
        </p:txBody>
      </p:sp>
      <p:sp>
        <p:nvSpPr>
          <p:cNvPr id="186" name="CustomShape 5"/>
          <p:cNvSpPr/>
          <p:nvPr/>
        </p:nvSpPr>
        <p:spPr>
          <a:xfrm>
            <a:off x="5105520" y="1752480"/>
            <a:ext cx="3124080" cy="71640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Additional life cycle interfaces</a:t>
            </a:r>
            <a:endParaRPr/>
          </a:p>
        </p:txBody>
      </p:sp>
      <p:sp>
        <p:nvSpPr>
          <p:cNvPr id="187" name="CustomShape 6"/>
          <p:cNvSpPr/>
          <p:nvPr/>
        </p:nvSpPr>
        <p:spPr>
          <a:xfrm>
            <a:off x="228600" y="4038480"/>
            <a:ext cx="7269480" cy="71640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Easy for accessing different resources that use different protocols in </a:t>
            </a:r>
            <a:r>
              <a:rPr b="1" lang="en-US">
                <a:solidFill>
                  <a:srgbClr val="002060"/>
                </a:solidFill>
                <a:latin typeface="Calibri"/>
              </a:rPr>
              <a:t>unified</a:t>
            </a:r>
            <a:r>
              <a:rPr lang="en-US">
                <a:solidFill>
                  <a:srgbClr val="000000"/>
                </a:solidFill>
                <a:latin typeface="Calibri"/>
              </a:rPr>
              <a:t> way</a:t>
            </a:r>
            <a:endParaRPr/>
          </a:p>
        </p:txBody>
      </p:sp>
      <p:sp>
        <p:nvSpPr>
          <p:cNvPr id="188" name="CustomShape 7"/>
          <p:cNvSpPr/>
          <p:nvPr/>
        </p:nvSpPr>
        <p:spPr>
          <a:xfrm>
            <a:off x="228600" y="5867280"/>
            <a:ext cx="5806440" cy="53208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Load bean on startup</a:t>
            </a:r>
            <a:endParaRPr/>
          </a:p>
          <a:p>
            <a:pPr algn="ctr">
              <a:lnSpc>
                <a:spcPct val="100000"/>
              </a:lnSpc>
            </a:pPr>
            <a:r>
              <a:rPr lang="en-US">
                <a:solidFill>
                  <a:srgbClr val="000000"/>
                </a:solidFill>
                <a:latin typeface="Calibri"/>
              </a:rPr>
              <a:t> </a:t>
            </a:r>
            <a:r>
              <a:rPr lang="en-US" sz="1200">
                <a:solidFill>
                  <a:srgbClr val="002060"/>
                </a:solidFill>
                <a:latin typeface="Calibri"/>
              </a:rPr>
              <a:t>(lazy-init = false)</a:t>
            </a:r>
            <a:endParaRPr/>
          </a:p>
        </p:txBody>
      </p:sp>
      <p:sp>
        <p:nvSpPr>
          <p:cNvPr id="189" name="CustomShape 8"/>
          <p:cNvSpPr/>
          <p:nvPr/>
        </p:nvSpPr>
        <p:spPr>
          <a:xfrm>
            <a:off x="228600" y="3048120"/>
            <a:ext cx="4800600" cy="42660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0000"/>
                </a:solidFill>
                <a:latin typeface="Calibri"/>
              </a:rPr>
              <a:t>Annotation based configuration</a:t>
            </a:r>
            <a:endParaRPr/>
          </a:p>
        </p:txBody>
      </p:sp>
      <p:sp>
        <p:nvSpPr>
          <p:cNvPr id="190" name="CustomShape 9"/>
          <p:cNvSpPr/>
          <p:nvPr/>
        </p:nvSpPr>
        <p:spPr>
          <a:xfrm>
            <a:off x="228600" y="3581280"/>
            <a:ext cx="5440680" cy="37944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0000"/>
                </a:solidFill>
                <a:latin typeface="Calibri"/>
              </a:rPr>
              <a:t>Application Event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640080" y="91440"/>
            <a:ext cx="8869680" cy="7132320"/>
          </a:xfrm>
          <a:prstGeom prst="rect">
            <a:avLst/>
          </a:prstGeom>
          <a:solidFill>
            <a:srgbClr val="cfe7f5"/>
          </a:solidFill>
          <a:ln>
            <a:solidFill>
              <a:srgbClr val="808080"/>
            </a:solidFill>
          </a:ln>
        </p:spPr>
        <p:txBody>
          <a:bodyPr anchor="ctr" bIns="45000" lIns="90000" rIns="90000" tIns="45000" wrap="none"/>
          <a:p>
            <a:pPr algn="ctr"/>
            <a:r>
              <a:rPr lang="en-US" sz="2800">
                <a:solidFill>
                  <a:srgbClr val="ff00ff"/>
                </a:solidFill>
              </a:rPr>
              <a:t>Spring provides nothing, other than </a:t>
            </a:r>
            <a:r>
              <a:rPr lang="en-US" sz="2800">
                <a:solidFill>
                  <a:srgbClr val="ff00ff"/>
                </a:solidFill>
              </a:rPr>
              <a:t>
</a:t>
            </a:r>
            <a:r>
              <a:rPr lang="en-US" sz="2800">
                <a:solidFill>
                  <a:srgbClr val="ff00ff"/>
                </a:solidFill>
              </a:rPr>
              <a:t>own implementations of</a:t>
            </a:r>
            <a:endParaRPr/>
          </a:p>
          <a:p>
            <a:pPr algn="ctr"/>
            <a:r>
              <a:rPr lang="en-US" sz="2800">
                <a:solidFill>
                  <a:srgbClr val="ff00ff"/>
                </a:solidFill>
              </a:rPr>
              <a:t>DI, AOP implementations.</a:t>
            </a:r>
            <a:r>
              <a:rPr lang="en-US" sz="2800"/>
              <a:t>
</a:t>
            </a:r>
            <a:r>
              <a:rPr lang="en-US" sz="2800"/>
              <a:t>
</a:t>
            </a:r>
            <a:r>
              <a:rPr lang="en-US" sz="2800">
                <a:solidFill>
                  <a:srgbClr val="aecf00"/>
                </a:solidFill>
              </a:rPr>
              <a:t> itself using DI &amp; AOP to provide EASY integration</a:t>
            </a:r>
            <a:endParaRPr/>
          </a:p>
          <a:p>
            <a:pPr algn="ctr"/>
            <a:r>
              <a:rPr lang="en-US" sz="2800">
                <a:solidFill>
                  <a:srgbClr val="aecf00"/>
                </a:solidFill>
              </a:rPr>
              <a:t>with DB and its frameworks, Web-service, EJB, JMS,</a:t>
            </a:r>
            <a:r>
              <a:rPr lang="en-US" sz="2800">
                <a:solidFill>
                  <a:srgbClr val="aecf00"/>
                </a:solidFill>
              </a:rPr>
              <a:t>
</a:t>
            </a:r>
            <a:r>
              <a:rPr lang="en-US" sz="2800">
                <a:solidFill>
                  <a:srgbClr val="aecf00"/>
                </a:solidFill>
              </a:rPr>
              <a:t>web and its frameworks, Scheduling and others.</a:t>
            </a:r>
            <a:endParaRPr/>
          </a:p>
          <a:p>
            <a:pPr algn="ctr"/>
            <a:endParaRPr/>
          </a:p>
          <a:p>
            <a:pPr algn="ctr"/>
            <a:r>
              <a:rPr lang="en-US" sz="2800">
                <a:solidFill>
                  <a:srgbClr val="ff420e"/>
                </a:solidFill>
              </a:rPr>
              <a:t>Integrations made easy by </a:t>
            </a:r>
            <a:r>
              <a:rPr lang="en-US" sz="2800">
                <a:solidFill>
                  <a:srgbClr val="ff420e"/>
                </a:solidFill>
              </a:rPr>
              <a:t>
</a:t>
            </a:r>
            <a:r>
              <a:rPr lang="en-US" sz="2800">
                <a:solidFill>
                  <a:srgbClr val="ff420e"/>
                </a:solidFill>
              </a:rPr>
              <a:t>Template pattern and call back </a:t>
            </a:r>
            <a:r>
              <a:rPr lang="en-US" sz="2800">
                <a:solidFill>
                  <a:srgbClr val="ff420e"/>
                </a:solidFill>
              </a:rPr>
              <a:t>
</a:t>
            </a:r>
            <a:r>
              <a:rPr lang="en-US" sz="2800">
                <a:solidFill>
                  <a:srgbClr val="ff420e"/>
                </a:solidFill>
              </a:rPr>
              <a:t>mechanism</a:t>
            </a:r>
            <a:endParaRPr/>
          </a:p>
          <a:p>
            <a:pPr algn="ctr"/>
            <a:endParaRPr/>
          </a:p>
          <a:p>
            <a:pPr algn="ctr"/>
            <a:r>
              <a:rPr lang="en-US" sz="2800">
                <a:solidFill>
                  <a:srgbClr val="7e0021"/>
                </a:solidFill>
              </a:rPr>
              <a:t>We have many components / API (</a:t>
            </a:r>
            <a:r>
              <a:rPr lang="en-US" sz="2800">
                <a:solidFill>
                  <a:srgbClr val="00ae00"/>
                </a:solidFill>
              </a:rPr>
              <a:t> servlet, EJB, </a:t>
            </a:r>
            <a:r>
              <a:rPr lang="en-US" sz="2800">
                <a:solidFill>
                  <a:srgbClr val="00ae00"/>
                </a:solidFill>
              </a:rPr>
              <a:t>
</a:t>
            </a:r>
            <a:r>
              <a:rPr lang="en-US" sz="2800">
                <a:solidFill>
                  <a:srgbClr val="00ae00"/>
                </a:solidFill>
              </a:rPr>
              <a:t>Endpoints,JMS, JavaMail</a:t>
            </a:r>
            <a:r>
              <a:rPr lang="en-US" sz="2800">
                <a:solidFill>
                  <a:srgbClr val="7e0021"/>
                </a:solidFill>
              </a:rPr>
              <a:t>), </a:t>
            </a:r>
            <a:r>
              <a:rPr lang="en-US" sz="2800">
                <a:solidFill>
                  <a:srgbClr val="7e0021"/>
                </a:solidFill>
              </a:rPr>
              <a:t>
</a:t>
            </a:r>
            <a:r>
              <a:rPr lang="en-US" sz="2800">
                <a:solidFill>
                  <a:srgbClr val="7e0021"/>
                </a:solidFill>
              </a:rPr>
              <a:t>many DB frameworks ( </a:t>
            </a:r>
            <a:r>
              <a:rPr lang="en-US" sz="2800">
                <a:solidFill>
                  <a:srgbClr val="00ae00"/>
                </a:solidFill>
              </a:rPr>
              <a:t>JPA, iBatis, Hibernate</a:t>
            </a:r>
            <a:r>
              <a:rPr lang="en-US" sz="2800">
                <a:solidFill>
                  <a:srgbClr val="7e0021"/>
                </a:solidFill>
              </a:rPr>
              <a:t>),</a:t>
            </a:r>
            <a:endParaRPr/>
          </a:p>
          <a:p>
            <a:pPr algn="ctr"/>
            <a:r>
              <a:rPr lang="en-US" sz="2800">
                <a:solidFill>
                  <a:srgbClr val="7e0021"/>
                </a:solidFill>
              </a:rPr>
              <a:t>Many WEB frameworks ( </a:t>
            </a:r>
            <a:r>
              <a:rPr lang="en-US" sz="2800">
                <a:solidFill>
                  <a:srgbClr val="00ae00"/>
                </a:solidFill>
              </a:rPr>
              <a:t>Struts, JSF</a:t>
            </a:r>
            <a:r>
              <a:rPr lang="en-US" sz="2800">
                <a:solidFill>
                  <a:srgbClr val="7e0021"/>
                </a:solidFill>
              </a:rPr>
              <a:t> ) to co-ordinate</a:t>
            </a:r>
            <a:r>
              <a:rPr lang="en-US" sz="2800">
                <a:solidFill>
                  <a:srgbClr val="7e0021"/>
                </a:solidFill>
              </a:rPr>
              <a:t>
</a:t>
            </a:r>
            <a:r>
              <a:rPr lang="en-US" sz="2800">
                <a:solidFill>
                  <a:srgbClr val="7e0021"/>
                </a:solidFill>
              </a:rPr>
              <a:t>with them we need a guy. Whose name is SPRING </a:t>
            </a:r>
            <a:r>
              <a:rPr lang="en-US" sz="2800">
                <a:solidFill>
                  <a:srgbClr val="7e0021"/>
                </a:solidFill>
              </a:rPr>
              <a:t>
</a:t>
            </a:r>
            <a:r>
              <a:rPr lang="en-US" sz="2800">
                <a:solidFill>
                  <a:srgbClr val="7e0021"/>
                </a:solidFill>
              </a:rPr>
              <a:t>Framework.</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1" name="Picture 2"/>
          <p:cNvPicPr/>
          <p:nvPr/>
        </p:nvPicPr>
        <p:blipFill>
          <a:blip r:embed="rId1"/>
          <a:stretch>
            <a:fillRect/>
          </a:stretch>
        </p:blipFill>
        <p:spPr>
          <a:xfrm>
            <a:off x="0" y="357120"/>
            <a:ext cx="8837640" cy="6142320"/>
          </a:xfrm>
          <a:prstGeom prst="rect">
            <a:avLst/>
          </a:prstGeom>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3200400" y="457200"/>
            <a:ext cx="2834640" cy="457200"/>
          </a:xfrm>
          <a:prstGeom prst="rect">
            <a:avLst/>
          </a:prstGeom>
          <a:solidFill>
            <a:srgbClr val="cfe7f5"/>
          </a:solidFill>
          <a:ln>
            <a:solidFill>
              <a:srgbClr val="808080"/>
            </a:solidFill>
          </a:ln>
        </p:spPr>
        <p:txBody>
          <a:bodyPr anchor="ctr" bIns="45000" lIns="90000" rIns="90000" tIns="45000" wrap="none"/>
          <a:p>
            <a:pPr algn="ctr"/>
            <a:r>
              <a:rPr lang="en-US"/>
              <a:t>Lifecycle approach</a:t>
            </a:r>
            <a:endParaRPr/>
          </a:p>
        </p:txBody>
      </p:sp>
      <p:sp>
        <p:nvSpPr>
          <p:cNvPr id="193" name="CustomShape 2"/>
          <p:cNvSpPr/>
          <p:nvPr/>
        </p:nvSpPr>
        <p:spPr>
          <a:xfrm>
            <a:off x="822960" y="1554480"/>
            <a:ext cx="2651760" cy="365760"/>
          </a:xfrm>
          <a:prstGeom prst="rect">
            <a:avLst/>
          </a:prstGeom>
          <a:ln>
            <a:solidFill>
              <a:srgbClr val="808080"/>
            </a:solidFill>
          </a:ln>
        </p:spPr>
        <p:txBody>
          <a:bodyPr anchor="ctr" bIns="45000" lIns="90000" rIns="90000" tIns="45000" wrap="none"/>
          <a:p>
            <a:pPr algn="ctr"/>
            <a:r>
              <a:rPr lang="en-US"/>
              <a:t>Implementing Spring API</a:t>
            </a:r>
            <a:endParaRPr/>
          </a:p>
        </p:txBody>
      </p:sp>
      <p:sp>
        <p:nvSpPr>
          <p:cNvPr id="194" name="CustomShape 3"/>
          <p:cNvSpPr/>
          <p:nvPr/>
        </p:nvSpPr>
        <p:spPr>
          <a:xfrm>
            <a:off x="5669280" y="1554480"/>
            <a:ext cx="2651760" cy="365760"/>
          </a:xfrm>
          <a:prstGeom prst="rect">
            <a:avLst/>
          </a:prstGeom>
          <a:ln>
            <a:solidFill>
              <a:srgbClr val="808080"/>
            </a:solidFill>
          </a:ln>
        </p:spPr>
        <p:txBody>
          <a:bodyPr anchor="ctr" bIns="45000" lIns="90000" rIns="90000" tIns="45000" wrap="none"/>
          <a:p>
            <a:pPr algn="ctr"/>
            <a:r>
              <a:rPr lang="en-US">
                <a:latin typeface="Arial"/>
                <a:ea typeface="Droid Sans Fallback"/>
              </a:rPr>
              <a:t>XML configuration</a:t>
            </a:r>
            <a:endParaRPr/>
          </a:p>
        </p:txBody>
      </p:sp>
      <p:sp>
        <p:nvSpPr>
          <p:cNvPr id="195" name="CustomShape 4"/>
          <p:cNvSpPr/>
          <p:nvPr/>
        </p:nvSpPr>
        <p:spPr>
          <a:xfrm>
            <a:off x="3291840" y="2194560"/>
            <a:ext cx="2834640" cy="640080"/>
          </a:xfrm>
          <a:prstGeom prst="rect">
            <a:avLst/>
          </a:prstGeom>
          <a:gradFill>
            <a:gsLst>
              <a:gs pos="0">
                <a:srgbClr val="ffff00"/>
              </a:gs>
              <a:gs pos="100000">
                <a:srgbClr val="800000"/>
              </a:gs>
            </a:gsLst>
            <a:path path="circle"/>
          </a:gradFill>
          <a:ln>
            <a:solidFill>
              <a:srgbClr val="808080"/>
            </a:solidFill>
          </a:ln>
        </p:spPr>
        <p:txBody>
          <a:bodyPr anchor="ctr" bIns="45000" lIns="90000" rIns="90000" tIns="45000" wrap="none"/>
          <a:p>
            <a:pPr algn="ctr"/>
            <a:r>
              <a:rPr lang="en-US"/>
              <a:t>Java Common Annotation</a:t>
            </a:r>
            <a:endParaRPr/>
          </a:p>
          <a:p>
            <a:pPr algn="ctr"/>
            <a:r>
              <a:rPr lang="en-US"/>
              <a:t>( I prefer )</a:t>
            </a:r>
            <a:endParaRPr/>
          </a:p>
        </p:txBody>
      </p:sp>
      <p:sp>
        <p:nvSpPr>
          <p:cNvPr id="196" name="Line 5"/>
          <p:cNvSpPr/>
          <p:nvPr/>
        </p:nvSpPr>
        <p:spPr>
          <a:xfrm flipH="1">
            <a:off x="3017520" y="914400"/>
            <a:ext cx="548640" cy="640080"/>
          </a:xfrm>
          <a:prstGeom prst="line">
            <a:avLst/>
          </a:prstGeom>
          <a:ln>
            <a:solidFill>
              <a:srgbClr val="000000"/>
            </a:solidFill>
            <a:tailEnd len="med" type="triangle" w="med"/>
          </a:ln>
        </p:spPr>
      </p:sp>
      <p:sp>
        <p:nvSpPr>
          <p:cNvPr id="197" name="Line 6"/>
          <p:cNvSpPr/>
          <p:nvPr/>
        </p:nvSpPr>
        <p:spPr>
          <a:xfrm>
            <a:off x="5760720" y="914400"/>
            <a:ext cx="365760" cy="640080"/>
          </a:xfrm>
          <a:prstGeom prst="line">
            <a:avLst/>
          </a:prstGeom>
          <a:ln>
            <a:solidFill>
              <a:srgbClr val="000000"/>
            </a:solidFill>
            <a:tailEnd len="med" type="triangle" w="med"/>
          </a:ln>
        </p:spPr>
      </p:sp>
      <p:sp>
        <p:nvSpPr>
          <p:cNvPr id="198" name="Line 7"/>
          <p:cNvSpPr/>
          <p:nvPr/>
        </p:nvSpPr>
        <p:spPr>
          <a:xfrm>
            <a:off x="4663440" y="914400"/>
            <a:ext cx="91440" cy="1280160"/>
          </a:xfrm>
          <a:prstGeom prst="line">
            <a:avLst/>
          </a:prstGeom>
          <a:ln>
            <a:solidFill>
              <a:srgbClr val="000000"/>
            </a:solidFill>
            <a:tailEnd len="med" type="triangle" w="med"/>
          </a:ln>
        </p:spPr>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3474720" y="274320"/>
            <a:ext cx="3200400" cy="548640"/>
          </a:xfrm>
          <a:prstGeom prst="rect">
            <a:avLst/>
          </a:prstGeom>
          <a:solidFill>
            <a:srgbClr val="cfe7f5"/>
          </a:solidFill>
          <a:ln>
            <a:solidFill>
              <a:srgbClr val="808080"/>
            </a:solidFill>
          </a:ln>
        </p:spPr>
        <p:txBody>
          <a:bodyPr anchor="ctr" bIns="45000" lIns="90000" rIns="90000" tIns="45000" wrap="none"/>
          <a:p>
            <a:pPr algn="ctr"/>
            <a:r>
              <a:rPr lang="en-US"/>
              <a:t>Collection configuration</a:t>
            </a:r>
            <a:endParaRPr/>
          </a:p>
          <a:p>
            <a:pPr algn="ctr"/>
            <a:r>
              <a:rPr lang="en-US"/>
              <a:t>( I must use XML file till 3.0 )</a:t>
            </a:r>
            <a:endParaRPr/>
          </a:p>
        </p:txBody>
      </p:sp>
      <p:sp>
        <p:nvSpPr>
          <p:cNvPr id="200" name="CustomShape 2"/>
          <p:cNvSpPr/>
          <p:nvPr/>
        </p:nvSpPr>
        <p:spPr>
          <a:xfrm>
            <a:off x="2377440" y="1463040"/>
            <a:ext cx="1371600" cy="365760"/>
          </a:xfrm>
          <a:prstGeom prst="rect">
            <a:avLst/>
          </a:prstGeom>
          <a:solidFill>
            <a:srgbClr val="cfe7f5"/>
          </a:solidFill>
          <a:ln>
            <a:solidFill>
              <a:srgbClr val="808080"/>
            </a:solidFill>
          </a:ln>
        </p:spPr>
        <p:txBody>
          <a:bodyPr anchor="ctr" bIns="45000" lIns="90000" rIns="90000" tIns="45000" wrap="none"/>
          <a:p>
            <a:pPr algn="ctr"/>
            <a:r>
              <a:rPr lang="en-US"/>
              <a:t>List</a:t>
            </a:r>
            <a:endParaRPr/>
          </a:p>
        </p:txBody>
      </p:sp>
      <p:sp>
        <p:nvSpPr>
          <p:cNvPr id="201" name="CustomShape 3"/>
          <p:cNvSpPr/>
          <p:nvPr/>
        </p:nvSpPr>
        <p:spPr>
          <a:xfrm>
            <a:off x="2377440" y="2926080"/>
            <a:ext cx="1371600" cy="365760"/>
          </a:xfrm>
          <a:prstGeom prst="rect">
            <a:avLst/>
          </a:prstGeom>
          <a:solidFill>
            <a:srgbClr val="cfe7f5"/>
          </a:solidFill>
          <a:ln>
            <a:solidFill>
              <a:srgbClr val="808080"/>
            </a:solidFill>
          </a:ln>
        </p:spPr>
        <p:txBody>
          <a:bodyPr anchor="ctr" bIns="45000" lIns="90000" rIns="90000" tIns="45000" wrap="none"/>
          <a:p>
            <a:pPr algn="ctr"/>
            <a:r>
              <a:rPr lang="en-US"/>
              <a:t>Properties</a:t>
            </a:r>
            <a:endParaRPr/>
          </a:p>
        </p:txBody>
      </p:sp>
      <p:sp>
        <p:nvSpPr>
          <p:cNvPr id="202" name="CustomShape 4"/>
          <p:cNvSpPr/>
          <p:nvPr/>
        </p:nvSpPr>
        <p:spPr>
          <a:xfrm>
            <a:off x="2377440" y="2468880"/>
            <a:ext cx="1371600" cy="365760"/>
          </a:xfrm>
          <a:prstGeom prst="rect">
            <a:avLst/>
          </a:prstGeom>
          <a:solidFill>
            <a:srgbClr val="cfe7f5"/>
          </a:solidFill>
          <a:ln>
            <a:solidFill>
              <a:srgbClr val="808080"/>
            </a:solidFill>
          </a:ln>
        </p:spPr>
        <p:txBody>
          <a:bodyPr anchor="ctr" bIns="45000" lIns="90000" rIns="90000" tIns="45000" wrap="none"/>
          <a:p>
            <a:pPr algn="ctr"/>
            <a:r>
              <a:rPr lang="en-US"/>
              <a:t>Map</a:t>
            </a:r>
            <a:endParaRPr/>
          </a:p>
        </p:txBody>
      </p:sp>
      <p:sp>
        <p:nvSpPr>
          <p:cNvPr id="203" name="CustomShape 5"/>
          <p:cNvSpPr/>
          <p:nvPr/>
        </p:nvSpPr>
        <p:spPr>
          <a:xfrm>
            <a:off x="2377440" y="2011680"/>
            <a:ext cx="1371600" cy="365760"/>
          </a:xfrm>
          <a:prstGeom prst="rect">
            <a:avLst/>
          </a:prstGeom>
          <a:solidFill>
            <a:srgbClr val="cfe7f5"/>
          </a:solidFill>
          <a:ln>
            <a:solidFill>
              <a:srgbClr val="808080"/>
            </a:solidFill>
          </a:ln>
        </p:spPr>
        <p:txBody>
          <a:bodyPr anchor="ctr" bIns="45000" lIns="90000" rIns="90000" tIns="45000" wrap="none"/>
          <a:p>
            <a:pPr algn="ctr"/>
            <a:r>
              <a:rPr lang="en-US"/>
              <a:t>Set</a:t>
            </a:r>
            <a:endParaRPr/>
          </a:p>
        </p:txBody>
      </p:sp>
      <p:sp>
        <p:nvSpPr>
          <p:cNvPr id="204" name="CustomShape 6"/>
          <p:cNvSpPr/>
          <p:nvPr/>
        </p:nvSpPr>
        <p:spPr>
          <a:xfrm>
            <a:off x="5212080" y="2468880"/>
            <a:ext cx="3291840" cy="365760"/>
          </a:xfrm>
          <a:prstGeom prst="rect">
            <a:avLst/>
          </a:prstGeom>
          <a:solidFill>
            <a:srgbClr val="cfe7f5"/>
          </a:solidFill>
          <a:ln>
            <a:solidFill>
              <a:srgbClr val="808080"/>
            </a:solidFill>
          </a:ln>
        </p:spPr>
        <p:txBody>
          <a:bodyPr anchor="ctr" bIns="45000" lIns="90000" rIns="90000" tIns="45000" wrap="none"/>
          <a:p>
            <a:pPr algn="ctr"/>
            <a:r>
              <a:rPr lang="en-US"/>
              <a:t>Loading property file</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274320" y="182880"/>
            <a:ext cx="5760720" cy="548640"/>
          </a:xfrm>
          <a:prstGeom prst="rect">
            <a:avLst/>
          </a:prstGeom>
          <a:solidFill>
            <a:srgbClr val="cfe7f5"/>
          </a:solidFill>
          <a:ln>
            <a:solidFill>
              <a:srgbClr val="808080"/>
            </a:solidFill>
          </a:ln>
        </p:spPr>
        <p:txBody>
          <a:bodyPr anchor="ctr" bIns="45000" lIns="90000" rIns="90000" tIns="45000" wrap="none"/>
          <a:p>
            <a:pPr algn="ctr"/>
            <a:r>
              <a:rPr lang="en-US"/>
              <a:t>Spring Expression Language (SpEL ) from 3.0</a:t>
            </a:r>
            <a:endParaRPr/>
          </a:p>
        </p:txBody>
      </p:sp>
      <p:sp>
        <p:nvSpPr>
          <p:cNvPr id="206" name="CustomShape 2"/>
          <p:cNvSpPr/>
          <p:nvPr/>
        </p:nvSpPr>
        <p:spPr>
          <a:xfrm>
            <a:off x="1065240" y="1418400"/>
            <a:ext cx="7589520" cy="365760"/>
          </a:xfrm>
          <a:prstGeom prst="rect">
            <a:avLst/>
          </a:prstGeom>
          <a:solidFill>
            <a:srgbClr val="cfe7f5"/>
          </a:solidFill>
          <a:ln>
            <a:solidFill>
              <a:srgbClr val="808080"/>
            </a:solidFill>
          </a:ln>
        </p:spPr>
        <p:txBody>
          <a:bodyPr anchor="ctr" bIns="45000" lIns="90000" rIns="90000" tIns="45000" wrap="none"/>
          <a:p>
            <a:pPr algn="ctr"/>
            <a:r>
              <a:rPr lang="en-US"/>
              <a:t>It is executed at runtime. It support both constructor and setter DI</a:t>
            </a:r>
            <a:endParaRPr/>
          </a:p>
        </p:txBody>
      </p:sp>
      <p:sp>
        <p:nvSpPr>
          <p:cNvPr id="207" name="CustomShape 3"/>
          <p:cNvSpPr/>
          <p:nvPr/>
        </p:nvSpPr>
        <p:spPr>
          <a:xfrm>
            <a:off x="1065240" y="4253040"/>
            <a:ext cx="7589520" cy="365760"/>
          </a:xfrm>
          <a:prstGeom prst="rect">
            <a:avLst/>
          </a:prstGeom>
          <a:gradFill>
            <a:gsLst>
              <a:gs pos="0">
                <a:srgbClr val="ffffff"/>
              </a:gs>
              <a:gs pos="100000">
                <a:srgbClr val="e6ff00"/>
              </a:gs>
            </a:gsLst>
            <a:path path="rect"/>
          </a:gradFill>
          <a:ln>
            <a:solidFill>
              <a:srgbClr val="808080"/>
            </a:solidFill>
          </a:ln>
        </p:spPr>
        <p:txBody>
          <a:bodyPr anchor="ctr" bIns="45000" lIns="90000" rIns="90000" tIns="45000" wrap="none"/>
          <a:p>
            <a:pPr algn="ctr"/>
            <a:r>
              <a:rPr lang="en-US"/>
              <a:t>Support Arithmetic operation and logical operations</a:t>
            </a:r>
            <a:endParaRPr/>
          </a:p>
        </p:txBody>
      </p:sp>
      <p:sp>
        <p:nvSpPr>
          <p:cNvPr id="208" name="CustomShape 4"/>
          <p:cNvSpPr/>
          <p:nvPr/>
        </p:nvSpPr>
        <p:spPr>
          <a:xfrm>
            <a:off x="1065240" y="4801680"/>
            <a:ext cx="7589520" cy="365760"/>
          </a:xfrm>
          <a:prstGeom prst="rect">
            <a:avLst/>
          </a:prstGeom>
          <a:gradFill>
            <a:gsLst>
              <a:gs pos="0">
                <a:srgbClr val="ffffff"/>
              </a:gs>
              <a:gs pos="100000">
                <a:srgbClr val="e6ff00"/>
              </a:gs>
            </a:gsLst>
            <a:path path="rect"/>
          </a:gradFill>
          <a:ln>
            <a:solidFill>
              <a:srgbClr val="808080"/>
            </a:solidFill>
          </a:ln>
        </p:spPr>
        <p:txBody>
          <a:bodyPr anchor="ctr" bIns="45000" lIns="90000" rIns="90000" tIns="45000" wrap="none"/>
          <a:p>
            <a:pPr algn="ctr"/>
            <a:r>
              <a:rPr lang="en-US"/>
              <a:t>Ternary operator and Elvis operator</a:t>
            </a:r>
            <a:endParaRPr/>
          </a:p>
        </p:txBody>
      </p:sp>
      <p:sp>
        <p:nvSpPr>
          <p:cNvPr id="209" name="CustomShape 5"/>
          <p:cNvSpPr/>
          <p:nvPr/>
        </p:nvSpPr>
        <p:spPr>
          <a:xfrm>
            <a:off x="1065240" y="2019600"/>
            <a:ext cx="7589520" cy="365760"/>
          </a:xfrm>
          <a:prstGeom prst="rect">
            <a:avLst/>
          </a:prstGeom>
          <a:gradFill>
            <a:gsLst>
              <a:gs pos="0">
                <a:srgbClr val="008000"/>
              </a:gs>
              <a:gs pos="100000">
                <a:srgbClr val="ffff00"/>
              </a:gs>
            </a:gsLst>
            <a:path path="circle"/>
          </a:gradFill>
          <a:ln>
            <a:solidFill>
              <a:srgbClr val="808080"/>
            </a:solidFill>
          </a:ln>
        </p:spPr>
        <p:txBody>
          <a:bodyPr anchor="ctr" bIns="45000" lIns="90000" rIns="90000" tIns="45000" wrap="none"/>
          <a:p>
            <a:pPr algn="ctr"/>
            <a:r>
              <a:rPr lang="en-US"/>
              <a:t>Accessing Bean attribute and instance method (API or our method )</a:t>
            </a:r>
            <a:endParaRPr/>
          </a:p>
        </p:txBody>
      </p:sp>
      <p:sp>
        <p:nvSpPr>
          <p:cNvPr id="210" name="CustomShape 6"/>
          <p:cNvSpPr/>
          <p:nvPr/>
        </p:nvSpPr>
        <p:spPr>
          <a:xfrm>
            <a:off x="1065240" y="2476800"/>
            <a:ext cx="7589520" cy="365760"/>
          </a:xfrm>
          <a:prstGeom prst="rect">
            <a:avLst/>
          </a:prstGeom>
          <a:gradFill>
            <a:gsLst>
              <a:gs pos="0">
                <a:srgbClr val="008000"/>
              </a:gs>
              <a:gs pos="100000">
                <a:srgbClr val="ffff00"/>
              </a:gs>
            </a:gsLst>
            <a:path path="circle"/>
          </a:gradFill>
          <a:ln>
            <a:solidFill>
              <a:srgbClr val="808080"/>
            </a:solidFill>
          </a:ln>
        </p:spPr>
        <p:txBody>
          <a:bodyPr anchor="ctr" bIns="45000" lIns="90000" rIns="90000" tIns="45000" wrap="none"/>
          <a:p>
            <a:pPr algn="ctr"/>
            <a:r>
              <a:rPr lang="en-US"/>
              <a:t>Accessing Static attribute and static method by T()</a:t>
            </a:r>
            <a:endParaRPr/>
          </a:p>
        </p:txBody>
      </p:sp>
      <p:sp>
        <p:nvSpPr>
          <p:cNvPr id="211" name="CustomShape 7"/>
          <p:cNvSpPr/>
          <p:nvPr/>
        </p:nvSpPr>
        <p:spPr>
          <a:xfrm>
            <a:off x="1065240" y="3025440"/>
            <a:ext cx="7589520" cy="365760"/>
          </a:xfrm>
          <a:prstGeom prst="rect">
            <a:avLst/>
          </a:prstGeom>
          <a:gradFill>
            <a:gsLst>
              <a:gs pos="0">
                <a:srgbClr val="e6ff00"/>
              </a:gs>
              <a:gs pos="100000">
                <a:srgbClr val="ff3333"/>
              </a:gs>
            </a:gsLst>
            <a:path path="circle"/>
          </a:gradFill>
          <a:ln>
            <a:solidFill>
              <a:srgbClr val="808080"/>
            </a:solidFill>
          </a:ln>
        </p:spPr>
        <p:txBody>
          <a:bodyPr anchor="ctr" bIns="45000" lIns="90000" rIns="90000" tIns="45000" wrap="none"/>
          <a:p>
            <a:pPr algn="ctr"/>
            <a:r>
              <a:rPr lang="en-US"/>
              <a:t>Collections element access by index or key</a:t>
            </a:r>
            <a:endParaRPr/>
          </a:p>
        </p:txBody>
      </p:sp>
      <p:sp>
        <p:nvSpPr>
          <p:cNvPr id="212" name="CustomShape 8"/>
          <p:cNvSpPr/>
          <p:nvPr/>
        </p:nvSpPr>
        <p:spPr>
          <a:xfrm>
            <a:off x="1065240" y="3574080"/>
            <a:ext cx="7589520" cy="365760"/>
          </a:xfrm>
          <a:prstGeom prst="rect">
            <a:avLst/>
          </a:prstGeom>
          <a:gradFill>
            <a:gsLst>
              <a:gs pos="0">
                <a:srgbClr val="e6ff00"/>
              </a:gs>
              <a:gs pos="100000">
                <a:srgbClr val="ff3333"/>
              </a:gs>
            </a:gsLst>
            <a:path path="circle"/>
          </a:gradFill>
          <a:ln>
            <a:solidFill>
              <a:srgbClr val="808080"/>
            </a:solidFill>
          </a:ln>
        </p:spPr>
        <p:txBody>
          <a:bodyPr anchor="ctr" bIns="45000" lIns="90000" rIns="90000" tIns="45000" wrap="none"/>
          <a:p>
            <a:pPr algn="ctr"/>
            <a:r>
              <a:rPr lang="en-US"/>
              <a:t>Collections Projection and create subset of collection</a:t>
            </a:r>
            <a:endParaRPr/>
          </a:p>
        </p:txBody>
      </p:sp>
      <p:sp>
        <p:nvSpPr>
          <p:cNvPr id="213" name="CustomShape 9"/>
          <p:cNvSpPr/>
          <p:nvPr/>
        </p:nvSpPr>
        <p:spPr>
          <a:xfrm>
            <a:off x="1065240" y="5990400"/>
            <a:ext cx="7589520" cy="365760"/>
          </a:xfrm>
          <a:prstGeom prst="rect">
            <a:avLst/>
          </a:prstGeom>
          <a:solidFill>
            <a:srgbClr val="cfe7f5"/>
          </a:solidFill>
          <a:ln>
            <a:solidFill>
              <a:srgbClr val="808080"/>
            </a:solidFill>
          </a:ln>
        </p:spPr>
        <p:txBody>
          <a:bodyPr anchor="ctr" bIns="45000" lIns="90000" rIns="90000" tIns="45000" wrap="none"/>
          <a:p>
            <a:pPr algn="ctr"/>
            <a:r>
              <a:rPr lang="en-US"/>
              <a:t>Regular Expression support</a:t>
            </a:r>
            <a:endParaRPr/>
          </a:p>
        </p:txBody>
      </p:sp>
      <p:sp>
        <p:nvSpPr>
          <p:cNvPr id="214" name="CustomShape 10"/>
          <p:cNvSpPr/>
          <p:nvPr/>
        </p:nvSpPr>
        <p:spPr>
          <a:xfrm>
            <a:off x="1065240" y="5350320"/>
            <a:ext cx="7589520" cy="365760"/>
          </a:xfrm>
          <a:prstGeom prst="rect">
            <a:avLst/>
          </a:prstGeom>
          <a:gradFill>
            <a:gsLst>
              <a:gs pos="0">
                <a:srgbClr val="ffffff"/>
              </a:gs>
              <a:gs pos="100000">
                <a:srgbClr val="e6ff00"/>
              </a:gs>
            </a:gsLst>
            <a:path path="rect"/>
          </a:gradFill>
          <a:ln>
            <a:solidFill>
              <a:srgbClr val="808080"/>
            </a:solidFill>
          </a:ln>
        </p:spPr>
        <p:txBody>
          <a:bodyPr anchor="ctr" bIns="45000" lIns="90000" rIns="90000" tIns="45000" wrap="none"/>
          <a:p>
            <a:pPr algn="ctr"/>
            <a:r>
              <a:rPr lang="en-US"/>
              <a:t>Null validation and uppercase </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1371600" y="548640"/>
            <a:ext cx="5303520" cy="3474720"/>
          </a:xfrm>
          <a:prstGeom prst="rect">
            <a:avLst/>
          </a:prstGeom>
          <a:gradFill>
            <a:gsLst>
              <a:gs pos="0">
                <a:srgbClr val="ffffff"/>
              </a:gs>
              <a:gs pos="100000">
                <a:srgbClr val="ff0000"/>
              </a:gs>
            </a:gsLst>
            <a:path path="rect"/>
          </a:gradFill>
          <a:ln>
            <a:solidFill>
              <a:srgbClr val="808080"/>
            </a:solidFill>
          </a:ln>
        </p:spPr>
        <p:txBody>
          <a:bodyPr anchor="ctr" bIns="45000" lIns="90000" rIns="90000" tIns="45000" wrap="none"/>
          <a:p>
            <a:pPr algn="ctr"/>
            <a:r>
              <a:rPr lang="en-US"/>
              <a:t>If a new project, I can get all the facility provided by</a:t>
            </a:r>
            <a:r>
              <a:rPr lang="en-US"/>
              <a:t>
</a:t>
            </a:r>
            <a:r>
              <a:rPr lang="en-US"/>
              <a:t>EJB container as service like , serialization, </a:t>
            </a:r>
            <a:r>
              <a:rPr lang="en-US"/>
              <a:t>
</a:t>
            </a:r>
            <a:r>
              <a:rPr lang="en-US"/>
              <a:t>transaction, security and some of them, IN </a:t>
            </a:r>
            <a:r>
              <a:rPr lang="en-US"/>
              <a:t>
</a:t>
            </a:r>
            <a:r>
              <a:rPr lang="en-US"/>
              <a:t>SPRING ITSELF,  as light weight. </a:t>
            </a:r>
            <a:r>
              <a:rPr lang="en-US"/>
              <a:t>
</a:t>
            </a:r>
            <a:r>
              <a:rPr lang="en-US"/>
              <a:t>..</a:t>
            </a:r>
            <a:endParaRPr/>
          </a:p>
          <a:p>
            <a:pPr algn="ctr"/>
            <a:r>
              <a:rPr lang="en-US"/>
              <a:t>But there are some components are there, those are</a:t>
            </a:r>
            <a:r>
              <a:rPr lang="en-US"/>
              <a:t>
</a:t>
            </a:r>
            <a:r>
              <a:rPr lang="en-US"/>
              <a:t>already developed, want to re use, spring </a:t>
            </a:r>
            <a:r>
              <a:rPr lang="en-US"/>
              <a:t>
</a:t>
            </a:r>
            <a:r>
              <a:rPr lang="en-US"/>
              <a:t>provide excellent facility to integrate them</a:t>
            </a:r>
            <a:endParaRPr/>
          </a:p>
          <a:p>
            <a:pPr algn="ctr"/>
            <a:r>
              <a:rPr lang="en-US"/>
              <a:t>In project.</a:t>
            </a:r>
            <a:endParaRPr/>
          </a:p>
          <a:p>
            <a:pPr algn="ctr"/>
            <a:r>
              <a:rPr lang="en-US"/>
              <a:t>..</a:t>
            </a:r>
            <a:endParaRPr/>
          </a:p>
          <a:p>
            <a:pPr algn="ctr"/>
            <a:r>
              <a:rPr lang="en-US"/>
              <a:t>That why those NEW project has spring,</a:t>
            </a:r>
            <a:endParaRPr/>
          </a:p>
          <a:p>
            <a:pPr algn="ctr"/>
            <a:r>
              <a:rPr lang="en-US"/>
              <a:t>It wont have EJB also. ( at least mostly )</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2194560" y="365760"/>
            <a:ext cx="4937760" cy="457200"/>
          </a:xfrm>
          <a:prstGeom prst="rect">
            <a:avLst/>
          </a:prstGeom>
          <a:solidFill>
            <a:srgbClr val="cfe7f5"/>
          </a:solidFill>
          <a:ln>
            <a:solidFill>
              <a:srgbClr val="808080"/>
            </a:solidFill>
          </a:ln>
        </p:spPr>
        <p:txBody>
          <a:bodyPr anchor="ctr" bIns="45000" lIns="90000" rIns="90000" tIns="45000" wrap="none"/>
          <a:p>
            <a:pPr algn="ctr"/>
            <a:r>
              <a:rPr lang="en-US"/>
              <a:t>Spring Context / BeanFactory instantiated by</a:t>
            </a:r>
            <a:endParaRPr/>
          </a:p>
        </p:txBody>
      </p:sp>
      <p:sp>
        <p:nvSpPr>
          <p:cNvPr id="77" name="CustomShape 2"/>
          <p:cNvSpPr/>
          <p:nvPr/>
        </p:nvSpPr>
        <p:spPr>
          <a:xfrm>
            <a:off x="1097280" y="1554480"/>
            <a:ext cx="6583680" cy="640080"/>
          </a:xfrm>
          <a:prstGeom prst="rect">
            <a:avLst/>
          </a:prstGeom>
          <a:gradFill>
            <a:gsLst>
              <a:gs pos="0">
                <a:srgbClr val="ffff00"/>
              </a:gs>
              <a:gs pos="100000">
                <a:srgbClr val="800000"/>
              </a:gs>
            </a:gsLst>
            <a:path path="circle"/>
          </a:gradFill>
          <a:ln>
            <a:solidFill>
              <a:srgbClr val="808080"/>
            </a:solidFill>
          </a:ln>
        </p:spPr>
        <p:txBody>
          <a:bodyPr anchor="ctr" bIns="45000" lIns="90000" rIns="90000" tIns="45000" wrap="none"/>
          <a:p>
            <a:pPr algn="ctr"/>
            <a:r>
              <a:rPr lang="en-US"/>
              <a:t>JSE application</a:t>
            </a:r>
            <a:r>
              <a:rPr lang="en-US"/>
              <a:t>
</a:t>
            </a:r>
            <a:r>
              <a:rPr lang="en-US"/>
              <a:t>for standalone application</a:t>
            </a:r>
            <a:endParaRPr/>
          </a:p>
        </p:txBody>
      </p:sp>
      <p:sp>
        <p:nvSpPr>
          <p:cNvPr id="78" name="CustomShape 3"/>
          <p:cNvSpPr/>
          <p:nvPr/>
        </p:nvSpPr>
        <p:spPr>
          <a:xfrm>
            <a:off x="1097280" y="2377440"/>
            <a:ext cx="6675120" cy="731520"/>
          </a:xfrm>
          <a:prstGeom prst="rect">
            <a:avLst/>
          </a:prstGeom>
          <a:gradFill>
            <a:gsLst>
              <a:gs pos="0">
                <a:srgbClr val="e6ff00"/>
              </a:gs>
              <a:gs pos="100000">
                <a:srgbClr val="ff3333"/>
              </a:gs>
            </a:gsLst>
            <a:path path="circle"/>
          </a:gradFill>
          <a:ln>
            <a:solidFill>
              <a:srgbClr val="808080"/>
            </a:solidFill>
          </a:ln>
        </p:spPr>
        <p:txBody>
          <a:bodyPr anchor="ctr" bIns="45000" lIns="90000" rIns="90000" tIns="45000" wrap="none"/>
          <a:p>
            <a:pPr algn="ctr"/>
            <a:r>
              <a:rPr lang="en-US"/>
              <a:t>Web application : DispatcherServlet</a:t>
            </a:r>
            <a:r>
              <a:rPr lang="en-US"/>
              <a:t>
</a:t>
            </a:r>
            <a:r>
              <a:rPr lang="en-US"/>
              <a:t>for Web application and Remoting services</a:t>
            </a:r>
            <a:endParaRPr/>
          </a:p>
        </p:txBody>
      </p:sp>
      <p:sp>
        <p:nvSpPr>
          <p:cNvPr id="79" name="CustomShape 4"/>
          <p:cNvSpPr/>
          <p:nvPr/>
        </p:nvSpPr>
        <p:spPr>
          <a:xfrm>
            <a:off x="1097280" y="3291840"/>
            <a:ext cx="6675120" cy="731520"/>
          </a:xfrm>
          <a:prstGeom prst="rect">
            <a:avLst/>
          </a:prstGeom>
          <a:gradFill>
            <a:gsLst>
              <a:gs pos="0">
                <a:srgbClr val="000080"/>
              </a:gs>
              <a:gs pos="100000">
                <a:srgbClr val="ffffff"/>
              </a:gs>
            </a:gsLst>
            <a:lin ang="2700000"/>
          </a:gradFill>
          <a:ln>
            <a:solidFill>
              <a:srgbClr val="808080"/>
            </a:solidFill>
          </a:ln>
        </p:spPr>
        <p:txBody>
          <a:bodyPr anchor="ctr" bIns="45000" lIns="90000" rIns="90000" tIns="45000" wrap="none"/>
          <a:p>
            <a:pPr algn="ctr"/>
            <a:r>
              <a:rPr lang="en-US"/>
              <a:t>Web application : MessageDispatcherServlet</a:t>
            </a:r>
            <a:r>
              <a:rPr lang="en-US"/>
              <a:t>
</a:t>
            </a:r>
            <a:r>
              <a:rPr lang="en-US"/>
              <a:t>for webservice ( Spring-WS )</a:t>
            </a:r>
            <a:endParaRPr/>
          </a:p>
        </p:txBody>
      </p:sp>
      <p:sp>
        <p:nvSpPr>
          <p:cNvPr id="80" name="CustomShape 5"/>
          <p:cNvSpPr/>
          <p:nvPr/>
        </p:nvSpPr>
        <p:spPr>
          <a:xfrm>
            <a:off x="1097280" y="4389120"/>
            <a:ext cx="6675120" cy="548640"/>
          </a:xfrm>
          <a:prstGeom prst="rect">
            <a:avLst/>
          </a:prstGeom>
          <a:gradFill>
            <a:gsLst>
              <a:gs pos="0">
                <a:srgbClr val="ffffff"/>
              </a:gs>
              <a:gs pos="50000">
                <a:srgbClr val="ff0000"/>
              </a:gs>
              <a:gs pos="100000">
                <a:srgbClr val="ffffff"/>
              </a:gs>
            </a:gsLst>
            <a:lin ang="5400000"/>
          </a:gradFill>
          <a:ln>
            <a:solidFill>
              <a:srgbClr val="808080"/>
            </a:solidFill>
          </a:ln>
        </p:spPr>
        <p:txBody>
          <a:bodyPr anchor="ctr" bIns="45000" lIns="90000" rIns="90000" tIns="45000" wrap="none"/>
          <a:p>
            <a:pPr algn="ctr"/>
            <a:r>
              <a:rPr lang="en-US"/>
              <a:t>EJB application : BeanFactoryLocator</a:t>
            </a:r>
            <a:endParaRPr/>
          </a:p>
        </p:txBody>
      </p:sp>
      <p:sp>
        <p:nvSpPr>
          <p:cNvPr id="81" name="CustomShape 6"/>
          <p:cNvSpPr/>
          <p:nvPr/>
        </p:nvSpPr>
        <p:spPr>
          <a:xfrm>
            <a:off x="1097280" y="5120640"/>
            <a:ext cx="6675120" cy="548640"/>
          </a:xfrm>
          <a:prstGeom prst="rect">
            <a:avLst/>
          </a:prstGeom>
          <a:gradFill>
            <a:gsLst>
              <a:gs pos="0">
                <a:srgbClr val="ffffff"/>
              </a:gs>
              <a:gs pos="50000">
                <a:srgbClr val="ff0000"/>
              </a:gs>
              <a:gs pos="100000">
                <a:srgbClr val="ffffff"/>
              </a:gs>
            </a:gsLst>
            <a:lin ang="5400000"/>
          </a:gradFill>
          <a:ln>
            <a:solidFill>
              <a:srgbClr val="808080"/>
            </a:solidFill>
          </a:ln>
        </p:spPr>
        <p:txBody>
          <a:bodyPr anchor="ctr" bIns="45000" lIns="90000" rIns="90000" tIns="45000" wrap="none"/>
          <a:p>
            <a:pPr algn="ctr"/>
            <a:r>
              <a:rPr lang="en-US"/>
              <a:t>Spring TestContext</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914400" y="457200"/>
            <a:ext cx="6400800" cy="3017520"/>
          </a:xfrm>
          <a:prstGeom prst="rect">
            <a:avLst/>
          </a:prstGeom>
          <a:solidFill>
            <a:srgbClr val="cfe7f5"/>
          </a:solidFill>
          <a:ln>
            <a:solidFill>
              <a:srgbClr val="808080"/>
            </a:solidFill>
          </a:ln>
        </p:spPr>
        <p:txBody>
          <a:bodyPr anchor="ctr" bIns="45000" lIns="90000" rIns="90000" tIns="45000" wrap="none"/>
          <a:p>
            <a:pPr algn="ctr"/>
            <a:r>
              <a:rPr lang="en-US"/>
              <a:t>Spring is really SEA, for those know spring well.</a:t>
            </a:r>
            <a:endParaRPr/>
          </a:p>
          <a:p>
            <a:pPr algn="ctr"/>
            <a:r>
              <a:rPr lang="en-US"/>
              <a:t>( it has </a:t>
            </a:r>
            <a:endParaRPr/>
          </a:p>
          <a:p>
            <a:pPr algn="ctr"/>
            <a:r>
              <a:rPr lang="en-US">
                <a:solidFill>
                  <a:srgbClr val="7e0021"/>
                </a:solidFill>
              </a:rPr>
              <a:t>DI, </a:t>
            </a:r>
            <a:endParaRPr/>
          </a:p>
          <a:p>
            <a:pPr algn="ctr"/>
            <a:r>
              <a:rPr lang="en-US">
                <a:solidFill>
                  <a:srgbClr val="7e0021"/>
                </a:solidFill>
              </a:rPr>
              <a:t>AOP, </a:t>
            </a:r>
            <a:endParaRPr/>
          </a:p>
          <a:p>
            <a:pPr algn="ctr"/>
            <a:r>
              <a:rPr lang="en-US">
                <a:solidFill>
                  <a:srgbClr val="7e0021"/>
                </a:solidFill>
              </a:rPr>
              <a:t>working with DB and its framework in java,</a:t>
            </a:r>
            <a:endParaRPr/>
          </a:p>
          <a:p>
            <a:pPr algn="ctr"/>
            <a:r>
              <a:rPr lang="en-US">
                <a:solidFill>
                  <a:srgbClr val="7e0021"/>
                </a:solidFill>
              </a:rPr>
              <a:t>Working with web and its frameworks in java,</a:t>
            </a:r>
            <a:endParaRPr/>
          </a:p>
          <a:p>
            <a:pPr algn="ctr"/>
            <a:r>
              <a:rPr lang="en-US">
                <a:solidFill>
                  <a:srgbClr val="7e0021"/>
                </a:solidFill>
              </a:rPr>
              <a:t>Working with JMS,</a:t>
            </a:r>
            <a:endParaRPr/>
          </a:p>
          <a:p>
            <a:pPr algn="ctr"/>
            <a:r>
              <a:rPr lang="en-US">
                <a:solidFill>
                  <a:srgbClr val="7e0021"/>
                </a:solidFill>
              </a:rPr>
              <a:t>Working with Remoting,</a:t>
            </a:r>
            <a:endParaRPr/>
          </a:p>
          <a:p>
            <a:pPr algn="ctr"/>
            <a:r>
              <a:rPr lang="en-US">
                <a:solidFill>
                  <a:srgbClr val="7e0021"/>
                </a:solidFill>
              </a:rPr>
              <a:t>Working with Enterprise Application Integration ( EAI</a:t>
            </a:r>
            <a:r>
              <a:rPr lang="en-US"/>
              <a:t> )</a:t>
            </a:r>
            <a:endParaRPr/>
          </a:p>
        </p:txBody>
      </p:sp>
      <p:sp>
        <p:nvSpPr>
          <p:cNvPr id="83" name="CustomShape 2"/>
          <p:cNvSpPr/>
          <p:nvPr/>
        </p:nvSpPr>
        <p:spPr>
          <a:xfrm>
            <a:off x="914400" y="3840480"/>
            <a:ext cx="6309360" cy="1463040"/>
          </a:xfrm>
          <a:prstGeom prst="rect">
            <a:avLst/>
          </a:prstGeom>
          <a:solidFill>
            <a:srgbClr val="cfe7f5"/>
          </a:solidFill>
          <a:ln>
            <a:solidFill>
              <a:srgbClr val="808080"/>
            </a:solidFill>
          </a:ln>
        </p:spPr>
        <p:txBody>
          <a:bodyPr anchor="ctr" bIns="45000" lIns="90000" rIns="90000" tIns="45000" wrap="none"/>
          <a:p>
            <a:pPr algn="ctr"/>
            <a:r>
              <a:rPr lang="en-US"/>
              <a:t>Most of task made easy by many PostProcessor including</a:t>
            </a:r>
            <a:r>
              <a:rPr lang="en-US"/>
              <a:t>
</a:t>
            </a:r>
            <a:r>
              <a:rPr lang="en-US"/>
              <a:t>discovery of bean, autowire, proxy for aspect,</a:t>
            </a:r>
            <a:r>
              <a:rPr lang="en-US"/>
              <a:t>
</a:t>
            </a:r>
            <a:r>
              <a:rPr lang="en-US"/>
              <a:t>ORM Exception handler, timer task</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762120" y="152280"/>
            <a:ext cx="4189680" cy="532080"/>
          </a:xfrm>
          <a:prstGeom prst="rect">
            <a:avLst/>
          </a:prstGeom>
          <a:solidFill>
            <a:srgbClr val="4f6228"/>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Advantage of  Spring </a:t>
            </a:r>
            <a:endParaRPr/>
          </a:p>
        </p:txBody>
      </p:sp>
      <p:sp>
        <p:nvSpPr>
          <p:cNvPr id="85" name="CustomShape 2"/>
          <p:cNvSpPr/>
          <p:nvPr/>
        </p:nvSpPr>
        <p:spPr>
          <a:xfrm>
            <a:off x="288000" y="3326040"/>
            <a:ext cx="3046680" cy="23608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Reduce the code in a application using DI, AOP, avoiding boilerplate code like EJB</a:t>
            </a:r>
            <a:endParaRPr/>
          </a:p>
        </p:txBody>
      </p:sp>
      <p:sp>
        <p:nvSpPr>
          <p:cNvPr id="86" name="CustomShape 3"/>
          <p:cNvSpPr/>
          <p:nvPr/>
        </p:nvSpPr>
        <p:spPr>
          <a:xfrm>
            <a:off x="3960000" y="2438280"/>
            <a:ext cx="4967280" cy="9892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Easy for Unit Testing, loose coupling and simplicity</a:t>
            </a:r>
            <a:endParaRPr/>
          </a:p>
        </p:txBody>
      </p:sp>
      <p:sp>
        <p:nvSpPr>
          <p:cNvPr id="87" name="CustomShape 4"/>
          <p:cNvSpPr/>
          <p:nvPr/>
        </p:nvSpPr>
        <p:spPr>
          <a:xfrm>
            <a:off x="4876920" y="1219320"/>
            <a:ext cx="3046680" cy="9892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Externalizing the configuration</a:t>
            </a:r>
            <a:endParaRPr/>
          </a:p>
        </p:txBody>
      </p:sp>
      <p:sp>
        <p:nvSpPr>
          <p:cNvPr id="88" name="CustomShape 5"/>
          <p:cNvSpPr/>
          <p:nvPr/>
        </p:nvSpPr>
        <p:spPr>
          <a:xfrm>
            <a:off x="380880" y="1143000"/>
            <a:ext cx="3275280" cy="12178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It implements most of Design pattern for us</a:t>
            </a:r>
            <a:endParaRPr/>
          </a:p>
        </p:txBody>
      </p:sp>
      <p:sp>
        <p:nvSpPr>
          <p:cNvPr id="89" name="CustomShape 6"/>
          <p:cNvSpPr/>
          <p:nvPr/>
        </p:nvSpPr>
        <p:spPr>
          <a:xfrm>
            <a:off x="3960000" y="4032000"/>
            <a:ext cx="4534920" cy="2158920"/>
          </a:xfrm>
          <a:prstGeom prst="rect">
            <a:avLst/>
          </a:prstGeom>
          <a:solidFill>
            <a:srgbClr val="c90016"/>
          </a:solidFill>
          <a:ln>
            <a:solidFill>
              <a:srgbClr val="808080"/>
            </a:solidFill>
          </a:ln>
        </p:spPr>
        <p:txBody>
          <a:bodyPr anchor="ctr" bIns="45000" lIns="90000" rIns="90000" tIns="45000" wrap="none"/>
          <a:p>
            <a:pPr algn="ctr">
              <a:lnSpc>
                <a:spcPct val="100000"/>
              </a:lnSpc>
            </a:pPr>
            <a:r>
              <a:rPr lang="en-US"/>
              <a:t>Prefer Annotation based configuration</a:t>
            </a:r>
            <a:endParaRPr/>
          </a:p>
          <a:p>
            <a:pPr algn="ctr">
              <a:lnSpc>
                <a:spcPct val="100000"/>
              </a:lnSpc>
            </a:pPr>
            <a:r>
              <a:rPr lang="en-US"/>
              <a:t>As long as we are not extending spring</a:t>
            </a:r>
            <a:endParaRPr/>
          </a:p>
          <a:p>
            <a:pPr algn="ctr">
              <a:lnSpc>
                <a:spcPct val="100000"/>
              </a:lnSpc>
            </a:pPr>
            <a:r>
              <a:rPr lang="en-US"/>
              <a:t>Capability or adding any features</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1737360" y="731520"/>
            <a:ext cx="5669280" cy="457200"/>
          </a:xfrm>
          <a:prstGeom prst="rect">
            <a:avLst/>
          </a:prstGeom>
          <a:solidFill>
            <a:srgbClr val="cfe7f5"/>
          </a:solidFill>
          <a:ln>
            <a:solidFill>
              <a:srgbClr val="808080"/>
            </a:solidFill>
          </a:ln>
        </p:spPr>
        <p:txBody>
          <a:bodyPr anchor="ctr" bIns="45000" lIns="90000" rIns="90000" tIns="45000" wrap="none"/>
          <a:p>
            <a:pPr algn="ctr"/>
            <a:r>
              <a:rPr lang="en-US"/>
              <a:t>SpringSoruce is primary for spring framework</a:t>
            </a:r>
            <a:endParaRPr/>
          </a:p>
        </p:txBody>
      </p:sp>
      <p:sp>
        <p:nvSpPr>
          <p:cNvPr id="91" name="CustomShape 2"/>
          <p:cNvSpPr/>
          <p:nvPr/>
        </p:nvSpPr>
        <p:spPr>
          <a:xfrm>
            <a:off x="1737360" y="1645920"/>
            <a:ext cx="6400800" cy="640080"/>
          </a:xfrm>
          <a:prstGeom prst="rect">
            <a:avLst/>
          </a:prstGeom>
          <a:solidFill>
            <a:srgbClr val="cfe7f5"/>
          </a:solidFill>
          <a:ln>
            <a:solidFill>
              <a:srgbClr val="808080"/>
            </a:solidFill>
          </a:ln>
        </p:spPr>
        <p:txBody>
          <a:bodyPr anchor="ctr" bIns="45000" lIns="90000" rIns="90000" tIns="45000" wrap="none"/>
          <a:p>
            <a:pPr algn="ctr"/>
            <a:r>
              <a:rPr lang="en-US"/>
              <a:t>SpringSource has many extension including Roo, BlazeDS</a:t>
            </a:r>
            <a:endParaRPr/>
          </a:p>
        </p:txBody>
      </p:sp>
      <p:sp>
        <p:nvSpPr>
          <p:cNvPr id="92" name="CustomShape 3"/>
          <p:cNvSpPr/>
          <p:nvPr/>
        </p:nvSpPr>
        <p:spPr>
          <a:xfrm>
            <a:off x="1737360" y="2560320"/>
            <a:ext cx="6492240" cy="640080"/>
          </a:xfrm>
          <a:prstGeom prst="rect">
            <a:avLst/>
          </a:prstGeom>
          <a:solidFill>
            <a:srgbClr val="cfe7f5"/>
          </a:solidFill>
          <a:ln>
            <a:solidFill>
              <a:srgbClr val="808080"/>
            </a:solidFill>
          </a:ln>
        </p:spPr>
        <p:txBody>
          <a:bodyPr anchor="ctr" bIns="45000" lIns="90000" rIns="90000" tIns="45000" wrap="none"/>
          <a:p>
            <a:pPr algn="ctr"/>
            <a:r>
              <a:rPr lang="en-US"/>
              <a:t>SpringSoruce Tool Suite ( STS ) is IDE plugin for Eclipse for </a:t>
            </a:r>
            <a:r>
              <a:rPr lang="en-US"/>
              <a:t>
</a:t>
            </a:r>
            <a:r>
              <a:rPr lang="en-US"/>
              <a:t>Spring application development</a:t>
            </a:r>
            <a:endParaRPr/>
          </a:p>
        </p:txBody>
      </p:sp>
      <p:sp>
        <p:nvSpPr>
          <p:cNvPr id="93" name="CustomShape 4"/>
          <p:cNvSpPr/>
          <p:nvPr/>
        </p:nvSpPr>
        <p:spPr>
          <a:xfrm>
            <a:off x="1737360" y="3474720"/>
            <a:ext cx="6400800" cy="731520"/>
          </a:xfrm>
          <a:prstGeom prst="rect">
            <a:avLst/>
          </a:prstGeom>
          <a:solidFill>
            <a:srgbClr val="cfe7f5"/>
          </a:solidFill>
          <a:ln>
            <a:solidFill>
              <a:srgbClr val="808080"/>
            </a:solidFill>
          </a:ln>
        </p:spPr>
        <p:txBody>
          <a:bodyPr anchor="ctr" bIns="45000" lIns="90000" rIns="90000" tIns="45000" wrap="none"/>
          <a:p>
            <a:pPr algn="ctr"/>
            <a:r>
              <a:rPr lang="en-US"/>
              <a:t>SpringSoruce has own tc server for easy development of</a:t>
            </a:r>
            <a:endParaRPr/>
          </a:p>
          <a:p>
            <a:pPr algn="ctr"/>
            <a:r>
              <a:rPr lang="en-US"/>
              <a:t>Spring application</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4038480" y="4267080"/>
            <a:ext cx="2364480" cy="670680"/>
          </a:xfrm>
          <a:prstGeom prst="rect">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Job Scheduling</a:t>
            </a:r>
            <a:endParaRPr/>
          </a:p>
        </p:txBody>
      </p:sp>
      <p:sp>
        <p:nvSpPr>
          <p:cNvPr id="95" name="CustomShape 2"/>
          <p:cNvSpPr/>
          <p:nvPr/>
        </p:nvSpPr>
        <p:spPr>
          <a:xfrm>
            <a:off x="6896160" y="4114800"/>
            <a:ext cx="1751040" cy="45576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Timer ( java 1.3 )</a:t>
            </a:r>
            <a:endParaRPr/>
          </a:p>
        </p:txBody>
      </p:sp>
      <p:sp>
        <p:nvSpPr>
          <p:cNvPr id="96" name="CustomShape 3"/>
          <p:cNvSpPr/>
          <p:nvPr/>
        </p:nvSpPr>
        <p:spPr>
          <a:xfrm>
            <a:off x="6896160" y="4800600"/>
            <a:ext cx="1751040" cy="45576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Quartz</a:t>
            </a:r>
            <a:endParaRPr/>
          </a:p>
        </p:txBody>
      </p:sp>
      <p:sp>
        <p:nvSpPr>
          <p:cNvPr id="97" name="CustomShape 4"/>
          <p:cNvSpPr/>
          <p:nvPr/>
        </p:nvSpPr>
        <p:spPr>
          <a:xfrm>
            <a:off x="723960" y="1371600"/>
            <a:ext cx="2513160" cy="4557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with JMS</a:t>
            </a:r>
            <a:endParaRPr/>
          </a:p>
        </p:txBody>
      </p:sp>
      <p:sp>
        <p:nvSpPr>
          <p:cNvPr id="98" name="CustomShape 5"/>
          <p:cNvSpPr/>
          <p:nvPr/>
        </p:nvSpPr>
        <p:spPr>
          <a:xfrm>
            <a:off x="723960" y="1981080"/>
            <a:ext cx="2659320" cy="5792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with Persistence</a:t>
            </a:r>
            <a:endParaRPr/>
          </a:p>
        </p:txBody>
      </p:sp>
      <p:sp>
        <p:nvSpPr>
          <p:cNvPr id="99" name="CustomShape 6"/>
          <p:cNvSpPr/>
          <p:nvPr/>
        </p:nvSpPr>
        <p:spPr>
          <a:xfrm>
            <a:off x="4000680" y="3429000"/>
            <a:ext cx="2513160" cy="455760"/>
          </a:xfrm>
          <a:prstGeom prst="rect">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with JavaMail</a:t>
            </a:r>
            <a:endParaRPr/>
          </a:p>
        </p:txBody>
      </p:sp>
      <p:sp>
        <p:nvSpPr>
          <p:cNvPr id="100" name="CustomShape 7"/>
          <p:cNvSpPr/>
          <p:nvPr/>
        </p:nvSpPr>
        <p:spPr>
          <a:xfrm>
            <a:off x="4000680" y="1371600"/>
            <a:ext cx="2513160" cy="455760"/>
          </a:xfrm>
          <a:prstGeom prst="rect">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access EJB</a:t>
            </a:r>
            <a:endParaRPr/>
          </a:p>
        </p:txBody>
      </p:sp>
      <p:sp>
        <p:nvSpPr>
          <p:cNvPr id="101" name="CustomShape 8"/>
          <p:cNvSpPr/>
          <p:nvPr/>
        </p:nvSpPr>
        <p:spPr>
          <a:xfrm>
            <a:off x="723960" y="2666880"/>
            <a:ext cx="2513160" cy="4557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with JNDI</a:t>
            </a:r>
            <a:endParaRPr/>
          </a:p>
        </p:txBody>
      </p:sp>
      <p:sp>
        <p:nvSpPr>
          <p:cNvPr id="102" name="CustomShape 9"/>
          <p:cNvSpPr/>
          <p:nvPr/>
        </p:nvSpPr>
        <p:spPr>
          <a:xfrm>
            <a:off x="4000680" y="2743200"/>
            <a:ext cx="4777560" cy="532080"/>
          </a:xfrm>
          <a:prstGeom prst="rect">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with Scripting language support</a:t>
            </a:r>
            <a:endParaRPr/>
          </a:p>
        </p:txBody>
      </p:sp>
      <p:sp>
        <p:nvSpPr>
          <p:cNvPr id="103" name="CustomShape 10"/>
          <p:cNvSpPr/>
          <p:nvPr/>
        </p:nvSpPr>
        <p:spPr>
          <a:xfrm>
            <a:off x="4000680" y="2057400"/>
            <a:ext cx="4686120" cy="532080"/>
          </a:xfrm>
          <a:prstGeom prst="rect">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with  Remote </a:t>
            </a:r>
            <a:r>
              <a:rPr lang="en-US">
                <a:solidFill>
                  <a:srgbClr val="000000"/>
                </a:solidFill>
                <a:latin typeface="Calibri"/>
              </a:rPr>
              <a:t>
</a:t>
            </a:r>
            <a:r>
              <a:rPr lang="en-US">
                <a:solidFill>
                  <a:srgbClr val="000000"/>
                </a:solidFill>
                <a:latin typeface="Calibri"/>
              </a:rPr>
              <a:t>( expose &amp; Access )</a:t>
            </a:r>
            <a:endParaRPr/>
          </a:p>
        </p:txBody>
      </p:sp>
      <p:sp>
        <p:nvSpPr>
          <p:cNvPr id="104" name="CustomShape 11"/>
          <p:cNvSpPr/>
          <p:nvPr/>
        </p:nvSpPr>
        <p:spPr>
          <a:xfrm>
            <a:off x="723960" y="3352680"/>
            <a:ext cx="2513160" cy="5320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Transaction management</a:t>
            </a:r>
            <a:endParaRPr/>
          </a:p>
        </p:txBody>
      </p:sp>
      <p:sp>
        <p:nvSpPr>
          <p:cNvPr id="105" name="CustomShape 12"/>
          <p:cNvSpPr/>
          <p:nvPr/>
        </p:nvSpPr>
        <p:spPr>
          <a:xfrm>
            <a:off x="694440" y="4114800"/>
            <a:ext cx="2513160" cy="5320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Exception handling</a:t>
            </a:r>
            <a:endParaRPr/>
          </a:p>
        </p:txBody>
      </p:sp>
      <p:sp>
        <p:nvSpPr>
          <p:cNvPr id="106" name="CustomShape 13"/>
          <p:cNvSpPr/>
          <p:nvPr/>
        </p:nvSpPr>
        <p:spPr>
          <a:xfrm>
            <a:off x="2286000" y="228600"/>
            <a:ext cx="2741760" cy="608040"/>
          </a:xfrm>
          <a:prstGeom prst="rect">
            <a:avLst/>
          </a:prstGeom>
          <a:solidFill>
            <a:srgbClr val="aecf00"/>
          </a:solidFill>
          <a:ln w="25560">
            <a:solidFill>
              <a:srgbClr val="3a5f8b"/>
            </a:solidFill>
            <a:round/>
          </a:ln>
        </p:spPr>
        <p:txBody>
          <a:bodyPr anchor="ctr" bIns="45000" lIns="90000" rIns="90000" tIns="45000"/>
          <a:p>
            <a:pPr algn="ctr">
              <a:lnSpc>
                <a:spcPct val="100000"/>
              </a:lnSpc>
            </a:pPr>
            <a:r>
              <a:rPr lang="en-US">
                <a:solidFill>
                  <a:srgbClr val="000000"/>
                </a:solidFill>
                <a:latin typeface="Calibri"/>
              </a:rPr>
              <a:t>Spring </a:t>
            </a:r>
            <a:endParaRPr/>
          </a:p>
          <a:p>
            <a:pPr algn="ctr">
              <a:lnSpc>
                <a:spcPct val="100000"/>
              </a:lnSpc>
            </a:pPr>
            <a:r>
              <a:rPr lang="en-US">
                <a:solidFill>
                  <a:srgbClr val="000000"/>
                </a:solidFill>
                <a:latin typeface="Calibri"/>
              </a:rPr>
              <a:t>Integration</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07" name="Picture 2"/>
          <p:cNvPicPr/>
          <p:nvPr/>
        </p:nvPicPr>
        <p:blipFill>
          <a:blip r:embed="rId1"/>
          <a:stretch>
            <a:fillRect/>
          </a:stretch>
        </p:blipFill>
        <p:spPr>
          <a:xfrm>
            <a:off x="304920" y="762120"/>
            <a:ext cx="8352000" cy="5894640"/>
          </a:xfrm>
          <a:prstGeom prst="rect">
            <a:avLst/>
          </a:prstGeom>
        </p:spPr>
      </p:pic>
      <p:sp>
        <p:nvSpPr>
          <p:cNvPr id="108" name="CustomShape 1"/>
          <p:cNvSpPr/>
          <p:nvPr/>
        </p:nvSpPr>
        <p:spPr>
          <a:xfrm>
            <a:off x="3276720" y="3962520"/>
            <a:ext cx="2436840" cy="455760"/>
          </a:xfrm>
          <a:prstGeom prst="rect">
            <a:avLst/>
          </a:prstGeom>
          <a:ln w="57240">
            <a:solidFill>
              <a:srgbClr val="cc0099"/>
            </a:solidFill>
            <a:round/>
          </a:ln>
        </p:spPr>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