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477C195-0D4E-4D67-8B4A-93669F757CB2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645920" y="1005840"/>
            <a:ext cx="1645920" cy="91440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ERP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1645920" y="3840480"/>
            <a:ext cx="2286000" cy="822960"/>
          </a:xfrm>
          <a:prstGeom prst="rect">
            <a:avLst/>
          </a:prstGeom>
          <a:blipFill>
            <a:blip r:embed="rId2"/>
            <a:tile/>
          </a:blip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CRM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7498080" y="3657600"/>
            <a:ext cx="164592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Java Applications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7223760" y="822960"/>
            <a:ext cx="2651760" cy="548640"/>
          </a:xfrm>
          <a:prstGeom prst="rect">
            <a:avLst/>
          </a:prstGeom>
          <a:blipFill>
            <a:blip r:embed="rId3"/>
            <a:tile/>
          </a:blip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Microsoft Applications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4206240" y="1645920"/>
            <a:ext cx="2743200" cy="201168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Integrate them to </a:t>
            </a:r>
            <a:r>
              <a:rPr lang="en-US"/>
              <a:t>
</a:t>
            </a:r>
            <a:r>
              <a:rPr lang="en-US"/>
              <a:t>share their data </a:t>
            </a:r>
            <a:r>
              <a:rPr lang="en-US"/>
              <a:t>
</a:t>
            </a:r>
            <a:r>
              <a:rPr lang="en-US"/>
              <a:t>and their business</a:t>
            </a:r>
            <a:r>
              <a:rPr lang="en-US"/>
              <a:t>
</a:t>
            </a:r>
            <a:r>
              <a:rPr lang="en-US"/>
              <a:t>process</a:t>
            </a:r>
            <a:endParaRPr/>
          </a:p>
        </p:txBody>
      </p:sp>
      <p:sp>
        <p:nvSpPr>
          <p:cNvPr id="42" name="Line 6"/>
          <p:cNvSpPr/>
          <p:nvPr/>
        </p:nvSpPr>
        <p:spPr>
          <a:xfrm>
            <a:off x="3474720" y="14630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3" name="Line 7"/>
          <p:cNvSpPr/>
          <p:nvPr/>
        </p:nvSpPr>
        <p:spPr>
          <a:xfrm flipV="1">
            <a:off x="4114800" y="3566160"/>
            <a:ext cx="3657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" name="Line 8"/>
          <p:cNvSpPr/>
          <p:nvPr/>
        </p:nvSpPr>
        <p:spPr>
          <a:xfrm flipH="1">
            <a:off x="6766560" y="1554480"/>
            <a:ext cx="3657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Line 9"/>
          <p:cNvSpPr/>
          <p:nvPr/>
        </p:nvSpPr>
        <p:spPr>
          <a:xfrm flipH="1" flipV="1">
            <a:off x="6766560" y="3383280"/>
            <a:ext cx="4572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CustomShape 10"/>
          <p:cNvSpPr/>
          <p:nvPr/>
        </p:nvSpPr>
        <p:spPr>
          <a:xfrm>
            <a:off x="548640" y="2377440"/>
            <a:ext cx="1188720" cy="109728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DB 1</a:t>
            </a:r>
            <a:endParaRPr/>
          </a:p>
        </p:txBody>
      </p:sp>
      <p:sp>
        <p:nvSpPr>
          <p:cNvPr id="47" name="CustomShape 11"/>
          <p:cNvSpPr/>
          <p:nvPr/>
        </p:nvSpPr>
        <p:spPr>
          <a:xfrm>
            <a:off x="5120640" y="4663440"/>
            <a:ext cx="1645920" cy="109728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DB 2</a:t>
            </a:r>
            <a:endParaRPr/>
          </a:p>
        </p:txBody>
      </p:sp>
      <p:sp>
        <p:nvSpPr>
          <p:cNvPr id="48" name="CustomShape 12"/>
          <p:cNvSpPr/>
          <p:nvPr/>
        </p:nvSpPr>
        <p:spPr>
          <a:xfrm>
            <a:off x="7863840" y="1828800"/>
            <a:ext cx="1645920" cy="109728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DB 3</a:t>
            </a:r>
            <a:endParaRPr/>
          </a:p>
        </p:txBody>
      </p:sp>
      <p:sp>
        <p:nvSpPr>
          <p:cNvPr id="49" name="CustomShape 13"/>
          <p:cNvSpPr/>
          <p:nvPr/>
        </p:nvSpPr>
        <p:spPr>
          <a:xfrm>
            <a:off x="4754880" y="182880"/>
            <a:ext cx="1645920" cy="1097280"/>
          </a:xfrm>
          <a:prstGeom prst="can">
            <a:avLst>
              <a:gd fmla="val 5400" name="adj"/>
            </a:avLst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DB 4</a:t>
            </a:r>
            <a:endParaRPr/>
          </a:p>
        </p:txBody>
      </p:sp>
      <p:sp>
        <p:nvSpPr>
          <p:cNvPr id="50" name="Line 14"/>
          <p:cNvSpPr/>
          <p:nvPr/>
        </p:nvSpPr>
        <p:spPr>
          <a:xfrm>
            <a:off x="2011680" y="274320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15"/>
          <p:cNvSpPr/>
          <p:nvPr/>
        </p:nvSpPr>
        <p:spPr>
          <a:xfrm flipH="1" flipV="1">
            <a:off x="5577840" y="365760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16"/>
          <p:cNvSpPr/>
          <p:nvPr/>
        </p:nvSpPr>
        <p:spPr>
          <a:xfrm flipH="1">
            <a:off x="6949440" y="2468880"/>
            <a:ext cx="91440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17"/>
          <p:cNvSpPr/>
          <p:nvPr/>
        </p:nvSpPr>
        <p:spPr>
          <a:xfrm>
            <a:off x="5577840" y="128016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737360" y="548640"/>
            <a:ext cx="6217920" cy="100584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Integration between new (CRM project) </a:t>
            </a:r>
            <a:r>
              <a:rPr lang="en-US"/>
              <a:t>
</a:t>
            </a:r>
            <a:r>
              <a:rPr lang="en-US"/>
              <a:t>and old systems (Mainframe )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1737360" y="2103120"/>
            <a:ext cx="6217920" cy="100584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80008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Integration between same projects type from </a:t>
            </a:r>
            <a:r>
              <a:rPr lang="en-US"/>
              <a:t>
</a:t>
            </a:r>
            <a:r>
              <a:rPr lang="en-US"/>
              <a:t>different vendors</a:t>
            </a: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1828800" y="3931920"/>
            <a:ext cx="6217920" cy="128016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Integration between Different Servers, Different database</a:t>
            </a:r>
            <a:r>
              <a:rPr lang="en-US"/>
              <a:t>
</a:t>
            </a:r>
            <a:r>
              <a:rPr lang="en-US"/>
              <a:t>Different Operating systems, </a:t>
            </a:r>
            <a:r>
              <a:rPr lang="en-US"/>
              <a:t>
</a:t>
            </a:r>
            <a:r>
              <a:rPr lang="en-US"/>
              <a:t>Different Programming Languages,</a:t>
            </a:r>
            <a:endParaRPr/>
          </a:p>
          <a:p>
            <a:pPr algn="ctr"/>
            <a:r>
              <a:rPr lang="en-US"/>
              <a:t>Different Hardware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48640" y="1371600"/>
            <a:ext cx="2286000" cy="118872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Company 1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7132320" y="1097280"/>
            <a:ext cx="2286000" cy="118872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Company 2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4023360" y="4937760"/>
            <a:ext cx="2286000" cy="118872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Company N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3840480" y="2468880"/>
            <a:ext cx="3108960" cy="18288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Integration among </a:t>
            </a:r>
            <a:r>
              <a:rPr lang="en-US"/>
              <a:t>
</a:t>
            </a:r>
            <a:r>
              <a:rPr lang="en-US"/>
              <a:t>Companies services, </a:t>
            </a:r>
            <a:r>
              <a:rPr lang="en-US"/>
              <a:t>
</a:t>
            </a:r>
            <a:r>
              <a:rPr lang="en-US"/>
              <a:t>and data</a:t>
            </a:r>
            <a:endParaRPr/>
          </a:p>
          <a:p>
            <a:pPr algn="ctr"/>
            <a:r>
              <a:rPr lang="en-US">
                <a:solidFill>
                  <a:srgbClr val="0084d1"/>
                </a:solidFill>
              </a:rPr>
              <a:t>ELECTRONIC DATA</a:t>
            </a:r>
            <a:endParaRPr/>
          </a:p>
          <a:p>
            <a:pPr algn="ctr"/>
            <a:r>
              <a:rPr lang="en-US">
                <a:solidFill>
                  <a:srgbClr val="0084d1"/>
                </a:solidFill>
              </a:rPr>
              <a:t>INTERCHNGE (EDI)</a:t>
            </a:r>
            <a:endParaRPr/>
          </a:p>
        </p:txBody>
      </p:sp>
      <p:sp>
        <p:nvSpPr>
          <p:cNvPr id="61" name="Line 5"/>
          <p:cNvSpPr/>
          <p:nvPr/>
        </p:nvSpPr>
        <p:spPr>
          <a:xfrm>
            <a:off x="2834640" y="1920240"/>
            <a:ext cx="137160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2" name="Line 6"/>
          <p:cNvSpPr/>
          <p:nvPr/>
        </p:nvSpPr>
        <p:spPr>
          <a:xfrm flipH="1">
            <a:off x="6309360" y="1828800"/>
            <a:ext cx="822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3" name="Line 7"/>
          <p:cNvSpPr/>
          <p:nvPr/>
        </p:nvSpPr>
        <p:spPr>
          <a:xfrm flipV="1">
            <a:off x="5029200" y="4297680"/>
            <a:ext cx="18288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005840" y="2103120"/>
            <a:ext cx="3108960" cy="3383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Enterprise Application</a:t>
            </a:r>
            <a:r>
              <a:rPr lang="en-US"/>
              <a:t>
</a:t>
            </a:r>
            <a:r>
              <a:rPr lang="en-US"/>
              <a:t>Integration ( EAI )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4389120" y="2286000"/>
            <a:ext cx="457200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Disparate Services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4480560" y="3566160"/>
            <a:ext cx="448056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Data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280160" y="822960"/>
            <a:ext cx="8046720" cy="228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 have one or more application, and I want to integrate them,</a:t>
            </a:r>
            <a:endParaRPr/>
          </a:p>
          <a:p>
            <a:pPr algn="ctr"/>
            <a:r>
              <a:rPr lang="en-US"/>
              <a:t>Spring integration helps for that integration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1463040" y="3749040"/>
            <a:ext cx="7863840" cy="3017520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Advent of JMS and Webservice technologies based application made easy</a:t>
            </a:r>
            <a:endParaRPr/>
          </a:p>
          <a:p>
            <a:pPr algn="ctr"/>
            <a:r>
              <a:rPr lang="en-US"/>
              <a:t>For Enterprise Application Integration.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914400" y="640080"/>
            <a:ext cx="4937760" cy="64008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Approaches for integration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3865680" y="1920240"/>
            <a:ext cx="4754880" cy="1005840"/>
          </a:xfrm>
          <a:prstGeom prst="ellipse">
            <a:avLst/>
          </a:prstGeom>
          <a:gradFill>
            <a:gsLst>
              <a:gs pos="0">
                <a:srgbClr val="e6ff00"/>
              </a:gs>
              <a:gs pos="100000">
                <a:srgbClr val="ff3333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File Transfer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3865680" y="5852160"/>
            <a:ext cx="4754880" cy="1005840"/>
          </a:xfrm>
          <a:prstGeom prst="ellipse">
            <a:avLst/>
          </a:prstGeom>
          <a:gradFill>
            <a:gsLst>
              <a:gs pos="0">
                <a:srgbClr val="e6ff00"/>
              </a:gs>
              <a:gs pos="100000">
                <a:srgbClr val="ff3333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Asynchronous Messaging </a:t>
            </a:r>
            <a:endParaRPr/>
          </a:p>
          <a:p>
            <a:pPr algn="ctr"/>
            <a:r>
              <a:rPr lang="en-US"/>
              <a:t>( it is best among 4 )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3865680" y="4572000"/>
            <a:ext cx="4754880" cy="1005840"/>
          </a:xfrm>
          <a:prstGeom prst="ellipse">
            <a:avLst/>
          </a:prstGeom>
          <a:gradFill>
            <a:gsLst>
              <a:gs pos="0">
                <a:srgbClr val="e6ff00"/>
              </a:gs>
              <a:gs pos="100000">
                <a:srgbClr val="ff3333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RPC ( synchronous )</a:t>
            </a:r>
            <a:endParaRPr/>
          </a:p>
          <a:p>
            <a:pPr algn="ctr"/>
            <a:r>
              <a:rPr lang="en-US"/>
              <a:t>EJB, SOAP web services </a:t>
            </a:r>
            <a:endParaRPr/>
          </a:p>
        </p:txBody>
      </p:sp>
      <p:sp>
        <p:nvSpPr>
          <p:cNvPr id="73" name="CustomShape 5"/>
          <p:cNvSpPr/>
          <p:nvPr/>
        </p:nvSpPr>
        <p:spPr>
          <a:xfrm>
            <a:off x="3865680" y="3200400"/>
            <a:ext cx="4754880" cy="1005840"/>
          </a:xfrm>
          <a:prstGeom prst="ellipse">
            <a:avLst/>
          </a:prstGeom>
          <a:gradFill>
            <a:gsLst>
              <a:gs pos="0">
                <a:srgbClr val="e6ff00"/>
              </a:gs>
              <a:gs pos="100000">
                <a:srgbClr val="ff3333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Sharing Database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