
<file path=[Content_Types].xml><?xml version="1.0" encoding="utf-8"?>
<Types xmlns="http://schemas.openxmlformats.org/package/2006/content-types">
  <Override PartName="/_rels/.rels" ContentType="application/vnd.openxmlformats-package.relationships+xml"/>
  <Override PartName="/ppt/notesSlides/notesSlide1.xml" ContentType="application/vnd.openxmlformats-officedocument.presentationml.notesSlide+xml"/>
  <Override PartName="/ppt/notesSlides/notesSlide20.xml" ContentType="application/vnd.openxmlformats-officedocument.presentationml.notesSlide+xml"/>
  <Override PartName="/ppt/notesSlides/notesSlide12.xml" ContentType="application/vnd.openxmlformats-officedocument.presentationml.notesSlide+xml"/>
  <Override PartName="/ppt/notesSlides/notesSlide23.xml" ContentType="application/vnd.openxmlformats-officedocument.presentationml.notesSlide+xml"/>
  <Override PartName="/ppt/notesSlides/notesSlide27.xml" ContentType="application/vnd.openxmlformats-officedocument.presentationml.notesSlide+xml"/>
  <Override PartName="/ppt/notesSlides/_rels/notesSlide26.xml.rels" ContentType="application/vnd.openxmlformats-package.relationships+xml"/>
  <Override PartName="/ppt/notesSlides/_rels/notesSlide12.xml.rels" ContentType="application/vnd.openxmlformats-package.relationships+xml"/>
  <Override PartName="/ppt/notesSlides/_rels/notesSlide7.xml.rels" ContentType="application/vnd.openxmlformats-package.relationships+xml"/>
  <Override PartName="/ppt/notesSlides/_rels/notesSlide11.xml.rels" ContentType="application/vnd.openxmlformats-package.relationships+xml"/>
  <Override PartName="/ppt/notesSlides/_rels/notesSlide23.xml.rels" ContentType="application/vnd.openxmlformats-package.relationships+xml"/>
  <Override PartName="/ppt/notesSlides/_rels/notesSlide3.xml.rels" ContentType="application/vnd.openxmlformats-package.relationships+xml"/>
  <Override PartName="/ppt/notesSlides/_rels/notesSlide21.xml.rels" ContentType="application/vnd.openxmlformats-package.relationships+xml"/>
  <Override PartName="/ppt/notesSlides/_rels/notesSlide2.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20.xml.rels" ContentType="application/vnd.openxmlformats-package.relationships+xml"/>
  <Override PartName="/ppt/notesSlides/_rels/notesSlide27.xml.rels" ContentType="application/vnd.openxmlformats-package.relationship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26.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21.xml" ContentType="application/vnd.openxmlformats-officedocument.presentationml.notesSlide+xml"/>
  <Override PartName="/ppt/notesSlides/notesSlide14.xml" ContentType="application/vnd.openxmlformats-officedocument.presentationml.notesSlide+xml"/>
  <Override PartName="/ppt/_rels/presentation.xml.rels" ContentType="application/vnd.openxmlformats-package.relationships+xml"/>
  <Override PartName="/ppt/media/image2.png" ContentType="image/png"/>
  <Override PartName="/ppt/media/image3.png" ContentType="image/png"/>
  <Override PartName="/ppt/media/image4.jpeg" ContentType="image/jpeg"/>
  <Override PartName="/ppt/media/image5.jpeg" ContentType="image/jpeg"/>
  <Override PartName="/ppt/media/image1.png" ContentType="image/png"/>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23.xml" ContentType="application/vnd.openxmlformats-officedocument.presentationml.slideLayout+xml"/>
  <Override PartName="/ppt/slideLayouts/slideLayout5.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9.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17.xml.rels" ContentType="application/vnd.openxmlformats-package.relationships+xml"/>
  <Override PartName="/ppt/slideLayouts/_rels/slideLayout4.xml.rels" ContentType="application/vnd.openxmlformats-package.relationships+xml"/>
  <Override PartName="/ppt/slideLayouts/_rels/slideLayout20.xml.rels" ContentType="application/vnd.openxmlformats-package.relationships+xml"/>
  <Override PartName="/ppt/slideLayouts/slideLayout24.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_rels/slide28.xml.rels" ContentType="application/vnd.openxmlformats-package.relationships+xml"/>
  <Override PartName="/ppt/slides/_rels/slide13.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18.xml.rels" ContentType="application/vnd.openxmlformats-package.relationships+xml"/>
  <Override PartName="/ppt/slides/_rels/slide16.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6.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29.xml.rels" ContentType="application/vnd.openxmlformats-package.relationships+xml"/>
  <Override PartName="/ppt/slides/_rels/slide27.xml.rels" ContentType="application/vnd.openxmlformats-package.relationships+xml"/>
  <Override PartName="/ppt/slides/_rels/slide12.xml.rels" ContentType="application/vnd.openxmlformats-package.relationships+xml"/>
  <Override PartName="/ppt/slides/_rels/slide10.xml.rels" ContentType="application/vnd.openxmlformats-package.relationships+xml"/>
  <Override PartName="/ppt/slides/_rels/slide3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17.xml.rels" ContentType="application/vnd.openxmlformats-package.relationships+xml"/>
  <Override PartName="/ppt/slides/_rels/slide15.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slide1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 name="PlaceHolder 1"/>
          <p:cNvSpPr>
            <a:spLocks noGrp="1"/>
          </p:cNvSpPr>
          <p:nvPr>
            <p:ph type="body"/>
          </p:nvPr>
        </p:nvSpPr>
        <p:spPr>
          <a:xfrm>
            <a:off x="777240" y="4777560"/>
            <a:ext cx="6217560" cy="4525920"/>
          </a:xfrm>
          <a:prstGeom prst="rect">
            <a:avLst/>
          </a:prstGeom>
        </p:spPr>
        <p:txBody>
          <a:bodyPr bIns="0" lIns="0" rIns="0" tIns="0" wrap="none"/>
          <a:p>
            <a:r>
              <a:rPr lang="en-US"/>
              <a:t>Click to edit the notes format</a:t>
            </a:r>
            <a:endParaRPr/>
          </a:p>
        </p:txBody>
      </p:sp>
      <p:sp>
        <p:nvSpPr>
          <p:cNvPr id="75" name="PlaceHolder 2"/>
          <p:cNvSpPr>
            <a:spLocks noGrp="1"/>
          </p:cNvSpPr>
          <p:nvPr>
            <p:ph type="hdr"/>
          </p:nvPr>
        </p:nvSpPr>
        <p:spPr>
          <a:xfrm>
            <a:off x="0" y="0"/>
            <a:ext cx="3372840" cy="502560"/>
          </a:xfrm>
          <a:prstGeom prst="rect">
            <a:avLst/>
          </a:prstGeom>
        </p:spPr>
        <p:txBody>
          <a:bodyPr bIns="0" lIns="0" rIns="0" tIns="0" wrap="none"/>
          <a:p>
            <a:r>
              <a:rPr lang="en-US"/>
              <a:t>&lt;header&gt;</a:t>
            </a:r>
            <a:endParaRPr/>
          </a:p>
        </p:txBody>
      </p:sp>
      <p:sp>
        <p:nvSpPr>
          <p:cNvPr id="76" name="PlaceHolder 3"/>
          <p:cNvSpPr>
            <a:spLocks noGrp="1"/>
          </p:cNvSpPr>
          <p:nvPr>
            <p:ph type="dt"/>
          </p:nvPr>
        </p:nvSpPr>
        <p:spPr>
          <a:xfrm>
            <a:off x="4399200" y="0"/>
            <a:ext cx="3372840" cy="502560"/>
          </a:xfrm>
          <a:prstGeom prst="rect">
            <a:avLst/>
          </a:prstGeom>
        </p:spPr>
        <p:txBody>
          <a:bodyPr bIns="0" lIns="0" rIns="0" tIns="0" wrap="none"/>
          <a:p>
            <a:pPr algn="r"/>
            <a:r>
              <a:rPr lang="en-US"/>
              <a:t>&lt;date/time&gt;</a:t>
            </a:r>
            <a:endParaRPr/>
          </a:p>
        </p:txBody>
      </p:sp>
      <p:sp>
        <p:nvSpPr>
          <p:cNvPr id="77" name="PlaceHolder 4"/>
          <p:cNvSpPr>
            <a:spLocks noGrp="1"/>
          </p:cNvSpPr>
          <p:nvPr>
            <p:ph type="ftr"/>
          </p:nvPr>
        </p:nvSpPr>
        <p:spPr>
          <a:xfrm>
            <a:off x="0" y="9555480"/>
            <a:ext cx="3372840" cy="502560"/>
          </a:xfrm>
          <a:prstGeom prst="rect">
            <a:avLst/>
          </a:prstGeom>
        </p:spPr>
        <p:txBody>
          <a:bodyPr anchor="b" bIns="0" lIns="0" rIns="0" tIns="0" wrap="none"/>
          <a:p>
            <a:r>
              <a:rPr lang="en-US"/>
              <a:t>&lt;footer&gt;</a:t>
            </a:r>
            <a:endParaRPr/>
          </a:p>
        </p:txBody>
      </p:sp>
      <p:sp>
        <p:nvSpPr>
          <p:cNvPr id="78" name="PlaceHolder 5"/>
          <p:cNvSpPr>
            <a:spLocks noGrp="1"/>
          </p:cNvSpPr>
          <p:nvPr>
            <p:ph type="sldNum"/>
          </p:nvPr>
        </p:nvSpPr>
        <p:spPr>
          <a:xfrm>
            <a:off x="4399200" y="9555480"/>
            <a:ext cx="3372840" cy="502560"/>
          </a:xfrm>
          <a:prstGeom prst="rect">
            <a:avLst/>
          </a:prstGeom>
        </p:spPr>
        <p:txBody>
          <a:bodyPr anchor="b" bIns="0" lIns="0" rIns="0" tIns="0" wrap="none"/>
          <a:p>
            <a:pPr algn="r"/>
            <a:fld id="{D1B16131-6171-4101-B191-A1E191D151C1}"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0"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541" name="TextShape 2"/>
          <p:cNvSpPr txBox="1"/>
          <p:nvPr/>
        </p:nvSpPr>
        <p:spPr>
          <a:xfrm>
            <a:off x="0" y="0"/>
            <a:ext cx="-11796840" cy="-11796840"/>
          </a:xfrm>
          <a:prstGeom prst="rect">
            <a:avLst/>
          </a:prstGeom>
        </p:spPr>
        <p:txBody>
          <a:bodyPr bIns="45000" lIns="90000" rIns="90000" tIns="45000"/>
          <a:p>
            <a:pPr>
              <a:lnSpc>
                <a:spcPct val="100000"/>
              </a:lnSpc>
            </a:pPr>
            <a:fld id="{41D18181-4181-4141-B151-6161A131B131}" type="slidenum">
              <a:rPr lang="en-US">
                <a:solidFill>
                  <a:srgbClr val="ffffff"/>
                </a:solidFill>
                <a:latin typeface="+mn-lt"/>
                <a:ea typeface="+mn-ea"/>
              </a:rPr>
              <a:t>&lt;number&gt;</a:t>
            </a:fld>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8"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549" name="TextShape 2"/>
          <p:cNvSpPr txBox="1"/>
          <p:nvPr/>
        </p:nvSpPr>
        <p:spPr>
          <a:xfrm>
            <a:off x="0" y="0"/>
            <a:ext cx="-11796840" cy="-11796840"/>
          </a:xfrm>
          <a:prstGeom prst="rect">
            <a:avLst/>
          </a:prstGeom>
        </p:spPr>
        <p:txBody>
          <a:bodyPr bIns="45000" lIns="90000" rIns="90000" tIns="45000"/>
          <a:p>
            <a:pPr>
              <a:lnSpc>
                <a:spcPct val="100000"/>
              </a:lnSpc>
            </a:pPr>
            <a:fld id="{81C10191-E161-41F1-A1F1-21615181C181}" type="slidenum">
              <a:rPr lang="en-US">
                <a:solidFill>
                  <a:srgbClr val="ffffff"/>
                </a:solidFill>
                <a:latin typeface="+mn-lt"/>
                <a:ea typeface="+mn-ea"/>
              </a:rPr>
              <a:t>&lt;number&gt;</a:t>
            </a:fld>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0"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551" name="TextShape 2"/>
          <p:cNvSpPr txBox="1"/>
          <p:nvPr/>
        </p:nvSpPr>
        <p:spPr>
          <a:xfrm>
            <a:off x="0" y="0"/>
            <a:ext cx="-11796840" cy="-11796840"/>
          </a:xfrm>
          <a:prstGeom prst="rect">
            <a:avLst/>
          </a:prstGeom>
        </p:spPr>
        <p:txBody>
          <a:bodyPr bIns="45000" lIns="90000" rIns="90000" tIns="45000"/>
          <a:p>
            <a:pPr>
              <a:lnSpc>
                <a:spcPct val="100000"/>
              </a:lnSpc>
            </a:pPr>
            <a:fld id="{71615181-C1D1-4121-B171-B151C1015191}" type="slidenum">
              <a:rPr lang="en-US">
                <a:solidFill>
                  <a:srgbClr val="ffffff"/>
                </a:solidFill>
                <a:latin typeface="+mn-lt"/>
                <a:ea typeface="+mn-ea"/>
              </a:rPr>
              <a:t>&lt;number&gt;</a:t>
            </a:fld>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2"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553" name="TextShape 2"/>
          <p:cNvSpPr txBox="1"/>
          <p:nvPr/>
        </p:nvSpPr>
        <p:spPr>
          <a:xfrm>
            <a:off x="0" y="0"/>
            <a:ext cx="-11796840" cy="-11796840"/>
          </a:xfrm>
          <a:prstGeom prst="rect">
            <a:avLst/>
          </a:prstGeom>
        </p:spPr>
        <p:txBody>
          <a:bodyPr bIns="45000" lIns="90000" rIns="90000" tIns="45000"/>
          <a:p>
            <a:pPr>
              <a:lnSpc>
                <a:spcPct val="100000"/>
              </a:lnSpc>
            </a:pPr>
            <a:fld id="{D1310191-B141-4121-8111-91D1E1E1D181}" type="slidenum">
              <a:rPr lang="en-US">
                <a:solidFill>
                  <a:srgbClr val="ffffff"/>
                </a:solidFill>
                <a:latin typeface="+mn-lt"/>
                <a:ea typeface="+mn-ea"/>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2"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543" name="TextShape 2"/>
          <p:cNvSpPr txBox="1"/>
          <p:nvPr/>
        </p:nvSpPr>
        <p:spPr>
          <a:xfrm>
            <a:off x="0" y="0"/>
            <a:ext cx="-11796840" cy="-11796840"/>
          </a:xfrm>
          <a:prstGeom prst="rect">
            <a:avLst/>
          </a:prstGeom>
        </p:spPr>
        <p:txBody>
          <a:bodyPr bIns="45000" lIns="90000" rIns="90000" tIns="45000"/>
          <a:p>
            <a:pPr>
              <a:lnSpc>
                <a:spcPct val="100000"/>
              </a:lnSpc>
            </a:pPr>
            <a:fld id="{C1119161-C1E1-41D1-B1A1-813191711121}" type="slidenum">
              <a:rPr lang="en-US">
                <a:solidFill>
                  <a:srgbClr val="ffffff"/>
                </a:solidFill>
                <a:latin typeface="+mn-lt"/>
                <a:ea typeface="+mn-ea"/>
              </a:rPr>
              <a:t>&lt;number&gt;</a:t>
            </a:fld>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4"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555" name="TextShape 2"/>
          <p:cNvSpPr txBox="1"/>
          <p:nvPr/>
        </p:nvSpPr>
        <p:spPr>
          <a:xfrm>
            <a:off x="0" y="0"/>
            <a:ext cx="-11796840" cy="-11796840"/>
          </a:xfrm>
          <a:prstGeom prst="rect">
            <a:avLst/>
          </a:prstGeom>
        </p:spPr>
        <p:txBody>
          <a:bodyPr bIns="45000" lIns="90000" rIns="90000" tIns="45000"/>
          <a:p>
            <a:pPr>
              <a:lnSpc>
                <a:spcPct val="100000"/>
              </a:lnSpc>
            </a:pPr>
            <a:fld id="{01615131-6151-4191-A111-3121D1B14131}" type="slidenum">
              <a:rPr lang="en-US">
                <a:solidFill>
                  <a:srgbClr val="ffffff"/>
                </a:solidFill>
                <a:latin typeface="+mn-lt"/>
                <a:ea typeface="+mn-ea"/>
              </a:rPr>
              <a:t>&lt;number&gt;</a:t>
            </a:fld>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6"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557" name="TextShape 2"/>
          <p:cNvSpPr txBox="1"/>
          <p:nvPr/>
        </p:nvSpPr>
        <p:spPr>
          <a:xfrm>
            <a:off x="0" y="0"/>
            <a:ext cx="-11796840" cy="-11796840"/>
          </a:xfrm>
          <a:prstGeom prst="rect">
            <a:avLst/>
          </a:prstGeom>
        </p:spPr>
        <p:txBody>
          <a:bodyPr bIns="45000" lIns="90000" rIns="90000" tIns="45000"/>
          <a:p>
            <a:pPr>
              <a:lnSpc>
                <a:spcPct val="100000"/>
              </a:lnSpc>
            </a:pPr>
            <a:fld id="{01F151C1-1131-41E1-A111-11211191B151}" type="slidenum">
              <a:rPr lang="en-US">
                <a:solidFill>
                  <a:srgbClr val="ffffff"/>
                </a:solidFill>
                <a:latin typeface="+mn-lt"/>
                <a:ea typeface="+mn-ea"/>
              </a:rPr>
              <a:t>&lt;number&gt;</a:t>
            </a:fld>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8"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559" name="TextShape 2"/>
          <p:cNvSpPr txBox="1"/>
          <p:nvPr/>
        </p:nvSpPr>
        <p:spPr>
          <a:xfrm>
            <a:off x="0" y="0"/>
            <a:ext cx="-11796840" cy="-11796840"/>
          </a:xfrm>
          <a:prstGeom prst="rect">
            <a:avLst/>
          </a:prstGeom>
        </p:spPr>
        <p:txBody>
          <a:bodyPr bIns="45000" lIns="90000" rIns="90000" tIns="45000"/>
          <a:p>
            <a:pPr>
              <a:lnSpc>
                <a:spcPct val="100000"/>
              </a:lnSpc>
            </a:pPr>
            <a:fld id="{917171D1-F1B1-4171-9191-F11121D1C111}" type="slidenum">
              <a:rPr lang="en-US">
                <a:solidFill>
                  <a:srgbClr val="ffffff"/>
                </a:solidFill>
                <a:latin typeface="+mn-lt"/>
                <a:ea typeface="+mn-ea"/>
              </a:rPr>
              <a:t>&lt;number&gt;</a:t>
            </a:fld>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0"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561" name="TextShape 2"/>
          <p:cNvSpPr txBox="1"/>
          <p:nvPr/>
        </p:nvSpPr>
        <p:spPr>
          <a:xfrm>
            <a:off x="0" y="0"/>
            <a:ext cx="-11796840" cy="-11796840"/>
          </a:xfrm>
          <a:prstGeom prst="rect">
            <a:avLst/>
          </a:prstGeom>
        </p:spPr>
        <p:txBody>
          <a:bodyPr bIns="45000" lIns="90000" rIns="90000" tIns="45000"/>
          <a:p>
            <a:pPr>
              <a:lnSpc>
                <a:spcPct val="100000"/>
              </a:lnSpc>
            </a:pPr>
            <a:fld id="{71F12171-1141-4101-B111-F1D18131D1C1}" type="slidenum">
              <a:rPr lang="en-US">
                <a:solidFill>
                  <a:srgbClr val="ffffff"/>
                </a:solidFill>
                <a:latin typeface="+mn-lt"/>
                <a:ea typeface="+mn-ea"/>
              </a:rPr>
              <a:t>&lt;number&gt;</a:t>
            </a:fld>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2"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563" name="TextShape 2"/>
          <p:cNvSpPr txBox="1"/>
          <p:nvPr/>
        </p:nvSpPr>
        <p:spPr>
          <a:xfrm>
            <a:off x="0" y="0"/>
            <a:ext cx="-11796840" cy="-11796840"/>
          </a:xfrm>
          <a:prstGeom prst="rect">
            <a:avLst/>
          </a:prstGeom>
        </p:spPr>
        <p:txBody>
          <a:bodyPr bIns="45000" lIns="90000" rIns="90000" tIns="45000"/>
          <a:p>
            <a:pPr>
              <a:lnSpc>
                <a:spcPct val="100000"/>
              </a:lnSpc>
            </a:pPr>
            <a:fld id="{A1611131-2111-41D1-9161-9181619121D1}" type="slidenum">
              <a:rPr lang="en-US">
                <a:solidFill>
                  <a:srgbClr val="ffffff"/>
                </a:solidFill>
                <a:latin typeface="+mn-lt"/>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4"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545" name="TextShape 2"/>
          <p:cNvSpPr txBox="1"/>
          <p:nvPr/>
        </p:nvSpPr>
        <p:spPr>
          <a:xfrm>
            <a:off x="0" y="0"/>
            <a:ext cx="-11796840" cy="-11796840"/>
          </a:xfrm>
          <a:prstGeom prst="rect">
            <a:avLst/>
          </a:prstGeom>
        </p:spPr>
        <p:txBody>
          <a:bodyPr bIns="45000" lIns="90000" rIns="90000" tIns="45000"/>
          <a:p>
            <a:pPr>
              <a:lnSpc>
                <a:spcPct val="100000"/>
              </a:lnSpc>
            </a:pPr>
            <a:fld id="{41B1C111-81B1-41D1-B1F1-41610181D1B1}" type="slidenum">
              <a:rPr lang="en-US">
                <a:solidFill>
                  <a:srgbClr val="ffffff"/>
                </a:solidFill>
                <a:latin typeface="+mn-lt"/>
                <a:ea typeface="+mn-ea"/>
              </a:rPr>
              <a:t>&lt;number&gt;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6"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547" name="TextShape 2"/>
          <p:cNvSpPr txBox="1"/>
          <p:nvPr/>
        </p:nvSpPr>
        <p:spPr>
          <a:xfrm>
            <a:off x="0" y="0"/>
            <a:ext cx="-11796840" cy="-11796840"/>
          </a:xfrm>
          <a:prstGeom prst="rect">
            <a:avLst/>
          </a:prstGeom>
        </p:spPr>
        <p:txBody>
          <a:bodyPr bIns="45000" lIns="90000" rIns="90000" tIns="45000"/>
          <a:p>
            <a:pPr>
              <a:lnSpc>
                <a:spcPct val="100000"/>
              </a:lnSpc>
            </a:pPr>
            <a:fld id="{D1B13191-5181-4151-B1D1-518111D18121}" type="slidenum">
              <a:rPr lang="en-US">
                <a:solidFill>
                  <a:srgbClr val="ffffff"/>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27" name="PlaceHolder 2"/>
          <p:cNvSpPr>
            <a:spLocks noGrp="1"/>
          </p:cNvSpPr>
          <p:nvPr>
            <p:ph type="body"/>
          </p:nvPr>
        </p:nvSpPr>
        <p:spPr>
          <a:xfrm>
            <a:off x="457200" y="1600200"/>
            <a:ext cx="8229240" cy="2158200"/>
          </a:xfrm>
          <a:prstGeom prst="rect">
            <a:avLst/>
          </a:prstGeom>
        </p:spPr>
        <p:txBody>
          <a:bodyPr bIns="0" lIns="0" rIns="0" tIns="0" wrap="none"/>
          <a:p>
            <a:endParaRPr/>
          </a:p>
        </p:txBody>
      </p:sp>
      <p:sp>
        <p:nvSpPr>
          <p:cNvPr id="28" name="PlaceHolder 3"/>
          <p:cNvSpPr>
            <a:spLocks noGrp="1"/>
          </p:cNvSpPr>
          <p:nvPr>
            <p:ph type="body"/>
          </p:nvPr>
        </p:nvSpPr>
        <p:spPr>
          <a:xfrm>
            <a:off x="457200" y="3963600"/>
            <a:ext cx="8229240" cy="215820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30"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31"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32" name="PlaceHolder 4"/>
          <p:cNvSpPr>
            <a:spLocks noGrp="1"/>
          </p:cNvSpPr>
          <p:nvPr>
            <p:ph type="body"/>
          </p:nvPr>
        </p:nvSpPr>
        <p:spPr>
          <a:xfrm>
            <a:off x="4673520" y="3963600"/>
            <a:ext cx="4015440" cy="2158200"/>
          </a:xfrm>
          <a:prstGeom prst="rect">
            <a:avLst/>
          </a:prstGeom>
        </p:spPr>
        <p:txBody>
          <a:bodyPr bIns="0" lIns="0" rIns="0" tIns="0" wrap="none"/>
          <a:p>
            <a:endParaRPr/>
          </a:p>
        </p:txBody>
      </p:sp>
      <p:sp>
        <p:nvSpPr>
          <p:cNvPr id="33" name="PlaceHolder 5"/>
          <p:cNvSpPr>
            <a:spLocks noGrp="1"/>
          </p:cNvSpPr>
          <p:nvPr>
            <p:ph type="body"/>
          </p:nvPr>
        </p:nvSpPr>
        <p:spPr>
          <a:xfrm>
            <a:off x="457200" y="3963600"/>
            <a:ext cx="4015440" cy="215820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35"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36" name="PlaceHolder 3"/>
          <p:cNvSpPr>
            <a:spLocks noGrp="1"/>
          </p:cNvSpPr>
          <p:nvPr>
            <p:ph type="body"/>
          </p:nvPr>
        </p:nvSpPr>
        <p:spPr>
          <a:xfrm>
            <a:off x="4673520" y="1600200"/>
            <a:ext cx="4015440" cy="215820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43" name="PlaceHolder 2"/>
          <p:cNvSpPr>
            <a:spLocks noGrp="1"/>
          </p:cNvSpPr>
          <p:nvPr>
            <p:ph type="subTitle"/>
          </p:nvPr>
        </p:nvSpPr>
        <p:spPr>
          <a:xfrm>
            <a:off x="457200" y="1600200"/>
            <a:ext cx="8229240" cy="452592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45" name="PlaceHolder 2"/>
          <p:cNvSpPr>
            <a:spLocks noGrp="1"/>
          </p:cNvSpPr>
          <p:nvPr>
            <p:ph type="body"/>
          </p:nvPr>
        </p:nvSpPr>
        <p:spPr>
          <a:xfrm>
            <a:off x="457200" y="1600200"/>
            <a:ext cx="8229240" cy="452556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47"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48" name="PlaceHolder 3"/>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4680"/>
            <a:ext cx="8229240" cy="585108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52"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53" name="PlaceHolder 3"/>
          <p:cNvSpPr>
            <a:spLocks noGrp="1"/>
          </p:cNvSpPr>
          <p:nvPr>
            <p:ph type="body"/>
          </p:nvPr>
        </p:nvSpPr>
        <p:spPr>
          <a:xfrm>
            <a:off x="457200" y="3963600"/>
            <a:ext cx="4015440" cy="2158200"/>
          </a:xfrm>
          <a:prstGeom prst="rect">
            <a:avLst/>
          </a:prstGeom>
        </p:spPr>
        <p:txBody>
          <a:bodyPr bIns="0" lIns="0" rIns="0" tIns="0" wrap="none"/>
          <a:p>
            <a:endParaRPr/>
          </a:p>
        </p:txBody>
      </p:sp>
      <p:sp>
        <p:nvSpPr>
          <p:cNvPr id="54" name="PlaceHolder 4"/>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 name="PlaceHolder 2"/>
          <p:cNvSpPr>
            <a:spLocks noGrp="1"/>
          </p:cNvSpPr>
          <p:nvPr>
            <p:ph type="subTitle"/>
          </p:nvPr>
        </p:nvSpPr>
        <p:spPr>
          <a:xfrm>
            <a:off x="457200" y="1600200"/>
            <a:ext cx="8229240" cy="452592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56"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57"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58" name="PlaceHolder 4"/>
          <p:cNvSpPr>
            <a:spLocks noGrp="1"/>
          </p:cNvSpPr>
          <p:nvPr>
            <p:ph type="body"/>
          </p:nvPr>
        </p:nvSpPr>
        <p:spPr>
          <a:xfrm>
            <a:off x="4673520" y="3963600"/>
            <a:ext cx="4015440" cy="215820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0"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61"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62" name="PlaceHolder 4"/>
          <p:cNvSpPr>
            <a:spLocks noGrp="1"/>
          </p:cNvSpPr>
          <p:nvPr>
            <p:ph type="body"/>
          </p:nvPr>
        </p:nvSpPr>
        <p:spPr>
          <a:xfrm>
            <a:off x="457200" y="3963600"/>
            <a:ext cx="8228520" cy="215820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4" name="PlaceHolder 2"/>
          <p:cNvSpPr>
            <a:spLocks noGrp="1"/>
          </p:cNvSpPr>
          <p:nvPr>
            <p:ph type="body"/>
          </p:nvPr>
        </p:nvSpPr>
        <p:spPr>
          <a:xfrm>
            <a:off x="457200" y="1600200"/>
            <a:ext cx="8229240" cy="2158200"/>
          </a:xfrm>
          <a:prstGeom prst="rect">
            <a:avLst/>
          </a:prstGeom>
        </p:spPr>
        <p:txBody>
          <a:bodyPr bIns="0" lIns="0" rIns="0" tIns="0" wrap="none"/>
          <a:p>
            <a:endParaRPr/>
          </a:p>
        </p:txBody>
      </p:sp>
      <p:sp>
        <p:nvSpPr>
          <p:cNvPr id="65" name="PlaceHolder 3"/>
          <p:cNvSpPr>
            <a:spLocks noGrp="1"/>
          </p:cNvSpPr>
          <p:nvPr>
            <p:ph type="body"/>
          </p:nvPr>
        </p:nvSpPr>
        <p:spPr>
          <a:xfrm>
            <a:off x="457200" y="3963600"/>
            <a:ext cx="8229240" cy="215820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7"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68"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69" name="PlaceHolder 4"/>
          <p:cNvSpPr>
            <a:spLocks noGrp="1"/>
          </p:cNvSpPr>
          <p:nvPr>
            <p:ph type="body"/>
          </p:nvPr>
        </p:nvSpPr>
        <p:spPr>
          <a:xfrm>
            <a:off x="4673520" y="3963600"/>
            <a:ext cx="4015440" cy="2158200"/>
          </a:xfrm>
          <a:prstGeom prst="rect">
            <a:avLst/>
          </a:prstGeom>
        </p:spPr>
        <p:txBody>
          <a:bodyPr bIns="0" lIns="0" rIns="0" tIns="0" wrap="none"/>
          <a:p>
            <a:endParaRPr/>
          </a:p>
        </p:txBody>
      </p:sp>
      <p:sp>
        <p:nvSpPr>
          <p:cNvPr id="70" name="PlaceHolder 5"/>
          <p:cNvSpPr>
            <a:spLocks noGrp="1"/>
          </p:cNvSpPr>
          <p:nvPr>
            <p:ph type="body"/>
          </p:nvPr>
        </p:nvSpPr>
        <p:spPr>
          <a:xfrm>
            <a:off x="457200" y="3963600"/>
            <a:ext cx="4015440" cy="215820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72"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73" name="PlaceHolder 3"/>
          <p:cNvSpPr>
            <a:spLocks noGrp="1"/>
          </p:cNvSpPr>
          <p:nvPr>
            <p:ph type="body"/>
          </p:nvPr>
        </p:nvSpPr>
        <p:spPr>
          <a:xfrm>
            <a:off x="4673520" y="1600200"/>
            <a:ext cx="4015440" cy="215820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8" name="PlaceHolder 2"/>
          <p:cNvSpPr>
            <a:spLocks noGrp="1"/>
          </p:cNvSpPr>
          <p:nvPr>
            <p:ph type="body"/>
          </p:nvPr>
        </p:nvSpPr>
        <p:spPr>
          <a:xfrm>
            <a:off x="457200" y="1600200"/>
            <a:ext cx="8229240" cy="452556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0"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11" name="PlaceHolder 3"/>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85108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5"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16" name="PlaceHolder 3"/>
          <p:cNvSpPr>
            <a:spLocks noGrp="1"/>
          </p:cNvSpPr>
          <p:nvPr>
            <p:ph type="body"/>
          </p:nvPr>
        </p:nvSpPr>
        <p:spPr>
          <a:xfrm>
            <a:off x="457200" y="3963600"/>
            <a:ext cx="4015440" cy="2158200"/>
          </a:xfrm>
          <a:prstGeom prst="rect">
            <a:avLst/>
          </a:prstGeom>
        </p:spPr>
        <p:txBody>
          <a:bodyPr bIns="0" lIns="0" rIns="0" tIns="0" wrap="none"/>
          <a:p>
            <a:endParaRPr/>
          </a:p>
        </p:txBody>
      </p:sp>
      <p:sp>
        <p:nvSpPr>
          <p:cNvPr id="17" name="PlaceHolder 4"/>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9"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20"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21" name="PlaceHolder 4"/>
          <p:cNvSpPr>
            <a:spLocks noGrp="1"/>
          </p:cNvSpPr>
          <p:nvPr>
            <p:ph type="body"/>
          </p:nvPr>
        </p:nvSpPr>
        <p:spPr>
          <a:xfrm>
            <a:off x="4673520" y="3963600"/>
            <a:ext cx="4015440" cy="215820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23"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24"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25" name="PlaceHolder 4"/>
          <p:cNvSpPr>
            <a:spLocks noGrp="1"/>
          </p:cNvSpPr>
          <p:nvPr>
            <p:ph type="body"/>
          </p:nvPr>
        </p:nvSpPr>
        <p:spPr>
          <a:xfrm>
            <a:off x="457200" y="3963600"/>
            <a:ext cx="8228520" cy="215820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en-US" sz="4400">
                <a:solidFill>
                  <a:srgbClr val="ffffff"/>
                </a:solidFill>
                <a:latin typeface="Calibri"/>
              </a:rPr>
              <a:t>Click to edit the title text formatClick to edit Master title style</a:t>
            </a:r>
            <a:endParaRPr/>
          </a:p>
        </p:txBody>
      </p:sp>
      <p:sp>
        <p:nvSpPr>
          <p:cNvPr id="1" name="PlaceHolder 2"/>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ffffff"/>
                </a:solidFill>
                <a:latin typeface="Calibri"/>
              </a:rPr>
              <a:t>9/24/12</a:t>
            </a:r>
            <a:endParaRPr/>
          </a:p>
        </p:txBody>
      </p:sp>
      <p:sp>
        <p:nvSpPr>
          <p:cNvPr id="2" name="PlaceHolder 3"/>
          <p:cNvSpPr>
            <a:spLocks noGrp="1"/>
          </p:cNvSpPr>
          <p:nvPr>
            <p:ph type="ftr"/>
          </p:nvPr>
        </p:nvSpPr>
        <p:spPr>
          <a:xfrm>
            <a:off x="0" y="0"/>
            <a:ext cx="-11796840" cy="-11796840"/>
          </a:xfrm>
          <a:prstGeom prst="rect">
            <a:avLst/>
          </a:prstGeom>
        </p:spPr>
        <p:txBody>
          <a:bodyPr bIns="45000" lIns="90000" rIns="90000" tIns="45000"/>
          <a:p>
            <a:endParaRPr/>
          </a:p>
        </p:txBody>
      </p:sp>
      <p:sp>
        <p:nvSpPr>
          <p:cNvPr id="3" name="PlaceHolder 4"/>
          <p:cNvSpPr>
            <a:spLocks noGrp="1"/>
          </p:cNvSpPr>
          <p:nvPr>
            <p:ph type="sldNum"/>
          </p:nvPr>
        </p:nvSpPr>
        <p:spPr>
          <a:xfrm>
            <a:off x="0" y="0"/>
            <a:ext cx="-11796840" cy="-11796840"/>
          </a:xfrm>
          <a:prstGeom prst="rect">
            <a:avLst/>
          </a:prstGeom>
        </p:spPr>
        <p:txBody>
          <a:bodyPr bIns="45000" lIns="90000" rIns="90000" tIns="45000"/>
          <a:p>
            <a:pPr>
              <a:lnSpc>
                <a:spcPct val="100000"/>
              </a:lnSpc>
            </a:pPr>
            <a:fld id="{B1013151-A131-4151-81A1-D141812111B1}" type="slidenum">
              <a:rPr lang="en-US">
                <a:solidFill>
                  <a:srgbClr val="ffffff"/>
                </a:solidFill>
                <a:latin typeface="Calibri"/>
              </a:rPr>
              <a:t>&lt;number&gt;</a:t>
            </a:fld>
            <a:endParaRPr/>
          </a:p>
        </p:txBody>
      </p:sp>
      <p:sp>
        <p:nvSpPr>
          <p:cNvPr id="4" name="PlaceHolder 5"/>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a:solidFill>
                  <a:srgbClr val="ffffff"/>
                </a:solidFill>
                <a:latin typeface="Calibri"/>
              </a:rPr>
              <a:t>Click to edit the title text formatClick to edit Master title style</a:t>
            </a:r>
            <a:endParaRPr/>
          </a:p>
        </p:txBody>
      </p:sp>
      <p:sp>
        <p:nvSpPr>
          <p:cNvPr id="38" name="PlaceHolder 2"/>
          <p:cNvSpPr>
            <a:spLocks noGrp="1"/>
          </p:cNvSpPr>
          <p:nvPr>
            <p:ph type="body"/>
          </p:nvPr>
        </p:nvSpPr>
        <p:spPr>
          <a:xfrm>
            <a:off x="457200" y="1600200"/>
            <a:ext cx="8229240" cy="4525560"/>
          </a:xfrm>
          <a:prstGeom prst="rect">
            <a:avLst/>
          </a:prstGeom>
        </p:spPr>
        <p:txBody>
          <a:bodyPr/>
          <a:p>
            <a:pPr>
              <a:buSzPct val="45000"/>
              <a:buFont typeface="StarSymbol"/>
              <a:buChar char=""/>
            </a:pPr>
            <a:r>
              <a:rPr lang="en-US" sz="3200">
                <a:solidFill>
                  <a:srgbClr val="ffffff"/>
                </a:solidFill>
                <a:latin typeface="Calibri"/>
              </a:rPr>
              <a:t>Click to edit the outline text format</a:t>
            </a:r>
            <a:endParaRPr/>
          </a:p>
          <a:p>
            <a:pPr lvl="1">
              <a:buSzPct val="75000"/>
              <a:buFont typeface="StarSymbol"/>
              <a:buChar char=""/>
            </a:pPr>
            <a:r>
              <a:rPr lang="en-US" sz="3200">
                <a:solidFill>
                  <a:srgbClr val="ffffff"/>
                </a:solidFill>
                <a:latin typeface="Calibri"/>
              </a:rPr>
              <a:t>Second Outline Level</a:t>
            </a:r>
            <a:endParaRPr/>
          </a:p>
          <a:p>
            <a:pPr lvl="2">
              <a:buSzPct val="45000"/>
              <a:buFont typeface="StarSymbol"/>
              <a:buChar char=""/>
            </a:pPr>
            <a:r>
              <a:rPr lang="en-US" sz="3200">
                <a:solidFill>
                  <a:srgbClr val="ffffff"/>
                </a:solidFill>
                <a:latin typeface="Calibri"/>
              </a:rPr>
              <a:t>Third Outline Level</a:t>
            </a:r>
            <a:endParaRPr/>
          </a:p>
          <a:p>
            <a:pPr lvl="3">
              <a:buSzPct val="75000"/>
              <a:buFont typeface="StarSymbol"/>
              <a:buChar char=""/>
            </a:pPr>
            <a:r>
              <a:rPr lang="en-US" sz="3200">
                <a:solidFill>
                  <a:srgbClr val="ffffff"/>
                </a:solidFill>
                <a:latin typeface="Calibri"/>
              </a:rPr>
              <a:t>Fourth Outline Level</a:t>
            </a:r>
            <a:endParaRPr/>
          </a:p>
          <a:p>
            <a:pPr lvl="4">
              <a:buSzPct val="45000"/>
              <a:buFont typeface="StarSymbol"/>
              <a:buChar char=""/>
            </a:pPr>
            <a:r>
              <a:rPr lang="en-US" sz="3200">
                <a:solidFill>
                  <a:srgbClr val="ffffff"/>
                </a:solidFill>
                <a:latin typeface="Calibri"/>
              </a:rPr>
              <a:t>Fifth Outline Level</a:t>
            </a:r>
            <a:endParaRPr/>
          </a:p>
          <a:p>
            <a:pPr lvl="5">
              <a:buSzPct val="45000"/>
              <a:buFont typeface="StarSymbol"/>
              <a:buChar char=""/>
            </a:pPr>
            <a:r>
              <a:rPr lang="en-US" sz="3200">
                <a:solidFill>
                  <a:srgbClr val="ffffff"/>
                </a:solidFill>
                <a:latin typeface="Calibri"/>
              </a:rPr>
              <a:t>Sixth Outline Level</a:t>
            </a:r>
            <a:endParaRPr/>
          </a:p>
          <a:p>
            <a:pPr>
              <a:lnSpc>
                <a:spcPct val="100000"/>
              </a:lnSpc>
              <a:buFont typeface="Arial"/>
              <a:buChar char="•"/>
            </a:pPr>
            <a:r>
              <a:rPr lang="en-US" sz="3200">
                <a:solidFill>
                  <a:srgbClr val="ffffff"/>
                </a:solidFill>
                <a:latin typeface="Calibri"/>
              </a:rPr>
              <a:t>Seventh Outline LevelClick to edit Master text styles</a:t>
            </a:r>
            <a:endParaRPr/>
          </a:p>
          <a:p>
            <a:pPr lvl="1">
              <a:lnSpc>
                <a:spcPct val="100000"/>
              </a:lnSpc>
              <a:buFont typeface="Arial"/>
              <a:buChar char="–"/>
            </a:pPr>
            <a:r>
              <a:rPr lang="en-US" sz="2800">
                <a:solidFill>
                  <a:srgbClr val="ffffff"/>
                </a:solidFill>
                <a:latin typeface="Calibri"/>
              </a:rPr>
              <a:t>Second level</a:t>
            </a:r>
            <a:endParaRPr/>
          </a:p>
          <a:p>
            <a:pPr lvl="1">
              <a:buFont typeface="Arial"/>
              <a:buChar char="–"/>
            </a:pPr>
            <a:r>
              <a:rPr lang="en-US" sz="2400">
                <a:solidFill>
                  <a:srgbClr val="ffffff"/>
                </a:solidFill>
                <a:latin typeface="Calibri"/>
              </a:rPr>
              <a:t>Third level</a:t>
            </a:r>
            <a:endParaRPr/>
          </a:p>
          <a:p>
            <a:pPr lvl="2">
              <a:buFont typeface="Arial"/>
              <a:buChar char="•"/>
            </a:pPr>
            <a:r>
              <a:rPr lang="en-US" sz="2000">
                <a:solidFill>
                  <a:srgbClr val="ffffff"/>
                </a:solidFill>
                <a:latin typeface="Calibri"/>
              </a:rPr>
              <a:t>Fourth level</a:t>
            </a:r>
            <a:endParaRPr/>
          </a:p>
          <a:p>
            <a:pPr lvl="3">
              <a:buFont typeface="Arial"/>
              <a:buChar char="–"/>
            </a:pPr>
            <a:r>
              <a:rPr lang="en-US" sz="2000">
                <a:solidFill>
                  <a:srgbClr val="ffffff"/>
                </a:solidFill>
                <a:latin typeface="Calibri"/>
              </a:rPr>
              <a:t>Fifth level</a:t>
            </a:r>
            <a:endParaRPr/>
          </a:p>
        </p:txBody>
      </p:sp>
      <p:sp>
        <p:nvSpPr>
          <p:cNvPr id="39" name="PlaceHolder 3"/>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ffffff"/>
                </a:solidFill>
                <a:latin typeface="Calibri"/>
              </a:rPr>
              <a:t>9/24/12</a:t>
            </a:r>
            <a:endParaRPr/>
          </a:p>
        </p:txBody>
      </p:sp>
      <p:sp>
        <p:nvSpPr>
          <p:cNvPr id="40" name="PlaceHolder 4"/>
          <p:cNvSpPr>
            <a:spLocks noGrp="1"/>
          </p:cNvSpPr>
          <p:nvPr>
            <p:ph type="ftr"/>
          </p:nvPr>
        </p:nvSpPr>
        <p:spPr>
          <a:xfrm>
            <a:off x="0" y="0"/>
            <a:ext cx="-11796840" cy="-11796840"/>
          </a:xfrm>
          <a:prstGeom prst="rect">
            <a:avLst/>
          </a:prstGeom>
        </p:spPr>
        <p:txBody>
          <a:bodyPr bIns="45000" lIns="90000" rIns="90000" tIns="45000"/>
          <a:p>
            <a:endParaRPr/>
          </a:p>
        </p:txBody>
      </p:sp>
      <p:sp>
        <p:nvSpPr>
          <p:cNvPr id="41" name="PlaceHolder 5"/>
          <p:cNvSpPr>
            <a:spLocks noGrp="1"/>
          </p:cNvSpPr>
          <p:nvPr>
            <p:ph type="sldNum"/>
          </p:nvPr>
        </p:nvSpPr>
        <p:spPr>
          <a:xfrm>
            <a:off x="0" y="0"/>
            <a:ext cx="-11796840" cy="-11796840"/>
          </a:xfrm>
          <a:prstGeom prst="rect">
            <a:avLst/>
          </a:prstGeom>
        </p:spPr>
        <p:txBody>
          <a:bodyPr bIns="45000" lIns="90000" rIns="90000" tIns="45000"/>
          <a:p>
            <a:pPr>
              <a:lnSpc>
                <a:spcPct val="100000"/>
              </a:lnSpc>
            </a:pPr>
            <a:fld id="{41419181-9161-4161-B1B1-6171115121D1}" type="slidenum">
              <a:rPr lang="en-US">
                <a:solidFill>
                  <a:srgbClr val="ffffff"/>
                </a:solidFill>
                <a:latin typeface="Calibri"/>
              </a:rPr>
              <a:t>&lt;number&gt;</a:t>
            </a:fld>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hyperlink" Target="https://sjsxp.dev.java.net/" TargetMode="External"/><Relationship Id="rId2" Type="http://schemas.openxmlformats.org/officeDocument/2006/relationships/hyperlink" Target="http://www.xml.com/pub/a/2003/09/17/stax.html?page=2" TargetMode="External"/><Relationship Id="rId3" Type="http://schemas.openxmlformats.org/officeDocument/2006/relationships/hyperlink" Target="http://www.j2ee.me/webservices/docs/1.6/tutorial/doc/SJSXP.html" TargetMode="External"/><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609480" y="152280"/>
            <a:ext cx="7772040" cy="1469520"/>
          </a:xfrm>
          <a:prstGeom prst="rect">
            <a:avLst/>
          </a:prstGeom>
        </p:spPr>
        <p:txBody>
          <a:bodyPr anchor="ctr"/>
          <a:p>
            <a:pPr algn="ctr">
              <a:lnSpc>
                <a:spcPct val="100000"/>
              </a:lnSpc>
            </a:pPr>
            <a:r>
              <a:rPr lang="en-US" sz="4400">
                <a:solidFill>
                  <a:srgbClr val="ffffff"/>
                </a:solidFill>
                <a:latin typeface="Calibri"/>
              </a:rPr>
              <a:t>JAXP 1.4 </a:t>
            </a:r>
            <a:endParaRPr/>
          </a:p>
        </p:txBody>
      </p:sp>
      <p:sp>
        <p:nvSpPr>
          <p:cNvPr id="80" name="CustomShape 2"/>
          <p:cNvSpPr/>
          <p:nvPr/>
        </p:nvSpPr>
        <p:spPr>
          <a:xfrm>
            <a:off x="1828800" y="3124080"/>
            <a:ext cx="5866920" cy="990360"/>
          </a:xfrm>
          <a:prstGeom prst="rect">
            <a:avLst/>
          </a:prstGeom>
          <a:gradFill>
            <a:gsLst>
              <a:gs pos="0">
                <a:srgbClr val="f1eaf8"/>
              </a:gs>
              <a:gs pos="50000">
                <a:srgbClr val="c8b3e9"/>
              </a:gs>
              <a:gs pos="100000">
                <a:srgbClr val="f1eaf8"/>
              </a:gs>
            </a:gsLst>
            <a:lin ang="16200000"/>
          </a:gradFill>
          <a:ln w="9360">
            <a:solidFill>
              <a:srgbClr val="7d5fa0"/>
            </a:solidFill>
            <a:round/>
          </a:ln>
        </p:spPr>
        <p:txBody>
          <a:bodyPr anchor="ctr" bIns="45000" lIns="90000" rIns="90000" tIns="45000"/>
          <a:p>
            <a:pPr algn="ctr">
              <a:lnSpc>
                <a:spcPct val="100000"/>
              </a:lnSpc>
            </a:pPr>
            <a:r>
              <a:rPr lang="en-US">
                <a:solidFill>
                  <a:srgbClr val="000000"/>
                </a:solidFill>
                <a:latin typeface="Calibri"/>
              </a:rPr>
              <a:t>Param_kaliyamoorthi@yahoo.com</a:t>
            </a:r>
            <a:endParaRPr/>
          </a:p>
        </p:txBody>
      </p:sp>
    </p:spTree>
  </p:cSld>
  <p:transition advTm="4000">
    <p:split dir="out" orient="horz"/>
  </p:transition>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CustomShape 1"/>
          <p:cNvSpPr/>
          <p:nvPr/>
        </p:nvSpPr>
        <p:spPr>
          <a:xfrm>
            <a:off x="2743200" y="1600200"/>
            <a:ext cx="2437920" cy="36540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Java.lang.Exception</a:t>
            </a:r>
            <a:endParaRPr/>
          </a:p>
        </p:txBody>
      </p:sp>
      <p:sp>
        <p:nvSpPr>
          <p:cNvPr id="172" name="CustomShape 2"/>
          <p:cNvSpPr/>
          <p:nvPr/>
        </p:nvSpPr>
        <p:spPr>
          <a:xfrm>
            <a:off x="685800" y="4191120"/>
            <a:ext cx="2666520" cy="365400"/>
          </a:xfrm>
          <a:prstGeom prst="rect">
            <a:avLst/>
          </a:prstGeom>
          <a:solidFill>
            <a:srgbClr val="c0000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SAX</a:t>
            </a:r>
            <a:r>
              <a:rPr lang="en-US">
                <a:solidFill>
                  <a:srgbClr val="ff0000"/>
                </a:solidFill>
                <a:latin typeface="Calibri"/>
              </a:rPr>
              <a:t>Parse</a:t>
            </a:r>
            <a:r>
              <a:rPr lang="en-US">
                <a:solidFill>
                  <a:srgbClr val="ffffff"/>
                </a:solidFill>
                <a:latin typeface="Calibri"/>
              </a:rPr>
              <a:t>Exception</a:t>
            </a:r>
            <a:endParaRPr/>
          </a:p>
        </p:txBody>
      </p:sp>
      <p:sp>
        <p:nvSpPr>
          <p:cNvPr id="173" name="CustomShape 3"/>
          <p:cNvSpPr/>
          <p:nvPr/>
        </p:nvSpPr>
        <p:spPr>
          <a:xfrm>
            <a:off x="3200400" y="2819520"/>
            <a:ext cx="1523520" cy="365400"/>
          </a:xfrm>
          <a:prstGeom prst="rect">
            <a:avLst/>
          </a:prstGeom>
          <a:solidFill>
            <a:srgbClr val="c0000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SAXException</a:t>
            </a:r>
            <a:endParaRPr/>
          </a:p>
        </p:txBody>
      </p:sp>
      <p:sp>
        <p:nvSpPr>
          <p:cNvPr id="174" name="CustomShape 4"/>
          <p:cNvSpPr/>
          <p:nvPr/>
        </p:nvSpPr>
        <p:spPr>
          <a:xfrm>
            <a:off x="5867280" y="2666880"/>
            <a:ext cx="3047760" cy="365400"/>
          </a:xfrm>
          <a:prstGeom prst="rect">
            <a:avLst/>
          </a:prstGeom>
          <a:solidFill>
            <a:srgbClr val="ffc00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ParserConfigurationException</a:t>
            </a:r>
            <a:endParaRPr/>
          </a:p>
        </p:txBody>
      </p:sp>
      <p:sp>
        <p:nvSpPr>
          <p:cNvPr id="175" name="CustomShape 5"/>
          <p:cNvSpPr/>
          <p:nvPr/>
        </p:nvSpPr>
        <p:spPr>
          <a:xfrm>
            <a:off x="3961800" y="3184560"/>
            <a:ext cx="1005480" cy="1942920"/>
          </a:xfrm>
          <a:prstGeom prst="straightConnector1">
            <a:avLst/>
          </a:prstGeom>
          <a:ln w="57240">
            <a:solidFill>
              <a:srgbClr val="ff0000"/>
            </a:solidFill>
            <a:round/>
            <a:tailEnd len="med" type="triangle" w="med"/>
          </a:ln>
        </p:spPr>
      </p:sp>
      <p:sp>
        <p:nvSpPr>
          <p:cNvPr id="176" name="CustomShape 6"/>
          <p:cNvSpPr/>
          <p:nvPr/>
        </p:nvSpPr>
        <p:spPr>
          <a:xfrm>
            <a:off x="4724280" y="4038480"/>
            <a:ext cx="3276360" cy="365400"/>
          </a:xfrm>
          <a:prstGeom prst="rect">
            <a:avLst/>
          </a:prstGeom>
          <a:solidFill>
            <a:srgbClr val="c0000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SAXNotRecognizedException</a:t>
            </a:r>
            <a:endParaRPr/>
          </a:p>
        </p:txBody>
      </p:sp>
      <p:sp>
        <p:nvSpPr>
          <p:cNvPr id="177" name="CustomShape 7"/>
          <p:cNvSpPr/>
          <p:nvPr/>
        </p:nvSpPr>
        <p:spPr>
          <a:xfrm>
            <a:off x="3962520" y="4038480"/>
            <a:ext cx="853200" cy="2400120"/>
          </a:xfrm>
          <a:prstGeom prst="straightConnector1">
            <a:avLst/>
          </a:prstGeom>
          <a:ln w="38160">
            <a:solidFill>
              <a:srgbClr val="ff0000"/>
            </a:solidFill>
            <a:round/>
            <a:tailEnd len="med" type="triangle" w="med"/>
          </a:ln>
        </p:spPr>
      </p:sp>
      <p:sp>
        <p:nvSpPr>
          <p:cNvPr id="178" name="CustomShape 8"/>
          <p:cNvSpPr/>
          <p:nvPr/>
        </p:nvSpPr>
        <p:spPr>
          <a:xfrm>
            <a:off x="2362320" y="4876920"/>
            <a:ext cx="3200040" cy="380520"/>
          </a:xfrm>
          <a:prstGeom prst="rect">
            <a:avLst/>
          </a:prstGeom>
          <a:solidFill>
            <a:srgbClr val="c0000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SAXNotSupportedException</a:t>
            </a:r>
            <a:endParaRPr/>
          </a:p>
        </p:txBody>
      </p:sp>
      <p:sp>
        <p:nvSpPr>
          <p:cNvPr id="179" name="CustomShape 9"/>
          <p:cNvSpPr/>
          <p:nvPr/>
        </p:nvSpPr>
        <p:spPr>
          <a:xfrm>
            <a:off x="3962520" y="3186000"/>
            <a:ext cx="1691280" cy="1080"/>
          </a:xfrm>
          <a:prstGeom prst="straightConnector1">
            <a:avLst/>
          </a:prstGeom>
          <a:ln w="38160">
            <a:solidFill>
              <a:srgbClr val="ff0000"/>
            </a:solidFill>
            <a:round/>
            <a:tailEnd len="med" type="triangle" w="med"/>
          </a:ln>
        </p:spPr>
      </p:sp>
      <p:sp>
        <p:nvSpPr>
          <p:cNvPr id="180" name="CustomShape 10"/>
          <p:cNvSpPr/>
          <p:nvPr/>
        </p:nvSpPr>
        <p:spPr>
          <a:xfrm>
            <a:off x="3962520" y="1966680"/>
            <a:ext cx="853200" cy="1080"/>
          </a:xfrm>
          <a:prstGeom prst="straightConnector1">
            <a:avLst/>
          </a:prstGeom>
          <a:ln w="38160">
            <a:solidFill>
              <a:srgbClr val="ff0000"/>
            </a:solidFill>
            <a:round/>
            <a:tailEnd len="med" type="triangle" w="med"/>
          </a:ln>
        </p:spPr>
      </p:sp>
      <p:sp>
        <p:nvSpPr>
          <p:cNvPr id="181" name="CustomShape 11"/>
          <p:cNvSpPr/>
          <p:nvPr/>
        </p:nvSpPr>
        <p:spPr>
          <a:xfrm>
            <a:off x="685800" y="380880"/>
            <a:ext cx="1599840" cy="1294920"/>
          </a:xfrm>
          <a:prstGeom prst="rect">
            <a:avLst>
              <a:gd fmla="val 16667" name="adj"/>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SAX parsing Exception</a:t>
            </a:r>
            <a:endParaRPr/>
          </a:p>
        </p:txBody>
      </p:sp>
      <p:sp>
        <p:nvSpPr>
          <p:cNvPr id="182" name="CustomShape 12"/>
          <p:cNvSpPr/>
          <p:nvPr/>
        </p:nvSpPr>
        <p:spPr>
          <a:xfrm>
            <a:off x="7315200" y="990720"/>
            <a:ext cx="1523520" cy="1599840"/>
          </a:xfrm>
          <a:prstGeom prst="rect">
            <a:avLst>
              <a:gd fmla="val -20833" name="adj1"/>
              <a:gd fmla="val 62500" name="adj2"/>
            </a:avLst>
          </a:prstGeom>
          <a:solidFill>
            <a:srgbClr val="595959"/>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It will be used in </a:t>
            </a:r>
            <a:r>
              <a:rPr b="1" lang="en-US">
                <a:solidFill>
                  <a:srgbClr val="ff0000"/>
                </a:solidFill>
                <a:latin typeface="Calibri"/>
              </a:rPr>
              <a:t>SAX, DOM, TrAX</a:t>
            </a:r>
            <a:endParaRPr/>
          </a:p>
        </p:txBody>
      </p:sp>
      <p:sp>
        <p:nvSpPr>
          <p:cNvPr id="183" name="CustomShape 13"/>
          <p:cNvSpPr/>
          <p:nvPr/>
        </p:nvSpPr>
        <p:spPr>
          <a:xfrm>
            <a:off x="6324480" y="5181480"/>
            <a:ext cx="2819160" cy="1218960"/>
          </a:xfrm>
          <a:prstGeom prst="rect">
            <a:avLst>
              <a:gd fmla="val -66056" name="adj1"/>
              <a:gd fmla="val -111796" name="adj2"/>
            </a:avLst>
          </a:prstGeom>
          <a:solidFill>
            <a:srgbClr val="595959"/>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These two are used only in setting/ getting FEATURE</a:t>
            </a:r>
            <a:endParaRPr/>
          </a:p>
        </p:txBody>
      </p:sp>
      <p:sp>
        <p:nvSpPr>
          <p:cNvPr id="184" name="CustomShape 14"/>
          <p:cNvSpPr/>
          <p:nvPr/>
        </p:nvSpPr>
        <p:spPr>
          <a:xfrm>
            <a:off x="6324480" y="5791320"/>
            <a:ext cx="761760" cy="723600"/>
          </a:xfrm>
          <a:prstGeom prst="straightConnector1">
            <a:avLst/>
          </a:prstGeom>
          <a:ln w="38160">
            <a:solidFill>
              <a:srgbClr val="ff0000"/>
            </a:solidFill>
            <a:round/>
            <a:tailEnd len="med" type="triangle" w="med"/>
          </a:ln>
        </p:spPr>
      </p:sp>
    </p:spTree>
  </p:cSld>
  <p:transition advTm="227000">
    <p:split dir="out" orient="horz"/>
  </p:transition>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85" name="Picture 2"/>
          <p:cNvPicPr/>
          <p:nvPr/>
        </p:nvPicPr>
        <p:blipFill>
          <a:blip r:embed="rId1"/>
          <a:stretch>
            <a:fillRect/>
          </a:stretch>
        </p:blipFill>
        <p:spPr>
          <a:xfrm>
            <a:off x="620640" y="547560"/>
            <a:ext cx="7989480" cy="5395680"/>
          </a:xfrm>
          <a:prstGeom prst="rect">
            <a:avLst/>
          </a:prstGeom>
        </p:spPr>
      </p:pic>
      <p:sp>
        <p:nvSpPr>
          <p:cNvPr id="186" name="CustomShape 1"/>
          <p:cNvSpPr/>
          <p:nvPr/>
        </p:nvSpPr>
        <p:spPr>
          <a:xfrm>
            <a:off x="1066680" y="990720"/>
            <a:ext cx="1447560" cy="68544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WAY - I</a:t>
            </a:r>
            <a:endParaRPr/>
          </a:p>
        </p:txBody>
      </p:sp>
    </p:spTree>
  </p:cSld>
  <p:transition advTm="227000">
    <p:split dir="out" orient="horz"/>
  </p:transition>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CustomShape 1"/>
          <p:cNvSpPr/>
          <p:nvPr/>
        </p:nvSpPr>
        <p:spPr>
          <a:xfrm>
            <a:off x="2590920" y="2057400"/>
            <a:ext cx="1371240" cy="76176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Document</a:t>
            </a:r>
            <a:endParaRPr/>
          </a:p>
        </p:txBody>
      </p:sp>
      <p:sp>
        <p:nvSpPr>
          <p:cNvPr id="188" name="CustomShape 2"/>
          <p:cNvSpPr/>
          <p:nvPr/>
        </p:nvSpPr>
        <p:spPr>
          <a:xfrm>
            <a:off x="2666880" y="3429000"/>
            <a:ext cx="1218960" cy="68544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Element</a:t>
            </a:r>
            <a:endParaRPr/>
          </a:p>
        </p:txBody>
      </p:sp>
      <p:sp>
        <p:nvSpPr>
          <p:cNvPr id="189" name="CustomShape 3"/>
          <p:cNvSpPr/>
          <p:nvPr/>
        </p:nvSpPr>
        <p:spPr>
          <a:xfrm>
            <a:off x="6324480" y="4419720"/>
            <a:ext cx="1676160" cy="76176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Attr</a:t>
            </a:r>
            <a:endParaRPr/>
          </a:p>
        </p:txBody>
      </p:sp>
      <p:sp>
        <p:nvSpPr>
          <p:cNvPr id="190" name="CustomShape 4"/>
          <p:cNvSpPr/>
          <p:nvPr/>
        </p:nvSpPr>
        <p:spPr>
          <a:xfrm>
            <a:off x="3886200" y="3772080"/>
            <a:ext cx="2683440" cy="758880"/>
          </a:xfrm>
          <a:prstGeom prst="straightConnector1">
            <a:avLst/>
          </a:prstGeom>
          <a:ln w="38160">
            <a:solidFill>
              <a:srgbClr val="c0504d"/>
            </a:solidFill>
            <a:round/>
            <a:tailEnd len="med" type="triangle" w="med"/>
          </a:ln>
        </p:spPr>
      </p:sp>
      <p:sp>
        <p:nvSpPr>
          <p:cNvPr id="191" name="CustomShape 5"/>
          <p:cNvSpPr/>
          <p:nvPr/>
        </p:nvSpPr>
        <p:spPr>
          <a:xfrm>
            <a:off x="3277440" y="2820240"/>
            <a:ext cx="609120" cy="1080"/>
          </a:xfrm>
          <a:prstGeom prst="straightConnector1">
            <a:avLst/>
          </a:prstGeom>
          <a:ln w="38160">
            <a:solidFill>
              <a:srgbClr val="c0504d"/>
            </a:solidFill>
            <a:round/>
            <a:tailEnd len="med" type="triangle" w="med"/>
          </a:ln>
        </p:spPr>
      </p:sp>
      <p:sp>
        <p:nvSpPr>
          <p:cNvPr id="192" name="CustomShape 6"/>
          <p:cNvSpPr/>
          <p:nvPr/>
        </p:nvSpPr>
        <p:spPr>
          <a:xfrm>
            <a:off x="3733920" y="5029200"/>
            <a:ext cx="1218960" cy="53316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Text</a:t>
            </a:r>
            <a:endParaRPr/>
          </a:p>
        </p:txBody>
      </p:sp>
      <p:sp>
        <p:nvSpPr>
          <p:cNvPr id="193" name="CustomShape 7"/>
          <p:cNvSpPr/>
          <p:nvPr/>
        </p:nvSpPr>
        <p:spPr>
          <a:xfrm>
            <a:off x="6324480" y="5295240"/>
            <a:ext cx="1371240" cy="495000"/>
          </a:xfrm>
          <a:prstGeom prst="straightConnector1">
            <a:avLst/>
          </a:prstGeom>
          <a:ln w="38160">
            <a:solidFill>
              <a:srgbClr val="c0504d"/>
            </a:solidFill>
            <a:round/>
            <a:tailEnd len="med" type="triangle" w="med"/>
          </a:ln>
        </p:spPr>
      </p:sp>
      <p:sp>
        <p:nvSpPr>
          <p:cNvPr id="194" name="CustomShape 8"/>
          <p:cNvSpPr/>
          <p:nvPr/>
        </p:nvSpPr>
        <p:spPr>
          <a:xfrm>
            <a:off x="3276720" y="5029200"/>
            <a:ext cx="914040" cy="1066320"/>
          </a:xfrm>
          <a:prstGeom prst="straightConnector1">
            <a:avLst/>
          </a:prstGeom>
          <a:ln w="38160">
            <a:solidFill>
              <a:srgbClr val="c0504d"/>
            </a:solidFill>
            <a:round/>
            <a:tailEnd len="med" type="triangle" w="med"/>
          </a:ln>
        </p:spPr>
      </p:sp>
      <p:sp>
        <p:nvSpPr>
          <p:cNvPr id="195" name="CustomShape 9"/>
          <p:cNvSpPr/>
          <p:nvPr/>
        </p:nvSpPr>
        <p:spPr>
          <a:xfrm>
            <a:off x="533520" y="228600"/>
            <a:ext cx="7391160" cy="533160"/>
          </a:xfrm>
          <a:prstGeom prst="rect">
            <a:avLst>
              <a:gd fmla="val 16667" name="adj"/>
            </a:avLst>
          </a:prstGeom>
          <a:solidFill>
            <a:srgbClr val="f10fe1"/>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Olympic LINGS among DOM Components of a XML File Representation</a:t>
            </a:r>
            <a:endParaRPr/>
          </a:p>
        </p:txBody>
      </p:sp>
      <p:sp>
        <p:nvSpPr>
          <p:cNvPr id="196" name="CustomShape 10"/>
          <p:cNvSpPr/>
          <p:nvPr/>
        </p:nvSpPr>
        <p:spPr>
          <a:xfrm>
            <a:off x="5486400" y="2895480"/>
            <a:ext cx="1828440" cy="533160"/>
          </a:xfrm>
          <a:prstGeom prst="rect">
            <a:avLst>
              <a:gd fmla="val 16667" name="adj"/>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Comment</a:t>
            </a:r>
            <a:endParaRPr/>
          </a:p>
        </p:txBody>
      </p:sp>
      <p:sp>
        <p:nvSpPr>
          <p:cNvPr id="197" name="CustomShape 11"/>
          <p:cNvSpPr/>
          <p:nvPr/>
        </p:nvSpPr>
        <p:spPr>
          <a:xfrm>
            <a:off x="1752480" y="5029200"/>
            <a:ext cx="1599840" cy="533160"/>
          </a:xfrm>
          <a:prstGeom prst="rect">
            <a:avLst>
              <a:gd fmla="val 16667" name="adj"/>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CDATASection</a:t>
            </a:r>
            <a:endParaRPr/>
          </a:p>
        </p:txBody>
      </p:sp>
      <p:sp>
        <p:nvSpPr>
          <p:cNvPr id="198" name="CustomShape 12"/>
          <p:cNvSpPr/>
          <p:nvPr/>
        </p:nvSpPr>
        <p:spPr>
          <a:xfrm>
            <a:off x="3886200" y="3162240"/>
            <a:ext cx="1599840" cy="609120"/>
          </a:xfrm>
          <a:prstGeom prst="straightConnector1">
            <a:avLst/>
          </a:prstGeom>
          <a:ln w="38160">
            <a:solidFill>
              <a:srgbClr val="c0504d"/>
            </a:solidFill>
            <a:round/>
            <a:tailEnd len="med" type="triangle" w="med"/>
          </a:ln>
        </p:spPr>
      </p:sp>
      <p:sp>
        <p:nvSpPr>
          <p:cNvPr id="199" name="CustomShape 13"/>
          <p:cNvSpPr/>
          <p:nvPr/>
        </p:nvSpPr>
        <p:spPr>
          <a:xfrm>
            <a:off x="3962520" y="2438280"/>
            <a:ext cx="2437920" cy="456840"/>
          </a:xfrm>
          <a:prstGeom prst="straightConnector1">
            <a:avLst/>
          </a:prstGeom>
          <a:ln w="38160">
            <a:solidFill>
              <a:srgbClr val="c0504d"/>
            </a:solidFill>
            <a:round/>
            <a:tailEnd len="med" type="triangle" w="med"/>
          </a:ln>
        </p:spPr>
      </p:sp>
      <p:sp>
        <p:nvSpPr>
          <p:cNvPr id="200" name="CustomShape 14"/>
          <p:cNvSpPr/>
          <p:nvPr/>
        </p:nvSpPr>
        <p:spPr>
          <a:xfrm>
            <a:off x="3276720" y="4114800"/>
            <a:ext cx="914040" cy="723600"/>
          </a:xfrm>
          <a:prstGeom prst="straightConnector1">
            <a:avLst/>
          </a:prstGeom>
          <a:ln w="38160">
            <a:solidFill>
              <a:srgbClr val="c0504d"/>
            </a:solidFill>
            <a:round/>
            <a:tailEnd len="med" type="triangle" w="med"/>
          </a:ln>
        </p:spPr>
      </p:sp>
      <p:sp>
        <p:nvSpPr>
          <p:cNvPr id="201" name="CustomShape 15"/>
          <p:cNvSpPr/>
          <p:nvPr/>
        </p:nvSpPr>
        <p:spPr>
          <a:xfrm>
            <a:off x="609480" y="990720"/>
            <a:ext cx="1523520" cy="914040"/>
          </a:xfrm>
          <a:prstGeom prst="rect">
            <a:avLst>
              <a:gd fmla="val 82266" name="adj1"/>
              <a:gd fmla="val 69542" name="adj2"/>
            </a:avLst>
          </a:prstGeom>
          <a:solidFill>
            <a:srgbClr val="f10fe1"/>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Begin here</a:t>
            </a:r>
            <a:endParaRPr/>
          </a:p>
        </p:txBody>
      </p:sp>
      <p:sp>
        <p:nvSpPr>
          <p:cNvPr id="202" name="CustomShape 16"/>
          <p:cNvSpPr/>
          <p:nvPr/>
        </p:nvSpPr>
        <p:spPr>
          <a:xfrm>
            <a:off x="5181480" y="1523880"/>
            <a:ext cx="2971440" cy="533160"/>
          </a:xfrm>
          <a:prstGeom prst="rect">
            <a:avLst>
              <a:gd fmla="val 16667" name="adj"/>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documentfragment</a:t>
            </a:r>
            <a:endParaRPr/>
          </a:p>
        </p:txBody>
      </p:sp>
      <p:sp>
        <p:nvSpPr>
          <p:cNvPr id="203" name="CustomShape 17"/>
          <p:cNvSpPr/>
          <p:nvPr/>
        </p:nvSpPr>
        <p:spPr>
          <a:xfrm>
            <a:off x="3962520" y="1790640"/>
            <a:ext cx="1218960" cy="647280"/>
          </a:xfrm>
          <a:prstGeom prst="straightConnector1">
            <a:avLst/>
          </a:prstGeom>
          <a:ln w="38160">
            <a:solidFill>
              <a:srgbClr val="c0504d"/>
            </a:solidFill>
            <a:round/>
            <a:tailEnd len="med" type="triangle" w="med"/>
          </a:ln>
        </p:spPr>
      </p:sp>
    </p:spTree>
  </p:cSld>
  <p:transition advTm="227000">
    <p:split dir="out" orient="horz"/>
  </p:transition>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CustomShape 1"/>
          <p:cNvSpPr/>
          <p:nvPr/>
        </p:nvSpPr>
        <p:spPr>
          <a:xfrm>
            <a:off x="3505320" y="1752480"/>
            <a:ext cx="1218960" cy="533160"/>
          </a:xfrm>
          <a:prstGeom prst="rect">
            <a:avLst>
              <a:gd fmla="val 16667" name="adj"/>
            </a:avLst>
          </a:prstGeom>
          <a:solidFill>
            <a:srgbClr val="4a452a"/>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Node</a:t>
            </a:r>
            <a:endParaRPr/>
          </a:p>
          <a:p>
            <a:pPr algn="ctr">
              <a:lnSpc>
                <a:spcPct val="100000"/>
              </a:lnSpc>
            </a:pPr>
            <a:r>
              <a:rPr lang="en-US">
                <a:solidFill>
                  <a:srgbClr val="ffffff"/>
                </a:solidFill>
                <a:latin typeface="Calibri"/>
              </a:rPr>
              <a:t> </a:t>
            </a:r>
            <a:r>
              <a:rPr lang="en-US">
                <a:solidFill>
                  <a:srgbClr val="ffffff"/>
                </a:solidFill>
                <a:latin typeface="Calibri"/>
              </a:rPr>
              <a:t>( 37 )</a:t>
            </a:r>
            <a:endParaRPr/>
          </a:p>
        </p:txBody>
      </p:sp>
      <p:sp>
        <p:nvSpPr>
          <p:cNvPr id="205" name="CustomShape 2"/>
          <p:cNvSpPr/>
          <p:nvPr/>
        </p:nvSpPr>
        <p:spPr>
          <a:xfrm>
            <a:off x="228600" y="2971800"/>
            <a:ext cx="1523520" cy="639720"/>
          </a:xfrm>
          <a:prstGeom prst="rect">
            <a:avLst>
              <a:gd fmla="val 16667" name="adj"/>
            </a:avLst>
          </a:prstGeom>
          <a:solidFill>
            <a:srgbClr val="4a452a"/>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Element </a:t>
            </a:r>
            <a:endParaRPr/>
          </a:p>
          <a:p>
            <a:pPr algn="ctr">
              <a:lnSpc>
                <a:spcPct val="100000"/>
              </a:lnSpc>
            </a:pPr>
            <a:r>
              <a:rPr lang="en-US">
                <a:solidFill>
                  <a:srgbClr val="ffffff"/>
                </a:solidFill>
                <a:latin typeface="Calibri"/>
              </a:rPr>
              <a:t>( 20 )</a:t>
            </a:r>
            <a:endParaRPr/>
          </a:p>
        </p:txBody>
      </p:sp>
      <p:sp>
        <p:nvSpPr>
          <p:cNvPr id="206" name="CustomShape 3"/>
          <p:cNvSpPr/>
          <p:nvPr/>
        </p:nvSpPr>
        <p:spPr>
          <a:xfrm>
            <a:off x="3886200" y="2971800"/>
            <a:ext cx="990360" cy="639720"/>
          </a:xfrm>
          <a:prstGeom prst="rect">
            <a:avLst>
              <a:gd fmla="val 16667" name="adj"/>
            </a:avLst>
          </a:prstGeom>
          <a:solidFill>
            <a:srgbClr val="4a452a"/>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Attr</a:t>
            </a:r>
            <a:endParaRPr/>
          </a:p>
          <a:p>
            <a:pPr algn="ctr">
              <a:lnSpc>
                <a:spcPct val="100000"/>
              </a:lnSpc>
            </a:pPr>
            <a:r>
              <a:rPr lang="en-US">
                <a:solidFill>
                  <a:srgbClr val="ffffff"/>
                </a:solidFill>
                <a:latin typeface="Calibri"/>
              </a:rPr>
              <a:t>( 7 ) </a:t>
            </a:r>
            <a:endParaRPr/>
          </a:p>
        </p:txBody>
      </p:sp>
      <p:sp>
        <p:nvSpPr>
          <p:cNvPr id="207" name="CustomShape 4"/>
          <p:cNvSpPr/>
          <p:nvPr/>
        </p:nvSpPr>
        <p:spPr>
          <a:xfrm>
            <a:off x="1981080" y="2971800"/>
            <a:ext cx="1599840" cy="639720"/>
          </a:xfrm>
          <a:prstGeom prst="rect">
            <a:avLst>
              <a:gd fmla="val 16667" name="adj"/>
            </a:avLst>
          </a:prstGeom>
          <a:solidFill>
            <a:srgbClr val="4a452a"/>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CharacterData</a:t>
            </a:r>
            <a:endParaRPr/>
          </a:p>
          <a:p>
            <a:pPr algn="ctr">
              <a:lnSpc>
                <a:spcPct val="100000"/>
              </a:lnSpc>
            </a:pPr>
            <a:r>
              <a:rPr lang="en-US">
                <a:solidFill>
                  <a:srgbClr val="ffffff"/>
                </a:solidFill>
                <a:latin typeface="Calibri"/>
              </a:rPr>
              <a:t>( 8 )</a:t>
            </a:r>
            <a:endParaRPr/>
          </a:p>
        </p:txBody>
      </p:sp>
      <p:sp>
        <p:nvSpPr>
          <p:cNvPr id="208" name="CustomShape 5"/>
          <p:cNvSpPr/>
          <p:nvPr/>
        </p:nvSpPr>
        <p:spPr>
          <a:xfrm>
            <a:off x="4114800" y="2286000"/>
            <a:ext cx="685440" cy="3123720"/>
          </a:xfrm>
          <a:prstGeom prst="straightConnector1">
            <a:avLst/>
          </a:prstGeom>
          <a:ln w="38160">
            <a:solidFill>
              <a:srgbClr val="4bacc6"/>
            </a:solidFill>
            <a:round/>
            <a:tailEnd len="med" type="triangle" w="med"/>
          </a:ln>
        </p:spPr>
      </p:sp>
      <p:sp>
        <p:nvSpPr>
          <p:cNvPr id="209" name="CustomShape 6"/>
          <p:cNvSpPr/>
          <p:nvPr/>
        </p:nvSpPr>
        <p:spPr>
          <a:xfrm>
            <a:off x="4114800" y="2971800"/>
            <a:ext cx="685440" cy="266400"/>
          </a:xfrm>
          <a:prstGeom prst="straightConnector1">
            <a:avLst/>
          </a:prstGeom>
          <a:ln w="38160">
            <a:solidFill>
              <a:srgbClr val="4bacc6"/>
            </a:solidFill>
            <a:round/>
            <a:tailEnd len="med" type="triangle" w="med"/>
          </a:ln>
        </p:spPr>
      </p:sp>
      <p:sp>
        <p:nvSpPr>
          <p:cNvPr id="210" name="CustomShape 7"/>
          <p:cNvSpPr/>
          <p:nvPr/>
        </p:nvSpPr>
        <p:spPr>
          <a:xfrm>
            <a:off x="4114800" y="2286000"/>
            <a:ext cx="685440" cy="1333080"/>
          </a:xfrm>
          <a:prstGeom prst="straightConnector1">
            <a:avLst/>
          </a:prstGeom>
          <a:ln w="38160">
            <a:solidFill>
              <a:srgbClr val="4bacc6"/>
            </a:solidFill>
            <a:round/>
            <a:tailEnd len="med" type="triangle" w="med"/>
          </a:ln>
        </p:spPr>
      </p:sp>
      <p:sp>
        <p:nvSpPr>
          <p:cNvPr id="211" name="CustomShape 8"/>
          <p:cNvSpPr/>
          <p:nvPr/>
        </p:nvSpPr>
        <p:spPr>
          <a:xfrm>
            <a:off x="1981080" y="4267080"/>
            <a:ext cx="1218960" cy="533160"/>
          </a:xfrm>
          <a:prstGeom prst="rect">
            <a:avLst>
              <a:gd fmla="val 16667" name="adj"/>
            </a:avLst>
          </a:prstGeom>
          <a:solidFill>
            <a:srgbClr val="4a452a"/>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Text  </a:t>
            </a:r>
            <a:endParaRPr/>
          </a:p>
          <a:p>
            <a:pPr algn="ctr">
              <a:lnSpc>
                <a:spcPct val="100000"/>
              </a:lnSpc>
            </a:pPr>
            <a:r>
              <a:rPr lang="en-US">
                <a:solidFill>
                  <a:srgbClr val="ffffff"/>
                </a:solidFill>
                <a:latin typeface="Calibri"/>
              </a:rPr>
              <a:t>( 4 )</a:t>
            </a:r>
            <a:endParaRPr/>
          </a:p>
        </p:txBody>
      </p:sp>
      <p:sp>
        <p:nvSpPr>
          <p:cNvPr id="212" name="CustomShape 9"/>
          <p:cNvSpPr/>
          <p:nvPr/>
        </p:nvSpPr>
        <p:spPr>
          <a:xfrm>
            <a:off x="2781360" y="3611880"/>
            <a:ext cx="654840" cy="190080"/>
          </a:xfrm>
          <a:prstGeom prst="straightConnector1">
            <a:avLst/>
          </a:prstGeom>
          <a:ln w="38160">
            <a:solidFill>
              <a:srgbClr val="4bacc6"/>
            </a:solidFill>
            <a:round/>
            <a:tailEnd len="med" type="triangle" w="med"/>
          </a:ln>
        </p:spPr>
      </p:sp>
      <p:sp>
        <p:nvSpPr>
          <p:cNvPr id="213" name="CustomShape 10"/>
          <p:cNvSpPr/>
          <p:nvPr/>
        </p:nvSpPr>
        <p:spPr>
          <a:xfrm>
            <a:off x="3581280" y="4267080"/>
            <a:ext cx="1294920" cy="456840"/>
          </a:xfrm>
          <a:prstGeom prst="rect">
            <a:avLst>
              <a:gd fmla="val 16667" name="adj"/>
            </a:avLst>
          </a:prstGeom>
          <a:solidFill>
            <a:srgbClr val="4a452a"/>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Comment  ( 0 )</a:t>
            </a:r>
            <a:endParaRPr/>
          </a:p>
        </p:txBody>
      </p:sp>
      <p:sp>
        <p:nvSpPr>
          <p:cNvPr id="214" name="CustomShape 11"/>
          <p:cNvSpPr/>
          <p:nvPr/>
        </p:nvSpPr>
        <p:spPr>
          <a:xfrm>
            <a:off x="1752480" y="5181480"/>
            <a:ext cx="1828440" cy="533160"/>
          </a:xfrm>
          <a:prstGeom prst="rect">
            <a:avLst>
              <a:gd fmla="val 16667" name="adj"/>
            </a:avLst>
          </a:prstGeom>
          <a:solidFill>
            <a:srgbClr val="4a452a"/>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CDATASection  </a:t>
            </a:r>
            <a:endParaRPr/>
          </a:p>
          <a:p>
            <a:pPr algn="ctr">
              <a:lnSpc>
                <a:spcPct val="100000"/>
              </a:lnSpc>
            </a:pPr>
            <a:r>
              <a:rPr lang="en-US">
                <a:solidFill>
                  <a:srgbClr val="ffffff"/>
                </a:solidFill>
                <a:latin typeface="Calibri"/>
              </a:rPr>
              <a:t>( 0 )</a:t>
            </a:r>
            <a:endParaRPr/>
          </a:p>
        </p:txBody>
      </p:sp>
      <p:sp>
        <p:nvSpPr>
          <p:cNvPr id="215" name="CustomShape 12"/>
          <p:cNvSpPr/>
          <p:nvPr/>
        </p:nvSpPr>
        <p:spPr>
          <a:xfrm>
            <a:off x="2590200" y="5181480"/>
            <a:ext cx="380520" cy="75960"/>
          </a:xfrm>
          <a:prstGeom prst="straightConnector1">
            <a:avLst/>
          </a:prstGeom>
          <a:ln w="38160">
            <a:solidFill>
              <a:srgbClr val="4bacc6"/>
            </a:solidFill>
            <a:round/>
            <a:tailEnd len="med" type="triangle" w="med"/>
          </a:ln>
        </p:spPr>
      </p:sp>
      <p:sp>
        <p:nvSpPr>
          <p:cNvPr id="216" name="CustomShape 13"/>
          <p:cNvSpPr/>
          <p:nvPr/>
        </p:nvSpPr>
        <p:spPr>
          <a:xfrm>
            <a:off x="2780640" y="4267080"/>
            <a:ext cx="654840" cy="1447560"/>
          </a:xfrm>
          <a:prstGeom prst="straightConnector1">
            <a:avLst/>
          </a:prstGeom>
          <a:ln w="38160">
            <a:solidFill>
              <a:srgbClr val="4bacc6"/>
            </a:solidFill>
            <a:round/>
            <a:tailEnd len="med" type="triangle" w="med"/>
          </a:ln>
        </p:spPr>
      </p:sp>
      <p:sp>
        <p:nvSpPr>
          <p:cNvPr id="217" name="CustomShape 14"/>
          <p:cNvSpPr/>
          <p:nvPr/>
        </p:nvSpPr>
        <p:spPr>
          <a:xfrm>
            <a:off x="152280" y="228600"/>
            <a:ext cx="2361960" cy="533160"/>
          </a:xfrm>
          <a:prstGeom prst="rect">
            <a:avLst>
              <a:gd fmla="val 16667" name="adj"/>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DOM UML design </a:t>
            </a:r>
            <a:endParaRPr/>
          </a:p>
          <a:p>
            <a:pPr algn="ctr">
              <a:lnSpc>
                <a:spcPct val="100000"/>
              </a:lnSpc>
            </a:pPr>
            <a:r>
              <a:rPr lang="en-US">
                <a:solidFill>
                  <a:srgbClr val="ffffff"/>
                </a:solidFill>
                <a:latin typeface="Calibri"/>
              </a:rPr>
              <a:t>( no of methods )</a:t>
            </a:r>
            <a:endParaRPr/>
          </a:p>
        </p:txBody>
      </p:sp>
      <p:sp>
        <p:nvSpPr>
          <p:cNvPr id="218" name="CustomShape 15"/>
          <p:cNvSpPr/>
          <p:nvPr/>
        </p:nvSpPr>
        <p:spPr>
          <a:xfrm>
            <a:off x="7391520" y="2971800"/>
            <a:ext cx="1294920" cy="639720"/>
          </a:xfrm>
          <a:prstGeom prst="rect">
            <a:avLst>
              <a:gd fmla="val 16667" name="adj"/>
            </a:avLst>
          </a:prstGeom>
          <a:solidFill>
            <a:srgbClr val="4a452a"/>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Document</a:t>
            </a:r>
            <a:endParaRPr/>
          </a:p>
          <a:p>
            <a:pPr algn="ctr">
              <a:lnSpc>
                <a:spcPct val="100000"/>
              </a:lnSpc>
            </a:pPr>
            <a:r>
              <a:rPr lang="en-US">
                <a:solidFill>
                  <a:srgbClr val="ffffff"/>
                </a:solidFill>
                <a:latin typeface="Calibri"/>
              </a:rPr>
              <a:t>( 28 )</a:t>
            </a:r>
            <a:endParaRPr/>
          </a:p>
        </p:txBody>
      </p:sp>
      <p:sp>
        <p:nvSpPr>
          <p:cNvPr id="219" name="CustomShape 16"/>
          <p:cNvSpPr/>
          <p:nvPr/>
        </p:nvSpPr>
        <p:spPr>
          <a:xfrm>
            <a:off x="4114800" y="2971800"/>
            <a:ext cx="685440" cy="3924000"/>
          </a:xfrm>
          <a:prstGeom prst="straightConnector1">
            <a:avLst/>
          </a:prstGeom>
          <a:ln w="38160">
            <a:solidFill>
              <a:srgbClr val="4bacc6"/>
            </a:solidFill>
            <a:round/>
            <a:tailEnd len="med" type="triangle" w="med"/>
          </a:ln>
        </p:spPr>
      </p:sp>
      <p:sp>
        <p:nvSpPr>
          <p:cNvPr id="220" name="CustomShape 17"/>
          <p:cNvSpPr/>
          <p:nvPr/>
        </p:nvSpPr>
        <p:spPr>
          <a:xfrm>
            <a:off x="5105520" y="2971800"/>
            <a:ext cx="2057040" cy="639720"/>
          </a:xfrm>
          <a:prstGeom prst="rect">
            <a:avLst>
              <a:gd fmla="val 16667" name="adj"/>
            </a:avLst>
          </a:prstGeom>
          <a:solidFill>
            <a:srgbClr val="4a452a"/>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DocumentFragment ( 0 )</a:t>
            </a:r>
            <a:endParaRPr/>
          </a:p>
        </p:txBody>
      </p:sp>
      <p:sp>
        <p:nvSpPr>
          <p:cNvPr id="221" name="CustomShape 18"/>
          <p:cNvSpPr/>
          <p:nvPr/>
        </p:nvSpPr>
        <p:spPr>
          <a:xfrm>
            <a:off x="4114800" y="2971800"/>
            <a:ext cx="685440" cy="2018880"/>
          </a:xfrm>
          <a:prstGeom prst="straightConnector1">
            <a:avLst/>
          </a:prstGeom>
          <a:ln w="38160">
            <a:solidFill>
              <a:srgbClr val="4bacc6"/>
            </a:solidFill>
            <a:round/>
            <a:tailEnd len="med" type="triangle" w="med"/>
          </a:ln>
        </p:spPr>
      </p:sp>
      <p:sp>
        <p:nvSpPr>
          <p:cNvPr id="222" name="CustomShape 19"/>
          <p:cNvSpPr/>
          <p:nvPr/>
        </p:nvSpPr>
        <p:spPr>
          <a:xfrm>
            <a:off x="0" y="4038480"/>
            <a:ext cx="1919880" cy="365400"/>
          </a:xfrm>
          <a:prstGeom prst="rect">
            <a:avLst/>
          </a:prstGeom>
          <a:solidFill>
            <a:srgbClr val="73a616"/>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NamedNodeMap</a:t>
            </a:r>
            <a:endParaRPr/>
          </a:p>
        </p:txBody>
      </p:sp>
      <p:sp>
        <p:nvSpPr>
          <p:cNvPr id="223" name="CustomShape 20"/>
          <p:cNvSpPr/>
          <p:nvPr/>
        </p:nvSpPr>
        <p:spPr>
          <a:xfrm>
            <a:off x="228600" y="1905120"/>
            <a:ext cx="1234080" cy="365400"/>
          </a:xfrm>
          <a:prstGeom prst="rect">
            <a:avLst/>
          </a:prstGeom>
          <a:solidFill>
            <a:srgbClr val="ffc00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TypeInfo</a:t>
            </a:r>
            <a:endParaRPr/>
          </a:p>
        </p:txBody>
      </p:sp>
      <p:sp>
        <p:nvSpPr>
          <p:cNvPr id="224" name="CustomShape 21"/>
          <p:cNvSpPr/>
          <p:nvPr/>
        </p:nvSpPr>
        <p:spPr>
          <a:xfrm>
            <a:off x="3200400" y="838080"/>
            <a:ext cx="1218960" cy="685440"/>
          </a:xfrm>
          <a:prstGeom prst="rect">
            <a:avLst>
              <a:gd fmla="val 2406" name="adj1"/>
              <a:gd fmla="val 86914" name="adj2"/>
            </a:avLst>
          </a:prstGeom>
          <a:solidFill>
            <a:srgbClr val="f10fe1"/>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Begin here</a:t>
            </a:r>
            <a:endParaRPr/>
          </a:p>
        </p:txBody>
      </p:sp>
      <p:sp>
        <p:nvSpPr>
          <p:cNvPr id="225" name="CustomShape 22"/>
          <p:cNvSpPr/>
          <p:nvPr/>
        </p:nvSpPr>
        <p:spPr>
          <a:xfrm>
            <a:off x="7162920" y="1371600"/>
            <a:ext cx="1294920" cy="380520"/>
          </a:xfrm>
          <a:prstGeom prst="rect">
            <a:avLst/>
          </a:prstGeom>
          <a:solidFill>
            <a:srgbClr val="73a616"/>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NodeList</a:t>
            </a:r>
            <a:endParaRPr/>
          </a:p>
        </p:txBody>
      </p:sp>
      <p:sp>
        <p:nvSpPr>
          <p:cNvPr id="226" name="CustomShape 23"/>
          <p:cNvSpPr/>
          <p:nvPr/>
        </p:nvSpPr>
        <p:spPr>
          <a:xfrm>
            <a:off x="4724280" y="1561320"/>
            <a:ext cx="2437920" cy="456840"/>
          </a:xfrm>
          <a:prstGeom prst="straightConnector1">
            <a:avLst/>
          </a:prstGeom>
          <a:ln w="38160">
            <a:solidFill>
              <a:srgbClr val="000000"/>
            </a:solidFill>
            <a:round/>
            <a:tailEnd len="med" type="triangle" w="med"/>
          </a:ln>
        </p:spPr>
      </p:sp>
      <p:sp>
        <p:nvSpPr>
          <p:cNvPr id="227" name="CustomShape 24"/>
          <p:cNvSpPr/>
          <p:nvPr/>
        </p:nvSpPr>
        <p:spPr>
          <a:xfrm>
            <a:off x="6934320" y="4952880"/>
            <a:ext cx="2209320" cy="365400"/>
          </a:xfrm>
          <a:prstGeom prst="rect">
            <a:avLst/>
          </a:prstGeom>
          <a:solidFill>
            <a:srgbClr val="c0504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DOMImplementation</a:t>
            </a:r>
            <a:endParaRPr/>
          </a:p>
        </p:txBody>
      </p:sp>
      <p:sp>
        <p:nvSpPr>
          <p:cNvPr id="228" name="CustomShape 25"/>
          <p:cNvSpPr/>
          <p:nvPr/>
        </p:nvSpPr>
        <p:spPr>
          <a:xfrm>
            <a:off x="8039880" y="3612600"/>
            <a:ext cx="1340640" cy="1080"/>
          </a:xfrm>
          <a:prstGeom prst="straightConnector1">
            <a:avLst/>
          </a:prstGeom>
          <a:ln w="38160">
            <a:solidFill>
              <a:srgbClr val="000000"/>
            </a:solidFill>
            <a:round/>
            <a:tailEnd len="med" type="triangle" w="med"/>
          </a:ln>
        </p:spPr>
      </p:sp>
      <p:sp>
        <p:nvSpPr>
          <p:cNvPr id="229" name="CustomShape 26"/>
          <p:cNvSpPr/>
          <p:nvPr/>
        </p:nvSpPr>
        <p:spPr>
          <a:xfrm>
            <a:off x="4343400" y="4952880"/>
            <a:ext cx="2209320" cy="365400"/>
          </a:xfrm>
          <a:prstGeom prst="rect">
            <a:avLst/>
          </a:prstGeom>
          <a:solidFill>
            <a:srgbClr val="c0504d"/>
          </a:solidFill>
          <a:ln w="25560">
            <a:solidFill>
              <a:srgbClr val="3a5f8b"/>
            </a:solidFill>
            <a:round/>
          </a:ln>
        </p:spPr>
        <p:txBody>
          <a:bodyPr anchor="ctr" bIns="45000" lIns="90000" rIns="90000" tIns="45000"/>
          <a:p>
            <a:pPr algn="ctr">
              <a:lnSpc>
                <a:spcPct val="100000"/>
              </a:lnSpc>
            </a:pPr>
            <a:r>
              <a:rPr i="1" lang="en-US">
                <a:solidFill>
                  <a:srgbClr val="ffffff"/>
                </a:solidFill>
                <a:latin typeface="Calibri"/>
              </a:rPr>
              <a:t>DO</a:t>
            </a:r>
            <a:r>
              <a:rPr lang="en-US">
                <a:solidFill>
                  <a:srgbClr val="ffffff"/>
                </a:solidFill>
                <a:latin typeface="Calibri"/>
              </a:rPr>
              <a:t>MConfiguration</a:t>
            </a:r>
            <a:endParaRPr/>
          </a:p>
        </p:txBody>
      </p:sp>
      <p:sp>
        <p:nvSpPr>
          <p:cNvPr id="230" name="CustomShape 27"/>
          <p:cNvSpPr/>
          <p:nvPr/>
        </p:nvSpPr>
        <p:spPr>
          <a:xfrm>
            <a:off x="8039160" y="3611880"/>
            <a:ext cx="1340640" cy="2590560"/>
          </a:xfrm>
          <a:prstGeom prst="straightConnector1">
            <a:avLst/>
          </a:prstGeom>
          <a:ln w="38160">
            <a:solidFill>
              <a:srgbClr val="000000"/>
            </a:solidFill>
            <a:round/>
            <a:tailEnd len="med" type="triangle" w="med"/>
          </a:ln>
        </p:spPr>
      </p:sp>
      <p:sp>
        <p:nvSpPr>
          <p:cNvPr id="231" name="CustomShape 28"/>
          <p:cNvSpPr/>
          <p:nvPr/>
        </p:nvSpPr>
        <p:spPr>
          <a:xfrm>
            <a:off x="228600" y="1219320"/>
            <a:ext cx="1980720" cy="365400"/>
          </a:xfrm>
          <a:prstGeom prst="rect">
            <a:avLst/>
          </a:prstGeom>
          <a:solidFill>
            <a:srgbClr val="953735"/>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UserDataHandler</a:t>
            </a:r>
            <a:endParaRPr/>
          </a:p>
        </p:txBody>
      </p:sp>
      <p:sp>
        <p:nvSpPr>
          <p:cNvPr id="232" name="CustomShape 29"/>
          <p:cNvSpPr/>
          <p:nvPr/>
        </p:nvSpPr>
        <p:spPr>
          <a:xfrm>
            <a:off x="3505320" y="2019240"/>
            <a:ext cx="1294920" cy="617040"/>
          </a:xfrm>
          <a:prstGeom prst="straightConnector1">
            <a:avLst/>
          </a:prstGeom>
          <a:ln w="38160">
            <a:solidFill>
              <a:srgbClr val="000000"/>
            </a:solidFill>
            <a:round/>
            <a:tailEnd len="med" type="triangle" w="med"/>
          </a:ln>
        </p:spPr>
      </p:sp>
      <p:sp>
        <p:nvSpPr>
          <p:cNvPr id="233" name="CustomShape 30"/>
          <p:cNvSpPr/>
          <p:nvPr/>
        </p:nvSpPr>
        <p:spPr>
          <a:xfrm>
            <a:off x="990720" y="3611880"/>
            <a:ext cx="426240" cy="30240"/>
          </a:xfrm>
          <a:prstGeom prst="straightConnector1">
            <a:avLst/>
          </a:prstGeom>
          <a:ln w="38160">
            <a:solidFill>
              <a:srgbClr val="000000"/>
            </a:solidFill>
            <a:round/>
            <a:tailEnd len="med" type="triangle" w="med"/>
          </a:ln>
        </p:spPr>
      </p:sp>
      <p:sp>
        <p:nvSpPr>
          <p:cNvPr id="234" name="CustomShape 31"/>
          <p:cNvSpPr/>
          <p:nvPr/>
        </p:nvSpPr>
        <p:spPr>
          <a:xfrm>
            <a:off x="846000" y="2971800"/>
            <a:ext cx="700560" cy="144360"/>
          </a:xfrm>
          <a:prstGeom prst="straightConnector1">
            <a:avLst/>
          </a:prstGeom>
          <a:ln w="38160">
            <a:solidFill>
              <a:srgbClr val="000000"/>
            </a:solidFill>
            <a:round/>
            <a:tailEnd len="med" type="triangle" w="med"/>
          </a:ln>
        </p:spPr>
      </p:sp>
      <p:sp>
        <p:nvSpPr>
          <p:cNvPr id="235" name="CustomShape 32"/>
          <p:cNvSpPr/>
          <p:nvPr/>
        </p:nvSpPr>
        <p:spPr>
          <a:xfrm>
            <a:off x="7810560" y="2971800"/>
            <a:ext cx="1218960" cy="228240"/>
          </a:xfrm>
          <a:prstGeom prst="straightConnector1">
            <a:avLst/>
          </a:prstGeom>
          <a:ln w="38160">
            <a:solidFill>
              <a:srgbClr val="000000"/>
            </a:solidFill>
            <a:round/>
            <a:tailEnd len="med" type="triangle" w="med"/>
          </a:ln>
        </p:spPr>
      </p:sp>
      <p:sp>
        <p:nvSpPr>
          <p:cNvPr id="236" name="CustomShape 33"/>
          <p:cNvSpPr/>
          <p:nvPr/>
        </p:nvSpPr>
        <p:spPr>
          <a:xfrm>
            <a:off x="1752480" y="1562040"/>
            <a:ext cx="5409720" cy="1729440"/>
          </a:xfrm>
          <a:prstGeom prst="straightConnector1">
            <a:avLst/>
          </a:prstGeom>
          <a:ln w="38160">
            <a:solidFill>
              <a:srgbClr val="000000"/>
            </a:solidFill>
            <a:round/>
            <a:tailEnd len="med" type="triangle" w="med"/>
          </a:ln>
        </p:spPr>
      </p:sp>
      <p:sp>
        <p:nvSpPr>
          <p:cNvPr id="237" name="CustomShape 34"/>
          <p:cNvSpPr/>
          <p:nvPr/>
        </p:nvSpPr>
        <p:spPr>
          <a:xfrm>
            <a:off x="1752480" y="3291840"/>
            <a:ext cx="2133360" cy="1080"/>
          </a:xfrm>
          <a:prstGeom prst="straightConnector1">
            <a:avLst/>
          </a:prstGeom>
          <a:ln w="9360">
            <a:solidFill>
              <a:srgbClr val="ff0000"/>
            </a:solidFill>
            <a:round/>
            <a:tailEnd len="med" type="triangle" w="med"/>
          </a:ln>
        </p:spPr>
      </p:sp>
      <p:sp>
        <p:nvSpPr>
          <p:cNvPr id="238" name="CustomShape 35"/>
          <p:cNvSpPr/>
          <p:nvPr/>
        </p:nvSpPr>
        <p:spPr>
          <a:xfrm>
            <a:off x="7010280" y="228600"/>
            <a:ext cx="1599840" cy="837720"/>
          </a:xfrm>
          <a:prstGeom prst="rect">
            <a:avLst>
              <a:gd fmla="val -20833" name="adj1"/>
              <a:gd fmla="val 82474" name="adj2"/>
              <a:gd fmla="val 16667" name="adj3"/>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Collection based </a:t>
            </a:r>
            <a:r>
              <a:rPr b="1" lang="en-US">
                <a:solidFill>
                  <a:srgbClr val="ff0000"/>
                </a:solidFill>
                <a:latin typeface="Calibri"/>
              </a:rPr>
              <a:t>LIST</a:t>
            </a:r>
            <a:r>
              <a:rPr lang="en-US">
                <a:solidFill>
                  <a:srgbClr val="ffffff"/>
                </a:solidFill>
                <a:latin typeface="Calibri"/>
              </a:rPr>
              <a:t> for Node</a:t>
            </a:r>
            <a:endParaRPr/>
          </a:p>
        </p:txBody>
      </p:sp>
      <p:sp>
        <p:nvSpPr>
          <p:cNvPr id="239" name="CustomShape 36"/>
          <p:cNvSpPr/>
          <p:nvPr/>
        </p:nvSpPr>
        <p:spPr>
          <a:xfrm>
            <a:off x="228600" y="5029200"/>
            <a:ext cx="1371240" cy="837720"/>
          </a:xfrm>
          <a:prstGeom prst="rect">
            <a:avLst>
              <a:gd fmla="val -25528" name="adj1"/>
              <a:gd fmla="val -126488" name="adj2"/>
              <a:gd fmla="val 16667" name="adj3"/>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Collection based </a:t>
            </a:r>
            <a:r>
              <a:rPr b="1" lang="en-US">
                <a:solidFill>
                  <a:srgbClr val="ff0000"/>
                </a:solidFill>
                <a:latin typeface="Calibri"/>
              </a:rPr>
              <a:t>MAP</a:t>
            </a:r>
            <a:r>
              <a:rPr lang="en-US">
                <a:solidFill>
                  <a:srgbClr val="ffffff"/>
                </a:solidFill>
                <a:latin typeface="Calibri"/>
              </a:rPr>
              <a:t> for Node</a:t>
            </a:r>
            <a:endParaRPr/>
          </a:p>
        </p:txBody>
      </p:sp>
    </p:spTree>
  </p:cSld>
  <p:transition advTm="227000">
    <p:split dir="out" orient="horz"/>
  </p:transition>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CustomShape 1"/>
          <p:cNvSpPr/>
          <p:nvPr/>
        </p:nvSpPr>
        <p:spPr>
          <a:xfrm>
            <a:off x="4114800" y="3505320"/>
            <a:ext cx="2437920" cy="1676160"/>
          </a:xfrm>
          <a:prstGeom prst="rect">
            <a:avLst>
              <a:gd fmla="val 16667" name="adj"/>
            </a:avLst>
          </a:prstGeom>
          <a:solidFill>
            <a:srgbClr val="4f81bd"/>
          </a:solidFill>
          <a:ln w="25560">
            <a:solidFill>
              <a:srgbClr val="3a5f8b"/>
            </a:solidFill>
            <a:round/>
          </a:ln>
        </p:spPr>
        <p:txBody>
          <a:bodyPr bIns="45000" lIns="90000" rIns="90000" tIns="45000"/>
          <a:p>
            <a:pPr algn="ctr">
              <a:lnSpc>
                <a:spcPct val="100000"/>
              </a:lnSpc>
            </a:pPr>
            <a:r>
              <a:rPr lang="en-US">
                <a:solidFill>
                  <a:srgbClr val="ffffff"/>
                </a:solidFill>
                <a:latin typeface="Calibri"/>
              </a:rPr>
              <a:t>2 - Handler</a:t>
            </a:r>
            <a:endParaRPr/>
          </a:p>
        </p:txBody>
      </p:sp>
      <p:sp>
        <p:nvSpPr>
          <p:cNvPr id="241" name="CustomShape 2"/>
          <p:cNvSpPr/>
          <p:nvPr/>
        </p:nvSpPr>
        <p:spPr>
          <a:xfrm>
            <a:off x="5791320" y="5501520"/>
            <a:ext cx="1371240" cy="365400"/>
          </a:xfrm>
          <a:prstGeom prst="rect">
            <a:avLst/>
          </a:prstGeom>
          <a:solidFill>
            <a:srgbClr val="c0504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DOMError</a:t>
            </a:r>
            <a:endParaRPr/>
          </a:p>
        </p:txBody>
      </p:sp>
      <p:sp>
        <p:nvSpPr>
          <p:cNvPr id="242" name="CustomShape 3"/>
          <p:cNvSpPr/>
          <p:nvPr/>
        </p:nvSpPr>
        <p:spPr>
          <a:xfrm>
            <a:off x="4343400" y="4572000"/>
            <a:ext cx="1980720" cy="365400"/>
          </a:xfrm>
          <a:prstGeom prst="rect">
            <a:avLst/>
          </a:prstGeom>
          <a:solidFill>
            <a:srgbClr val="c0504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DOMErrorHandler</a:t>
            </a:r>
            <a:endParaRPr/>
          </a:p>
        </p:txBody>
      </p:sp>
      <p:sp>
        <p:nvSpPr>
          <p:cNvPr id="243" name="CustomShape 4"/>
          <p:cNvSpPr/>
          <p:nvPr/>
        </p:nvSpPr>
        <p:spPr>
          <a:xfrm>
            <a:off x="7010280" y="6111360"/>
            <a:ext cx="1599840" cy="365400"/>
          </a:xfrm>
          <a:prstGeom prst="rect">
            <a:avLst/>
          </a:prstGeom>
          <a:solidFill>
            <a:srgbClr val="c0504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DOMLocator</a:t>
            </a:r>
            <a:endParaRPr/>
          </a:p>
        </p:txBody>
      </p:sp>
      <p:sp>
        <p:nvSpPr>
          <p:cNvPr id="244" name="CustomShape 5"/>
          <p:cNvSpPr/>
          <p:nvPr/>
        </p:nvSpPr>
        <p:spPr>
          <a:xfrm>
            <a:off x="380880" y="228600"/>
            <a:ext cx="2666520" cy="685440"/>
          </a:xfrm>
          <a:prstGeom prst="rect">
            <a:avLst>
              <a:gd fmla="val 16667" name="adj"/>
            </a:avLst>
          </a:prstGeom>
          <a:solidFill>
            <a:srgbClr val="77933c"/>
          </a:solidFill>
          <a:ln w="25560">
            <a:solidFill>
              <a:srgbClr val="3a5f8b"/>
            </a:solidFill>
            <a:round/>
          </a:ln>
        </p:spPr>
        <p:txBody>
          <a:bodyPr anchor="ctr" bIns="45000" lIns="90000" rIns="90000" tIns="45000"/>
          <a:p>
            <a:pPr algn="ctr">
              <a:lnSpc>
                <a:spcPct val="100000"/>
              </a:lnSpc>
            </a:pPr>
            <a:r>
              <a:rPr lang="en-US" sz="3600">
                <a:solidFill>
                  <a:srgbClr val="ffffff"/>
                </a:solidFill>
                <a:latin typeface="Calibri"/>
              </a:rPr>
              <a:t>DOM API</a:t>
            </a:r>
            <a:endParaRPr/>
          </a:p>
        </p:txBody>
      </p:sp>
      <p:sp>
        <p:nvSpPr>
          <p:cNvPr id="245" name="CustomShape 6"/>
          <p:cNvSpPr/>
          <p:nvPr/>
        </p:nvSpPr>
        <p:spPr>
          <a:xfrm>
            <a:off x="5333400" y="5684400"/>
            <a:ext cx="746280" cy="456840"/>
          </a:xfrm>
          <a:prstGeom prst="rect">
            <a:avLst/>
          </a:prstGeom>
          <a:ln w="38160">
            <a:solidFill>
              <a:srgbClr val="9bbb59"/>
            </a:solidFill>
            <a:round/>
            <a:tailEnd len="med" type="triangle" w="med"/>
          </a:ln>
        </p:spPr>
      </p:sp>
      <p:sp>
        <p:nvSpPr>
          <p:cNvPr id="246" name="CustomShape 7"/>
          <p:cNvSpPr/>
          <p:nvPr/>
        </p:nvSpPr>
        <p:spPr>
          <a:xfrm>
            <a:off x="6476400" y="6294240"/>
            <a:ext cx="426240" cy="533160"/>
          </a:xfrm>
          <a:prstGeom prst="rect">
            <a:avLst/>
          </a:prstGeom>
          <a:ln w="38160">
            <a:solidFill>
              <a:srgbClr val="9bbb59"/>
            </a:solidFill>
            <a:round/>
            <a:tailEnd len="med" type="triangle" w="med"/>
          </a:ln>
        </p:spPr>
      </p:sp>
      <p:sp>
        <p:nvSpPr>
          <p:cNvPr id="247" name="CustomShape 8"/>
          <p:cNvSpPr/>
          <p:nvPr/>
        </p:nvSpPr>
        <p:spPr>
          <a:xfrm>
            <a:off x="380880" y="1905120"/>
            <a:ext cx="2971440" cy="761760"/>
          </a:xfrm>
          <a:prstGeom prst="rect">
            <a:avLst/>
          </a:prstGeom>
          <a:solidFill>
            <a:srgbClr val="4f81bd"/>
          </a:solidFill>
          <a:ln w="25560">
            <a:solidFill>
              <a:srgbClr val="3a5f8b"/>
            </a:solidFill>
            <a:round/>
          </a:ln>
        </p:spPr>
        <p:txBody>
          <a:bodyPr anchor="ctr" bIns="45000" lIns="90000" rIns="90000" tIns="45000"/>
          <a:p>
            <a:pPr>
              <a:lnSpc>
                <a:spcPct val="100000"/>
              </a:lnSpc>
              <a:buFont typeface="StarSymbol"/>
              <a:buAutoNum type="arabicPeriod"/>
            </a:pPr>
            <a:r>
              <a:rPr lang="en-US">
                <a:solidFill>
                  <a:srgbClr val="ffffff"/>
                </a:solidFill>
                <a:latin typeface="Calibri"/>
              </a:rPr>
              <a:t>DocumentBuilderFactory</a:t>
            </a:r>
            <a:endParaRPr/>
          </a:p>
          <a:p>
            <a:pPr>
              <a:lnSpc>
                <a:spcPct val="100000"/>
              </a:lnSpc>
              <a:buFont typeface="StarSymbol"/>
              <a:buAutoNum type="arabicPeriod"/>
            </a:pPr>
            <a:r>
              <a:rPr lang="en-US">
                <a:solidFill>
                  <a:srgbClr val="ffffff"/>
                </a:solidFill>
                <a:latin typeface="Calibri"/>
              </a:rPr>
              <a:t>DocumentBuilder</a:t>
            </a:r>
            <a:endParaRPr/>
          </a:p>
        </p:txBody>
      </p:sp>
      <p:sp>
        <p:nvSpPr>
          <p:cNvPr id="248" name="CustomShape 9"/>
          <p:cNvSpPr/>
          <p:nvPr/>
        </p:nvSpPr>
        <p:spPr>
          <a:xfrm>
            <a:off x="380880" y="3124080"/>
            <a:ext cx="3200040" cy="3580920"/>
          </a:xfrm>
          <a:prstGeom prst="rect">
            <a:avLst/>
          </a:prstGeom>
          <a:solidFill>
            <a:srgbClr val="4f81bd"/>
          </a:solidFill>
          <a:ln w="25560">
            <a:solidFill>
              <a:srgbClr val="3a5f8b"/>
            </a:solidFill>
            <a:round/>
          </a:ln>
        </p:spPr>
        <p:txBody>
          <a:bodyPr bIns="45000" lIns="90000" rIns="90000" tIns="45000"/>
          <a:p>
            <a:pPr algn="ctr">
              <a:lnSpc>
                <a:spcPct val="100000"/>
              </a:lnSpc>
            </a:pPr>
            <a:r>
              <a:rPr lang="en-US">
                <a:solidFill>
                  <a:srgbClr val="ffffff"/>
                </a:solidFill>
                <a:latin typeface="Calibri"/>
              </a:rPr>
              <a:t>DOM Components</a:t>
            </a:r>
            <a:endParaRPr/>
          </a:p>
        </p:txBody>
      </p:sp>
      <p:sp>
        <p:nvSpPr>
          <p:cNvPr id="249" name="CustomShape 10"/>
          <p:cNvSpPr/>
          <p:nvPr/>
        </p:nvSpPr>
        <p:spPr>
          <a:xfrm>
            <a:off x="685800" y="3733920"/>
            <a:ext cx="2666520" cy="2819160"/>
          </a:xfrm>
          <a:prstGeom prst="rect">
            <a:avLst>
              <a:gd fmla="val 16667" name="adj"/>
            </a:avLst>
          </a:prstGeom>
          <a:solidFill>
            <a:srgbClr val="f10fe1"/>
          </a:solidFill>
          <a:ln w="25560">
            <a:solidFill>
              <a:srgbClr val="3a5f8b"/>
            </a:solidFill>
            <a:round/>
          </a:ln>
        </p:spPr>
        <p:txBody>
          <a:bodyPr anchor="ctr" bIns="45000" lIns="90000" rIns="90000" tIns="45000"/>
          <a:p>
            <a:pPr>
              <a:lnSpc>
                <a:spcPct val="100000"/>
              </a:lnSpc>
              <a:buFont typeface="StarSymbol"/>
              <a:buAutoNum type="arabicPeriod"/>
            </a:pPr>
            <a:r>
              <a:rPr lang="en-US">
                <a:solidFill>
                  <a:srgbClr val="ffffff"/>
                </a:solidFill>
                <a:latin typeface="Calibri"/>
              </a:rPr>
              <a:t>Node</a:t>
            </a:r>
            <a:endParaRPr/>
          </a:p>
          <a:p>
            <a:pPr>
              <a:lnSpc>
                <a:spcPct val="100000"/>
              </a:lnSpc>
              <a:buFont typeface="StarSymbol"/>
              <a:buAutoNum type="arabicPeriod"/>
            </a:pPr>
            <a:r>
              <a:rPr lang="en-US">
                <a:solidFill>
                  <a:srgbClr val="ffffff"/>
                </a:solidFill>
                <a:latin typeface="Calibri"/>
              </a:rPr>
              <a:t>Document</a:t>
            </a:r>
            <a:endParaRPr/>
          </a:p>
          <a:p>
            <a:pPr>
              <a:lnSpc>
                <a:spcPct val="100000"/>
              </a:lnSpc>
              <a:buFont typeface="StarSymbol"/>
              <a:buAutoNum type="arabicPeriod"/>
            </a:pPr>
            <a:r>
              <a:rPr lang="en-US">
                <a:solidFill>
                  <a:srgbClr val="ffffff"/>
                </a:solidFill>
                <a:latin typeface="Calibri"/>
              </a:rPr>
              <a:t>Element</a:t>
            </a:r>
            <a:endParaRPr/>
          </a:p>
          <a:p>
            <a:pPr>
              <a:lnSpc>
                <a:spcPct val="100000"/>
              </a:lnSpc>
              <a:buFont typeface="StarSymbol"/>
              <a:buAutoNum type="arabicPeriod"/>
            </a:pPr>
            <a:r>
              <a:rPr lang="en-US">
                <a:solidFill>
                  <a:srgbClr val="ffffff"/>
                </a:solidFill>
                <a:latin typeface="Calibri"/>
              </a:rPr>
              <a:t>Attr</a:t>
            </a:r>
            <a:endParaRPr/>
          </a:p>
          <a:p>
            <a:pPr>
              <a:lnSpc>
                <a:spcPct val="100000"/>
              </a:lnSpc>
              <a:buFont typeface="StarSymbol"/>
              <a:buAutoNum type="arabicPeriod"/>
            </a:pPr>
            <a:r>
              <a:rPr lang="en-US">
                <a:solidFill>
                  <a:srgbClr val="ffffff"/>
                </a:solidFill>
                <a:latin typeface="Calibri"/>
              </a:rPr>
              <a:t>CharacterData</a:t>
            </a:r>
            <a:endParaRPr/>
          </a:p>
          <a:p>
            <a:pPr>
              <a:lnSpc>
                <a:spcPct val="100000"/>
              </a:lnSpc>
              <a:buFont typeface="StarSymbol"/>
              <a:buAutoNum type="arabicPeriod"/>
            </a:pPr>
            <a:r>
              <a:rPr lang="en-US">
                <a:solidFill>
                  <a:srgbClr val="ffffff"/>
                </a:solidFill>
                <a:latin typeface="Calibri"/>
              </a:rPr>
              <a:t>Text</a:t>
            </a:r>
            <a:endParaRPr/>
          </a:p>
          <a:p>
            <a:pPr>
              <a:lnSpc>
                <a:spcPct val="100000"/>
              </a:lnSpc>
              <a:buFont typeface="StarSymbol"/>
              <a:buAutoNum type="arabicPeriod"/>
            </a:pPr>
            <a:r>
              <a:rPr lang="en-US">
                <a:solidFill>
                  <a:srgbClr val="ffffff"/>
                </a:solidFill>
                <a:latin typeface="Calibri"/>
              </a:rPr>
              <a:t>Comment</a:t>
            </a:r>
            <a:endParaRPr/>
          </a:p>
          <a:p>
            <a:pPr>
              <a:lnSpc>
                <a:spcPct val="100000"/>
              </a:lnSpc>
              <a:buFont typeface="StarSymbol"/>
              <a:buAutoNum type="arabicPeriod"/>
            </a:pPr>
            <a:r>
              <a:rPr lang="en-US">
                <a:solidFill>
                  <a:srgbClr val="ffffff"/>
                </a:solidFill>
                <a:latin typeface="Calibri"/>
              </a:rPr>
              <a:t>CDATASection</a:t>
            </a:r>
            <a:endParaRPr/>
          </a:p>
          <a:p>
            <a:pPr>
              <a:lnSpc>
                <a:spcPct val="100000"/>
              </a:lnSpc>
              <a:buFont typeface="StarSymbol"/>
              <a:buAutoNum type="arabicPeriod"/>
            </a:pPr>
            <a:r>
              <a:rPr lang="en-US">
                <a:solidFill>
                  <a:srgbClr val="ffffff"/>
                </a:solidFill>
                <a:latin typeface="Calibri"/>
              </a:rPr>
              <a:t>NodeList</a:t>
            </a:r>
            <a:endParaRPr/>
          </a:p>
          <a:p>
            <a:pPr>
              <a:lnSpc>
                <a:spcPct val="100000"/>
              </a:lnSpc>
              <a:buFont typeface="StarSymbol"/>
              <a:buAutoNum type="arabicPeriod"/>
            </a:pPr>
            <a:r>
              <a:rPr lang="en-US">
                <a:solidFill>
                  <a:srgbClr val="ffffff"/>
                </a:solidFill>
                <a:latin typeface="Calibri"/>
              </a:rPr>
              <a:t>NamedNodeMap</a:t>
            </a:r>
            <a:endParaRPr/>
          </a:p>
        </p:txBody>
      </p:sp>
      <p:sp>
        <p:nvSpPr>
          <p:cNvPr id="250" name="CustomShape 11"/>
          <p:cNvSpPr/>
          <p:nvPr/>
        </p:nvSpPr>
        <p:spPr>
          <a:xfrm>
            <a:off x="4419720" y="609480"/>
            <a:ext cx="3352320" cy="2590560"/>
          </a:xfrm>
          <a:prstGeom prst="rect">
            <a:avLst/>
          </a:prstGeom>
          <a:solidFill>
            <a:srgbClr val="4f81bd"/>
          </a:solidFill>
          <a:ln w="25560">
            <a:solidFill>
              <a:srgbClr val="3a5f8b"/>
            </a:solidFill>
            <a:round/>
          </a:ln>
        </p:spPr>
        <p:txBody>
          <a:bodyPr bIns="45000" lIns="90000" rIns="90000" tIns="45000"/>
          <a:p>
            <a:pPr algn="ctr">
              <a:lnSpc>
                <a:spcPct val="100000"/>
              </a:lnSpc>
            </a:pPr>
            <a:r>
              <a:rPr lang="en-US">
                <a:solidFill>
                  <a:srgbClr val="ffffff"/>
                </a:solidFill>
                <a:latin typeface="Calibri"/>
              </a:rPr>
              <a:t>Others</a:t>
            </a:r>
            <a:endParaRPr/>
          </a:p>
        </p:txBody>
      </p:sp>
      <p:sp>
        <p:nvSpPr>
          <p:cNvPr id="251" name="CustomShape 12"/>
          <p:cNvSpPr/>
          <p:nvPr/>
        </p:nvSpPr>
        <p:spPr>
          <a:xfrm>
            <a:off x="4648320" y="1447920"/>
            <a:ext cx="2819160" cy="1523520"/>
          </a:xfrm>
          <a:prstGeom prst="rect">
            <a:avLst>
              <a:gd fmla="val 16667" name="adj"/>
            </a:avLst>
          </a:prstGeom>
          <a:solidFill>
            <a:srgbClr val="00b050"/>
          </a:solidFill>
          <a:ln w="25560">
            <a:solidFill>
              <a:srgbClr val="3a5f8b"/>
            </a:solidFill>
            <a:round/>
          </a:ln>
        </p:spPr>
        <p:txBody>
          <a:bodyPr anchor="ctr" bIns="45000" lIns="90000" rIns="90000" tIns="45000"/>
          <a:p>
            <a:pPr>
              <a:lnSpc>
                <a:spcPct val="100000"/>
              </a:lnSpc>
              <a:buFont typeface="StarSymbol"/>
              <a:buAutoNum type="arabicPeriod"/>
            </a:pPr>
            <a:r>
              <a:rPr lang="en-US">
                <a:solidFill>
                  <a:srgbClr val="ffffff"/>
                </a:solidFill>
                <a:latin typeface="Calibri"/>
              </a:rPr>
              <a:t>TypeInfo</a:t>
            </a:r>
            <a:endParaRPr/>
          </a:p>
          <a:p>
            <a:pPr>
              <a:lnSpc>
                <a:spcPct val="100000"/>
              </a:lnSpc>
              <a:buFont typeface="StarSymbol"/>
              <a:buAutoNum type="arabicPeriod"/>
            </a:pPr>
            <a:r>
              <a:rPr lang="en-US">
                <a:solidFill>
                  <a:srgbClr val="ffffff"/>
                </a:solidFill>
                <a:latin typeface="Calibri"/>
              </a:rPr>
              <a:t>DOMConfiguration</a:t>
            </a:r>
            <a:endParaRPr/>
          </a:p>
          <a:p>
            <a:pPr>
              <a:lnSpc>
                <a:spcPct val="100000"/>
              </a:lnSpc>
              <a:buFont typeface="StarSymbol"/>
              <a:buAutoNum type="arabicPeriod"/>
            </a:pPr>
            <a:r>
              <a:rPr b="1" lang="en-US">
                <a:solidFill>
                  <a:srgbClr val="ff0000"/>
                </a:solidFill>
                <a:latin typeface="Calibri"/>
              </a:rPr>
              <a:t>DOMException</a:t>
            </a:r>
            <a:endParaRPr/>
          </a:p>
          <a:p>
            <a:pPr>
              <a:lnSpc>
                <a:spcPct val="100000"/>
              </a:lnSpc>
            </a:pPr>
            <a:endParaRPr/>
          </a:p>
        </p:txBody>
      </p:sp>
      <p:sp>
        <p:nvSpPr>
          <p:cNvPr id="252" name="CustomShape 13"/>
          <p:cNvSpPr/>
          <p:nvPr/>
        </p:nvSpPr>
        <p:spPr>
          <a:xfrm>
            <a:off x="4343400" y="3962520"/>
            <a:ext cx="1980720" cy="365400"/>
          </a:xfrm>
          <a:prstGeom prst="rect">
            <a:avLst/>
          </a:prstGeom>
          <a:solidFill>
            <a:srgbClr val="ffc00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UserDataHandler</a:t>
            </a:r>
            <a:endParaRPr/>
          </a:p>
        </p:txBody>
      </p:sp>
    </p:spTree>
  </p:cSld>
  <p:transition advTm="227000">
    <p:split dir="out" orient="horz"/>
  </p:transition>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3" name="CustomShape 1"/>
          <p:cNvSpPr/>
          <p:nvPr/>
        </p:nvSpPr>
        <p:spPr>
          <a:xfrm>
            <a:off x="2819520" y="838080"/>
            <a:ext cx="3047760" cy="68544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DocumentTraversal ( 2 )</a:t>
            </a:r>
            <a:endParaRPr/>
          </a:p>
        </p:txBody>
      </p:sp>
      <p:sp>
        <p:nvSpPr>
          <p:cNvPr id="254" name="CustomShape 2"/>
          <p:cNvSpPr/>
          <p:nvPr/>
        </p:nvSpPr>
        <p:spPr>
          <a:xfrm>
            <a:off x="1615320" y="3276720"/>
            <a:ext cx="2194200" cy="685440"/>
          </a:xfrm>
          <a:prstGeom prst="rect">
            <a:avLst>
              <a:gd fmla="val 16667" name="adj"/>
            </a:avLst>
          </a:prstGeom>
          <a:solidFill>
            <a:srgbClr val="4a452a"/>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TreeWalker ( 13 )</a:t>
            </a:r>
            <a:endParaRPr/>
          </a:p>
        </p:txBody>
      </p:sp>
      <p:sp>
        <p:nvSpPr>
          <p:cNvPr id="255" name="CustomShape 3"/>
          <p:cNvSpPr/>
          <p:nvPr/>
        </p:nvSpPr>
        <p:spPr>
          <a:xfrm>
            <a:off x="3429000" y="5029200"/>
            <a:ext cx="2437920" cy="914040"/>
          </a:xfrm>
          <a:prstGeom prst="rect">
            <a:avLst/>
          </a:prstGeom>
          <a:solidFill>
            <a:srgbClr val="f10fe1"/>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NodeFilter ( 1 )</a:t>
            </a:r>
            <a:endParaRPr/>
          </a:p>
        </p:txBody>
      </p:sp>
      <p:sp>
        <p:nvSpPr>
          <p:cNvPr id="256" name="CustomShape 4"/>
          <p:cNvSpPr/>
          <p:nvPr/>
        </p:nvSpPr>
        <p:spPr>
          <a:xfrm>
            <a:off x="5196960" y="3276720"/>
            <a:ext cx="2194200" cy="685440"/>
          </a:xfrm>
          <a:prstGeom prst="rect">
            <a:avLst>
              <a:gd fmla="val 16667" name="adj"/>
            </a:avLst>
          </a:prstGeom>
          <a:solidFill>
            <a:srgbClr val="4a452a"/>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NodeIterator ( 7 )</a:t>
            </a:r>
            <a:endParaRPr/>
          </a:p>
        </p:txBody>
      </p:sp>
      <p:sp>
        <p:nvSpPr>
          <p:cNvPr id="257" name="CustomShape 5"/>
          <p:cNvSpPr/>
          <p:nvPr/>
        </p:nvSpPr>
        <p:spPr>
          <a:xfrm>
            <a:off x="2890440" y="1752480"/>
            <a:ext cx="533160" cy="1218960"/>
          </a:xfrm>
          <a:prstGeom prst="rect">
            <a:avLst>
              <a:gd fmla="val 50000" name="adj1"/>
              <a:gd fmla="val 50000" name="adj2"/>
            </a:avLst>
          </a:prstGeom>
          <a:solidFill>
            <a:srgbClr val="4f81bd"/>
          </a:solidFill>
          <a:ln w="25560">
            <a:solidFill>
              <a:srgbClr val="3a5f8b"/>
            </a:solidFill>
            <a:round/>
          </a:ln>
        </p:spPr>
      </p:sp>
      <p:sp>
        <p:nvSpPr>
          <p:cNvPr id="258" name="CustomShape 6"/>
          <p:cNvSpPr/>
          <p:nvPr/>
        </p:nvSpPr>
        <p:spPr>
          <a:xfrm>
            <a:off x="5116320" y="1933920"/>
            <a:ext cx="533160" cy="1218960"/>
          </a:xfrm>
          <a:prstGeom prst="rect">
            <a:avLst>
              <a:gd fmla="val 50000" name="adj1"/>
              <a:gd fmla="val 50000" name="adj2"/>
            </a:avLst>
          </a:prstGeom>
          <a:solidFill>
            <a:srgbClr val="4f81bd"/>
          </a:solidFill>
          <a:ln w="25560">
            <a:solidFill>
              <a:srgbClr val="3a5f8b"/>
            </a:solidFill>
            <a:round/>
          </a:ln>
        </p:spPr>
      </p:sp>
      <p:sp>
        <p:nvSpPr>
          <p:cNvPr id="259" name="CustomShape 7"/>
          <p:cNvSpPr/>
          <p:nvPr/>
        </p:nvSpPr>
        <p:spPr>
          <a:xfrm>
            <a:off x="2711880" y="5163120"/>
            <a:ext cx="1200240" cy="1073160"/>
          </a:xfrm>
          <a:prstGeom prst="straightConnector1">
            <a:avLst/>
          </a:prstGeom>
          <a:ln w="38160">
            <a:solidFill>
              <a:srgbClr val="c0504d"/>
            </a:solidFill>
            <a:round/>
            <a:tailEnd len="med" type="triangle" w="med"/>
          </a:ln>
        </p:spPr>
      </p:sp>
      <p:sp>
        <p:nvSpPr>
          <p:cNvPr id="260" name="CustomShape 8"/>
          <p:cNvSpPr/>
          <p:nvPr/>
        </p:nvSpPr>
        <p:spPr>
          <a:xfrm>
            <a:off x="6294240" y="3962520"/>
            <a:ext cx="1200240" cy="783360"/>
          </a:xfrm>
          <a:prstGeom prst="straightConnector1">
            <a:avLst/>
          </a:prstGeom>
          <a:ln w="38160">
            <a:solidFill>
              <a:srgbClr val="c0504d"/>
            </a:solidFill>
            <a:round/>
            <a:tailEnd len="med" type="triangle" w="med"/>
          </a:ln>
        </p:spPr>
      </p:sp>
      <p:sp>
        <p:nvSpPr>
          <p:cNvPr id="261" name="CustomShape 9"/>
          <p:cNvSpPr/>
          <p:nvPr/>
        </p:nvSpPr>
        <p:spPr>
          <a:xfrm>
            <a:off x="6553080" y="1600200"/>
            <a:ext cx="2590560" cy="1142640"/>
          </a:xfrm>
          <a:prstGeom prst="rect">
            <a:avLst>
              <a:gd fmla="val -28289" name="adj1"/>
              <a:gd fmla="val 95176" name="adj2"/>
              <a:gd fmla="val 16667" name="adj3"/>
            </a:avLst>
          </a:prstGeom>
          <a:solidFill>
            <a:srgbClr val="a6a6a6"/>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NodeIterator can be used with any NodeList / subtree  / xpath query result</a:t>
            </a:r>
            <a:endParaRPr/>
          </a:p>
        </p:txBody>
      </p:sp>
      <p:sp>
        <p:nvSpPr>
          <p:cNvPr id="262" name="CustomShape 10"/>
          <p:cNvSpPr/>
          <p:nvPr/>
        </p:nvSpPr>
        <p:spPr>
          <a:xfrm>
            <a:off x="380880" y="4495680"/>
            <a:ext cx="1752120" cy="1447560"/>
          </a:xfrm>
          <a:prstGeom prst="rect">
            <a:avLst>
              <a:gd fmla="val 30606" name="adj1"/>
              <a:gd fmla="val -86944" name="adj2"/>
              <a:gd fmla="val 16667" name="adj3"/>
            </a:avLst>
          </a:prstGeom>
          <a:solidFill>
            <a:srgbClr val="a6a6a6"/>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TreeWalker can use  ONLY with SubTree of nodes, even NOT sibling</a:t>
            </a:r>
            <a:endParaRPr/>
          </a:p>
        </p:txBody>
      </p:sp>
      <p:sp>
        <p:nvSpPr>
          <p:cNvPr id="263" name="CustomShape 11"/>
          <p:cNvSpPr/>
          <p:nvPr/>
        </p:nvSpPr>
        <p:spPr>
          <a:xfrm>
            <a:off x="533520" y="380880"/>
            <a:ext cx="1752120" cy="914040"/>
          </a:xfrm>
          <a:prstGeom prst="rect">
            <a:avLst>
              <a:gd fmla="val 80576" name="adj1"/>
              <a:gd fmla="val 35739" name="adj2"/>
            </a:avLst>
          </a:prstGeom>
          <a:solidFill>
            <a:srgbClr val="77933c"/>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Act as Factory</a:t>
            </a:r>
            <a:endParaRPr/>
          </a:p>
        </p:txBody>
      </p:sp>
      <p:sp>
        <p:nvSpPr>
          <p:cNvPr id="264" name="CustomShape 12"/>
          <p:cNvSpPr/>
          <p:nvPr/>
        </p:nvSpPr>
        <p:spPr>
          <a:xfrm>
            <a:off x="6324480" y="304920"/>
            <a:ext cx="2819160" cy="837720"/>
          </a:xfrm>
          <a:prstGeom prst="rect">
            <a:avLst>
              <a:gd fmla="val -63772" name="adj1"/>
              <a:gd fmla="val 31770" name="adj2"/>
            </a:avLst>
          </a:prstGeom>
          <a:solidFill>
            <a:srgbClr val="77933c"/>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It is Actually Type Casted Document object</a:t>
            </a:r>
            <a:endParaRPr/>
          </a:p>
        </p:txBody>
      </p:sp>
      <p:sp>
        <p:nvSpPr>
          <p:cNvPr id="265" name="CustomShape 13"/>
          <p:cNvSpPr/>
          <p:nvPr/>
        </p:nvSpPr>
        <p:spPr>
          <a:xfrm>
            <a:off x="6858000" y="4724280"/>
            <a:ext cx="1980720" cy="1828440"/>
          </a:xfrm>
          <a:prstGeom prst="rect">
            <a:avLst>
              <a:gd fmla="val 16667" name="adj"/>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DOM Traversal  API</a:t>
            </a:r>
            <a:endParaRPr/>
          </a:p>
        </p:txBody>
      </p:sp>
      <p:sp>
        <p:nvSpPr>
          <p:cNvPr id="266" name="CustomShape 14"/>
          <p:cNvSpPr/>
          <p:nvPr/>
        </p:nvSpPr>
        <p:spPr>
          <a:xfrm>
            <a:off x="304920" y="1523880"/>
            <a:ext cx="2057040" cy="1676160"/>
          </a:xfrm>
          <a:prstGeom prst="rect">
            <a:avLst>
              <a:gd fmla="val 16667" name="adj"/>
            </a:avLst>
          </a:prstGeom>
          <a:solidFill>
            <a:srgbClr val="a6a6a6"/>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It is actually works ONLY with Document TREE.  This API is not to parser or save</a:t>
            </a:r>
            <a:endParaRPr/>
          </a:p>
        </p:txBody>
      </p:sp>
      <p:sp>
        <p:nvSpPr>
          <p:cNvPr id="267" name="CustomShape 15"/>
          <p:cNvSpPr/>
          <p:nvPr/>
        </p:nvSpPr>
        <p:spPr>
          <a:xfrm>
            <a:off x="3352680" y="0"/>
            <a:ext cx="1142640" cy="761760"/>
          </a:xfrm>
          <a:prstGeom prst="rect">
            <a:avLst>
              <a:gd fmla="val -36608" name="adj1"/>
              <a:gd fmla="val 62500" name="adj2"/>
            </a:avLst>
          </a:prstGeom>
          <a:solidFill>
            <a:srgbClr val="0070c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Begin Here</a:t>
            </a:r>
            <a:endParaRPr/>
          </a:p>
        </p:txBody>
      </p:sp>
    </p:spTree>
  </p:cSld>
  <p:transition advTm="227000">
    <p:split dir="out" orient="horz"/>
  </p:transition>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8" name="CustomShape 1"/>
          <p:cNvSpPr/>
          <p:nvPr/>
        </p:nvSpPr>
        <p:spPr>
          <a:xfrm>
            <a:off x="2133720" y="1600200"/>
            <a:ext cx="4266720" cy="533160"/>
          </a:xfrm>
          <a:prstGeom prst="rect">
            <a:avLst/>
          </a:prstGeom>
          <a:solidFill>
            <a:srgbClr val="403152"/>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DOMImplementationLS ( 4 )</a:t>
            </a:r>
            <a:endParaRPr/>
          </a:p>
        </p:txBody>
      </p:sp>
      <p:sp>
        <p:nvSpPr>
          <p:cNvPr id="269" name="CustomShape 2"/>
          <p:cNvSpPr/>
          <p:nvPr/>
        </p:nvSpPr>
        <p:spPr>
          <a:xfrm>
            <a:off x="609480" y="3390840"/>
            <a:ext cx="1066320" cy="380520"/>
          </a:xfrm>
          <a:prstGeom prst="rect">
            <a:avLst/>
          </a:prstGeom>
          <a:solidFill>
            <a:srgbClr val="e46c0a"/>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LSInput</a:t>
            </a:r>
            <a:endParaRPr/>
          </a:p>
        </p:txBody>
      </p:sp>
      <p:sp>
        <p:nvSpPr>
          <p:cNvPr id="270" name="CustomShape 3"/>
          <p:cNvSpPr/>
          <p:nvPr/>
        </p:nvSpPr>
        <p:spPr>
          <a:xfrm>
            <a:off x="5029200" y="3390840"/>
            <a:ext cx="1066320" cy="380520"/>
          </a:xfrm>
          <a:prstGeom prst="rect">
            <a:avLst/>
          </a:prstGeom>
          <a:solidFill>
            <a:srgbClr val="e46c0a"/>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LSOutput</a:t>
            </a:r>
            <a:endParaRPr/>
          </a:p>
        </p:txBody>
      </p:sp>
      <p:sp>
        <p:nvSpPr>
          <p:cNvPr id="271" name="CustomShape 4"/>
          <p:cNvSpPr/>
          <p:nvPr/>
        </p:nvSpPr>
        <p:spPr>
          <a:xfrm>
            <a:off x="2133720" y="3390840"/>
            <a:ext cx="1142640" cy="38052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LSParser</a:t>
            </a:r>
            <a:endParaRPr/>
          </a:p>
        </p:txBody>
      </p:sp>
      <p:sp>
        <p:nvSpPr>
          <p:cNvPr id="272" name="CustomShape 5"/>
          <p:cNvSpPr/>
          <p:nvPr/>
        </p:nvSpPr>
        <p:spPr>
          <a:xfrm>
            <a:off x="6629400" y="3390840"/>
            <a:ext cx="1371240" cy="38052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LSSerializer</a:t>
            </a:r>
            <a:endParaRPr/>
          </a:p>
        </p:txBody>
      </p:sp>
      <p:sp>
        <p:nvSpPr>
          <p:cNvPr id="273" name="CustomShape 6"/>
          <p:cNvSpPr/>
          <p:nvPr/>
        </p:nvSpPr>
        <p:spPr>
          <a:xfrm>
            <a:off x="6095880" y="4572000"/>
            <a:ext cx="2437920" cy="53316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LSSerializerFilter</a:t>
            </a:r>
            <a:endParaRPr/>
          </a:p>
        </p:txBody>
      </p:sp>
      <p:sp>
        <p:nvSpPr>
          <p:cNvPr id="274" name="CustomShape 7"/>
          <p:cNvSpPr/>
          <p:nvPr/>
        </p:nvSpPr>
        <p:spPr>
          <a:xfrm>
            <a:off x="1676520" y="5029200"/>
            <a:ext cx="2057040" cy="533160"/>
          </a:xfrm>
          <a:prstGeom prst="rect">
            <a:avLst/>
          </a:prstGeom>
          <a:solidFill>
            <a:srgbClr val="948a54"/>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LSParserFilter</a:t>
            </a:r>
            <a:endParaRPr/>
          </a:p>
        </p:txBody>
      </p:sp>
      <p:sp>
        <p:nvSpPr>
          <p:cNvPr id="275" name="CustomShape 8"/>
          <p:cNvSpPr/>
          <p:nvPr/>
        </p:nvSpPr>
        <p:spPr>
          <a:xfrm>
            <a:off x="3048120" y="4419720"/>
            <a:ext cx="1737000" cy="365400"/>
          </a:xfrm>
          <a:prstGeom prst="rect">
            <a:avLst/>
          </a:prstGeom>
          <a:solidFill>
            <a:srgbClr val="92d05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LSProgressEvent</a:t>
            </a:r>
            <a:endParaRPr/>
          </a:p>
        </p:txBody>
      </p:sp>
      <p:sp>
        <p:nvSpPr>
          <p:cNvPr id="276" name="CustomShape 9"/>
          <p:cNvSpPr/>
          <p:nvPr/>
        </p:nvSpPr>
        <p:spPr>
          <a:xfrm>
            <a:off x="685800" y="4419720"/>
            <a:ext cx="1737000" cy="365400"/>
          </a:xfrm>
          <a:prstGeom prst="rect">
            <a:avLst/>
          </a:prstGeom>
          <a:solidFill>
            <a:srgbClr val="92d05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LSLoadEvent</a:t>
            </a:r>
            <a:endParaRPr/>
          </a:p>
        </p:txBody>
      </p:sp>
      <p:sp>
        <p:nvSpPr>
          <p:cNvPr id="277" name="CustomShape 10"/>
          <p:cNvSpPr/>
          <p:nvPr/>
        </p:nvSpPr>
        <p:spPr>
          <a:xfrm>
            <a:off x="3581280" y="6172200"/>
            <a:ext cx="2437920" cy="533160"/>
          </a:xfrm>
          <a:prstGeom prst="rect">
            <a:avLst>
              <a:gd fmla="val 16667" name="adj"/>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LSResourceResolver</a:t>
            </a:r>
            <a:endParaRPr/>
          </a:p>
        </p:txBody>
      </p:sp>
      <p:sp>
        <p:nvSpPr>
          <p:cNvPr id="278" name="CustomShape 11"/>
          <p:cNvSpPr/>
          <p:nvPr/>
        </p:nvSpPr>
        <p:spPr>
          <a:xfrm>
            <a:off x="2411640" y="2516760"/>
            <a:ext cx="1096920" cy="273960"/>
          </a:xfrm>
          <a:prstGeom prst="rect">
            <a:avLst>
              <a:gd fmla="val 50000" name="adj1"/>
              <a:gd fmla="val 50000" name="adj2"/>
            </a:avLst>
          </a:prstGeom>
          <a:solidFill>
            <a:srgbClr val="e46c0a"/>
          </a:solidFill>
          <a:ln w="25560">
            <a:solidFill>
              <a:srgbClr val="3a5f8b"/>
            </a:solidFill>
            <a:round/>
          </a:ln>
        </p:spPr>
      </p:sp>
      <p:sp>
        <p:nvSpPr>
          <p:cNvPr id="279" name="CustomShape 12"/>
          <p:cNvSpPr/>
          <p:nvPr/>
        </p:nvSpPr>
        <p:spPr>
          <a:xfrm>
            <a:off x="4771080" y="2352240"/>
            <a:ext cx="1096920" cy="273960"/>
          </a:xfrm>
          <a:prstGeom prst="rect">
            <a:avLst>
              <a:gd fmla="val 50000" name="adj1"/>
              <a:gd fmla="val 50000" name="adj2"/>
            </a:avLst>
          </a:prstGeom>
          <a:solidFill>
            <a:srgbClr val="e46c0a"/>
          </a:solidFill>
          <a:ln w="25560">
            <a:solidFill>
              <a:srgbClr val="3a5f8b"/>
            </a:solidFill>
            <a:round/>
          </a:ln>
        </p:spPr>
      </p:sp>
      <p:sp>
        <p:nvSpPr>
          <p:cNvPr id="280" name="CustomShape 13"/>
          <p:cNvSpPr/>
          <p:nvPr/>
        </p:nvSpPr>
        <p:spPr>
          <a:xfrm>
            <a:off x="3935520" y="2511000"/>
            <a:ext cx="1096920" cy="273960"/>
          </a:xfrm>
          <a:prstGeom prst="rect">
            <a:avLst>
              <a:gd fmla="val 50000" name="adj1"/>
              <a:gd fmla="val 50000" name="adj2"/>
            </a:avLst>
          </a:prstGeom>
          <a:solidFill>
            <a:srgbClr val="e46c0a"/>
          </a:solidFill>
          <a:ln w="25560">
            <a:solidFill>
              <a:srgbClr val="3a5f8b"/>
            </a:solidFill>
            <a:round/>
          </a:ln>
        </p:spPr>
      </p:sp>
      <p:sp>
        <p:nvSpPr>
          <p:cNvPr id="281" name="CustomShape 14"/>
          <p:cNvSpPr/>
          <p:nvPr/>
        </p:nvSpPr>
        <p:spPr>
          <a:xfrm>
            <a:off x="6287400" y="2316240"/>
            <a:ext cx="1096920" cy="273960"/>
          </a:xfrm>
          <a:prstGeom prst="rect">
            <a:avLst>
              <a:gd fmla="val 50000" name="adj1"/>
              <a:gd fmla="val 50000" name="adj2"/>
            </a:avLst>
          </a:prstGeom>
          <a:solidFill>
            <a:srgbClr val="e46c0a"/>
          </a:solidFill>
          <a:ln w="25560">
            <a:solidFill>
              <a:srgbClr val="3a5f8b"/>
            </a:solidFill>
            <a:round/>
          </a:ln>
        </p:spPr>
      </p:sp>
      <p:sp>
        <p:nvSpPr>
          <p:cNvPr id="282" name="CustomShape 15"/>
          <p:cNvSpPr/>
          <p:nvPr/>
        </p:nvSpPr>
        <p:spPr>
          <a:xfrm>
            <a:off x="2705040" y="3772080"/>
            <a:ext cx="647280" cy="1150200"/>
          </a:xfrm>
          <a:prstGeom prst="straightConnector1">
            <a:avLst/>
          </a:prstGeom>
          <a:ln w="38160">
            <a:solidFill>
              <a:srgbClr val="f10fe1"/>
            </a:solidFill>
            <a:round/>
            <a:tailEnd len="med" type="triangle" w="med"/>
          </a:ln>
        </p:spPr>
      </p:sp>
      <p:sp>
        <p:nvSpPr>
          <p:cNvPr id="283" name="CustomShape 16"/>
          <p:cNvSpPr/>
          <p:nvPr/>
        </p:nvSpPr>
        <p:spPr>
          <a:xfrm>
            <a:off x="2704320" y="4419720"/>
            <a:ext cx="647280" cy="1211400"/>
          </a:xfrm>
          <a:prstGeom prst="straightConnector1">
            <a:avLst/>
          </a:prstGeom>
          <a:ln w="38160">
            <a:solidFill>
              <a:srgbClr val="f10fe1"/>
            </a:solidFill>
            <a:round/>
            <a:tailEnd len="med" type="triangle" w="med"/>
          </a:ln>
        </p:spPr>
      </p:sp>
      <p:sp>
        <p:nvSpPr>
          <p:cNvPr id="284" name="CustomShape 17"/>
          <p:cNvSpPr/>
          <p:nvPr/>
        </p:nvSpPr>
        <p:spPr>
          <a:xfrm>
            <a:off x="2133720" y="3583080"/>
            <a:ext cx="456840" cy="1080"/>
          </a:xfrm>
          <a:prstGeom prst="straightConnector1">
            <a:avLst/>
          </a:prstGeom>
          <a:ln w="38160">
            <a:solidFill>
              <a:srgbClr val="f10fe1"/>
            </a:solidFill>
            <a:round/>
            <a:tailEnd len="med" type="triangle" w="med"/>
          </a:ln>
        </p:spPr>
      </p:sp>
      <p:sp>
        <p:nvSpPr>
          <p:cNvPr id="285" name="CustomShape 18"/>
          <p:cNvSpPr/>
          <p:nvPr/>
        </p:nvSpPr>
        <p:spPr>
          <a:xfrm>
            <a:off x="2705760" y="3772800"/>
            <a:ext cx="1257120" cy="1080"/>
          </a:xfrm>
          <a:prstGeom prst="straightConnector1">
            <a:avLst/>
          </a:prstGeom>
          <a:ln w="38160">
            <a:solidFill>
              <a:srgbClr val="f10fe1"/>
            </a:solidFill>
            <a:round/>
            <a:tailEnd len="med" type="triangle" w="med"/>
          </a:ln>
        </p:spPr>
      </p:sp>
      <p:sp>
        <p:nvSpPr>
          <p:cNvPr id="286" name="CustomShape 19"/>
          <p:cNvSpPr/>
          <p:nvPr/>
        </p:nvSpPr>
        <p:spPr>
          <a:xfrm>
            <a:off x="3733920" y="3200400"/>
            <a:ext cx="837720" cy="685440"/>
          </a:xfrm>
          <a:prstGeom prst="rect">
            <a:avLst/>
          </a:prstGeom>
          <a:solidFill>
            <a:srgbClr val="d9d9d9"/>
          </a:solidFill>
          <a:ln w="25560">
            <a:solidFill>
              <a:srgbClr val="3a5f8b"/>
            </a:solidFill>
            <a:round/>
          </a:ln>
        </p:spPr>
        <p:txBody>
          <a:bodyPr anchor="ctr" bIns="45000" lIns="90000" rIns="90000" tIns="45000"/>
          <a:p>
            <a:pPr algn="ctr">
              <a:lnSpc>
                <a:spcPct val="100000"/>
              </a:lnSpc>
            </a:pPr>
            <a:r>
              <a:rPr lang="en-US" sz="900">
                <a:solidFill>
                  <a:srgbClr val="ffffff"/>
                </a:solidFill>
                <a:latin typeface="Calibri"/>
              </a:rPr>
              <a:t>DOMConfiguration</a:t>
            </a:r>
            <a:endParaRPr/>
          </a:p>
        </p:txBody>
      </p:sp>
      <p:sp>
        <p:nvSpPr>
          <p:cNvPr id="287" name="CustomShape 20"/>
          <p:cNvSpPr/>
          <p:nvPr/>
        </p:nvSpPr>
        <p:spPr>
          <a:xfrm>
            <a:off x="3276720" y="3542760"/>
            <a:ext cx="456840" cy="37800"/>
          </a:xfrm>
          <a:prstGeom prst="straightConnector1">
            <a:avLst/>
          </a:prstGeom>
          <a:ln w="9360">
            <a:solidFill>
              <a:srgbClr val="4a7ebb"/>
            </a:solidFill>
            <a:round/>
            <a:tailEnd len="med" type="triangle" w="med"/>
          </a:ln>
        </p:spPr>
      </p:sp>
      <p:sp>
        <p:nvSpPr>
          <p:cNvPr id="288" name="CustomShape 21"/>
          <p:cNvSpPr/>
          <p:nvPr/>
        </p:nvSpPr>
        <p:spPr>
          <a:xfrm>
            <a:off x="7315920" y="3772800"/>
            <a:ext cx="799920" cy="1080"/>
          </a:xfrm>
          <a:prstGeom prst="straightConnector1">
            <a:avLst/>
          </a:prstGeom>
          <a:ln w="38160">
            <a:solidFill>
              <a:srgbClr val="f10fe1"/>
            </a:solidFill>
            <a:round/>
            <a:tailEnd len="med" type="triangle" w="med"/>
          </a:ln>
        </p:spPr>
      </p:sp>
      <p:sp>
        <p:nvSpPr>
          <p:cNvPr id="289" name="CustomShape 22"/>
          <p:cNvSpPr/>
          <p:nvPr/>
        </p:nvSpPr>
        <p:spPr>
          <a:xfrm>
            <a:off x="6629400" y="3583080"/>
            <a:ext cx="533160" cy="1080"/>
          </a:xfrm>
          <a:prstGeom prst="straightConnector1">
            <a:avLst/>
          </a:prstGeom>
          <a:ln w="38160">
            <a:solidFill>
              <a:srgbClr val="f10fe1"/>
            </a:solidFill>
            <a:round/>
            <a:tailEnd len="med" type="triangle" w="med"/>
          </a:ln>
        </p:spPr>
      </p:sp>
      <p:sp>
        <p:nvSpPr>
          <p:cNvPr id="290" name="CustomShape 23"/>
          <p:cNvSpPr/>
          <p:nvPr/>
        </p:nvSpPr>
        <p:spPr>
          <a:xfrm>
            <a:off x="457200" y="304920"/>
            <a:ext cx="2209320" cy="914040"/>
          </a:xfrm>
          <a:prstGeom prst="rect">
            <a:avLst>
              <a:gd fmla="val 16667" name="adj"/>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DOM LS API</a:t>
            </a:r>
            <a:endParaRPr/>
          </a:p>
        </p:txBody>
      </p:sp>
      <p:sp>
        <p:nvSpPr>
          <p:cNvPr id="291" name="CustomShape 24"/>
          <p:cNvSpPr/>
          <p:nvPr/>
        </p:nvSpPr>
        <p:spPr>
          <a:xfrm>
            <a:off x="6477120" y="228600"/>
            <a:ext cx="2361960" cy="1294920"/>
          </a:xfrm>
          <a:prstGeom prst="rect">
            <a:avLst>
              <a:gd fmla="val 16667" name="adj"/>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I can use LS as counterpart to actual CORE DOM API</a:t>
            </a:r>
            <a:endParaRPr/>
          </a:p>
        </p:txBody>
      </p:sp>
      <p:sp>
        <p:nvSpPr>
          <p:cNvPr id="292" name="CustomShape 25"/>
          <p:cNvSpPr/>
          <p:nvPr/>
        </p:nvSpPr>
        <p:spPr>
          <a:xfrm>
            <a:off x="3809880" y="304920"/>
            <a:ext cx="1447560" cy="68544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WAY - II</a:t>
            </a:r>
            <a:endParaRPr/>
          </a:p>
        </p:txBody>
      </p:sp>
      <p:sp>
        <p:nvSpPr>
          <p:cNvPr id="293" name="CustomShape 26"/>
          <p:cNvSpPr/>
          <p:nvPr/>
        </p:nvSpPr>
        <p:spPr>
          <a:xfrm>
            <a:off x="2819520" y="762120"/>
            <a:ext cx="1142640" cy="761760"/>
          </a:xfrm>
          <a:prstGeom prst="rect">
            <a:avLst>
              <a:gd fmla="val -36608" name="adj1"/>
              <a:gd fmla="val 62500" name="adj2"/>
            </a:avLst>
          </a:prstGeom>
          <a:solidFill>
            <a:srgbClr val="0070c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Begin Here</a:t>
            </a:r>
            <a:endParaRPr/>
          </a:p>
        </p:txBody>
      </p:sp>
    </p:spTree>
  </p:cSld>
  <p:transition advTm="227000">
    <p:split dir="out" orient="horz"/>
  </p:transition>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ffffff"/>
                </a:solidFill>
                <a:latin typeface="Calibri"/>
              </a:rPr>
              <a:t>Collection API in DOM</a:t>
            </a:r>
            <a:endParaRPr/>
          </a:p>
        </p:txBody>
      </p:sp>
      <p:sp>
        <p:nvSpPr>
          <p:cNvPr id="295" name="CustomShape 2"/>
          <p:cNvSpPr/>
          <p:nvPr/>
        </p:nvSpPr>
        <p:spPr>
          <a:xfrm>
            <a:off x="1143000" y="1905120"/>
            <a:ext cx="2559960" cy="36540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StringList</a:t>
            </a:r>
            <a:endParaRPr/>
          </a:p>
        </p:txBody>
      </p:sp>
      <p:sp>
        <p:nvSpPr>
          <p:cNvPr id="296" name="CustomShape 3"/>
          <p:cNvSpPr/>
          <p:nvPr/>
        </p:nvSpPr>
        <p:spPr>
          <a:xfrm>
            <a:off x="1143000" y="2743200"/>
            <a:ext cx="2559960" cy="36540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NodeList</a:t>
            </a:r>
            <a:endParaRPr/>
          </a:p>
        </p:txBody>
      </p:sp>
      <p:sp>
        <p:nvSpPr>
          <p:cNvPr id="297" name="CustomShape 4"/>
          <p:cNvSpPr/>
          <p:nvPr/>
        </p:nvSpPr>
        <p:spPr>
          <a:xfrm>
            <a:off x="1143000" y="3581280"/>
            <a:ext cx="2559960" cy="36540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DOMImplementationList</a:t>
            </a:r>
            <a:endParaRPr/>
          </a:p>
        </p:txBody>
      </p:sp>
      <p:sp>
        <p:nvSpPr>
          <p:cNvPr id="298" name="CustomShape 5"/>
          <p:cNvSpPr/>
          <p:nvPr/>
        </p:nvSpPr>
        <p:spPr>
          <a:xfrm>
            <a:off x="1143000" y="4495680"/>
            <a:ext cx="2559960" cy="36540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TreeWalker</a:t>
            </a:r>
            <a:endParaRPr/>
          </a:p>
        </p:txBody>
      </p:sp>
      <p:sp>
        <p:nvSpPr>
          <p:cNvPr id="299" name="CustomShape 6"/>
          <p:cNvSpPr/>
          <p:nvPr/>
        </p:nvSpPr>
        <p:spPr>
          <a:xfrm>
            <a:off x="1143000" y="5410080"/>
            <a:ext cx="2559960" cy="36540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NodeIterator</a:t>
            </a:r>
            <a:endParaRPr/>
          </a:p>
        </p:txBody>
      </p:sp>
      <p:sp>
        <p:nvSpPr>
          <p:cNvPr id="300" name="CustomShape 7"/>
          <p:cNvSpPr/>
          <p:nvPr/>
        </p:nvSpPr>
        <p:spPr>
          <a:xfrm>
            <a:off x="5638680" y="1981080"/>
            <a:ext cx="2559960" cy="36540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NamedNodeMap</a:t>
            </a:r>
            <a:endParaRPr/>
          </a:p>
        </p:txBody>
      </p:sp>
      <p:pic>
        <p:nvPicPr>
          <p:cNvPr descr="" id="301" name="Picture 2"/>
          <p:cNvPicPr/>
          <p:nvPr/>
        </p:nvPicPr>
        <p:blipFill>
          <a:blip r:embed="rId1"/>
          <a:stretch>
            <a:fillRect/>
          </a:stretch>
        </p:blipFill>
        <p:spPr>
          <a:xfrm>
            <a:off x="0" y="0"/>
            <a:ext cx="12191760" cy="7619760"/>
          </a:xfrm>
          <a:prstGeom prst="rect">
            <a:avLst/>
          </a:prstGeom>
        </p:spPr>
      </p:pic>
    </p:spTree>
  </p:cSld>
  <p:transition advTm="227000">
    <p:split dir="out" orient="horz"/>
  </p:transition>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2" name="TextShape 1"/>
          <p:cNvSpPr txBox="1"/>
          <p:nvPr/>
        </p:nvSpPr>
        <p:spPr>
          <a:xfrm>
            <a:off x="457200" y="274680"/>
            <a:ext cx="8229240" cy="1142640"/>
          </a:xfrm>
          <a:prstGeom prst="rect">
            <a:avLst/>
          </a:prstGeom>
        </p:spPr>
        <p:txBody>
          <a:bodyPr anchor="ctr"/>
          <a:p>
            <a:pPr algn="ctr">
              <a:lnSpc>
                <a:spcPct val="100000"/>
              </a:lnSpc>
            </a:pPr>
            <a:r>
              <a:rPr lang="en-US" sz="4400">
                <a:solidFill>
                  <a:srgbClr val="ffffff"/>
                </a:solidFill>
                <a:latin typeface="Calibri"/>
              </a:rPr>
              <a:t>JVM Plug-in</a:t>
            </a:r>
            <a:endParaRPr/>
          </a:p>
        </p:txBody>
      </p:sp>
      <p:sp>
        <p:nvSpPr>
          <p:cNvPr id="303" name="CustomShape 2"/>
          <p:cNvSpPr/>
          <p:nvPr/>
        </p:nvSpPr>
        <p:spPr>
          <a:xfrm>
            <a:off x="1676520" y="4267080"/>
            <a:ext cx="4114440" cy="1218960"/>
          </a:xfrm>
          <a:prstGeom prst="rect">
            <a:avLst/>
          </a:prstGeom>
          <a:solidFill>
            <a:srgbClr val="e46c0a"/>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JVM</a:t>
            </a:r>
            <a:endParaRPr/>
          </a:p>
        </p:txBody>
      </p:sp>
      <p:sp>
        <p:nvSpPr>
          <p:cNvPr id="304" name="CustomShape 3"/>
          <p:cNvSpPr/>
          <p:nvPr/>
        </p:nvSpPr>
        <p:spPr>
          <a:xfrm>
            <a:off x="2209680" y="2590920"/>
            <a:ext cx="1294920" cy="2133360"/>
          </a:xfrm>
          <a:prstGeom prst="rect">
            <a:avLst/>
          </a:prstGeom>
          <a:solidFill>
            <a:srgbClr val="953735"/>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Java Application</a:t>
            </a:r>
            <a:endParaRPr/>
          </a:p>
        </p:txBody>
      </p:sp>
      <p:sp>
        <p:nvSpPr>
          <p:cNvPr id="305" name="CustomShape 4"/>
          <p:cNvSpPr/>
          <p:nvPr/>
        </p:nvSpPr>
        <p:spPr>
          <a:xfrm>
            <a:off x="4038480" y="3886200"/>
            <a:ext cx="1523520" cy="761760"/>
          </a:xfrm>
          <a:prstGeom prst="rect">
            <a:avLst>
              <a:gd fmla="val 16667" name="adj"/>
            </a:avLst>
          </a:prstGeom>
          <a:solidFill>
            <a:srgbClr val="73a616"/>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Exception Analyzer</a:t>
            </a:r>
            <a:endParaRPr/>
          </a:p>
        </p:txBody>
      </p:sp>
      <p:sp>
        <p:nvSpPr>
          <p:cNvPr id="306" name="CustomShape 5"/>
          <p:cNvSpPr/>
          <p:nvPr/>
        </p:nvSpPr>
        <p:spPr>
          <a:xfrm>
            <a:off x="4419720" y="1295280"/>
            <a:ext cx="4190760" cy="2558520"/>
          </a:xfrm>
          <a:prstGeom prst="rect">
            <a:avLst/>
          </a:prstGeom>
        </p:spPr>
        <p:txBody>
          <a:bodyPr bIns="45000" lIns="90000" rIns="90000" tIns="45000"/>
          <a:p>
            <a:pPr>
              <a:lnSpc>
                <a:spcPct val="100000"/>
              </a:lnSpc>
            </a:pPr>
            <a:r>
              <a:rPr lang="en-US">
                <a:solidFill>
                  <a:srgbClr val="ffffff"/>
                </a:solidFill>
                <a:latin typeface="Calibri"/>
              </a:rPr>
              <a:t>If we write a Exception analyzer it will analyses the exception’s root cause and then forward to actual application.</a:t>
            </a:r>
            <a:endParaRPr/>
          </a:p>
          <a:p>
            <a:pPr>
              <a:lnSpc>
                <a:spcPct val="100000"/>
              </a:lnSpc>
            </a:pPr>
            <a:endParaRPr/>
          </a:p>
          <a:p>
            <a:pPr>
              <a:lnSpc>
                <a:spcPct val="100000"/>
              </a:lnSpc>
            </a:pPr>
            <a:r>
              <a:rPr lang="en-US">
                <a:solidFill>
                  <a:srgbClr val="ffffff"/>
                </a:solidFill>
                <a:latin typeface="Calibri"/>
              </a:rPr>
              <a:t>  </a:t>
            </a:r>
            <a:r>
              <a:rPr lang="en-US">
                <a:solidFill>
                  <a:srgbClr val="ffffff"/>
                </a:solidFill>
                <a:latin typeface="Calibri"/>
              </a:rPr>
              <a:t>This will be help full for JAVA DEVELOPER without writing any more code and run just to know cause of exception</a:t>
            </a:r>
            <a:endParaRPr/>
          </a:p>
        </p:txBody>
      </p:sp>
      <p:sp>
        <p:nvSpPr>
          <p:cNvPr id="307" name="CustomShape 6"/>
          <p:cNvSpPr/>
          <p:nvPr/>
        </p:nvSpPr>
        <p:spPr>
          <a:xfrm>
            <a:off x="4572000" y="5943600"/>
            <a:ext cx="3352320" cy="639000"/>
          </a:xfrm>
          <a:prstGeom prst="rect">
            <a:avLst/>
          </a:prstGeom>
        </p:spPr>
        <p:txBody>
          <a:bodyPr bIns="45000" lIns="90000" rIns="90000" tIns="45000"/>
          <a:p>
            <a:pPr>
              <a:lnSpc>
                <a:spcPct val="100000"/>
              </a:lnSpc>
            </a:pPr>
            <a:r>
              <a:rPr lang="en-US">
                <a:solidFill>
                  <a:srgbClr val="ffffff"/>
                </a:solidFill>
                <a:latin typeface="Calibri"/>
              </a:rPr>
              <a:t>Different  level diagnostic for different exception</a:t>
            </a:r>
            <a:endParaRPr/>
          </a:p>
        </p:txBody>
      </p:sp>
      <p:sp>
        <p:nvSpPr>
          <p:cNvPr id="308" name="CustomShape 7"/>
          <p:cNvSpPr/>
          <p:nvPr/>
        </p:nvSpPr>
        <p:spPr>
          <a:xfrm>
            <a:off x="380880" y="5791320"/>
            <a:ext cx="2209320" cy="913320"/>
          </a:xfrm>
          <a:prstGeom prst="rect">
            <a:avLst/>
          </a:prstGeom>
        </p:spPr>
        <p:txBody>
          <a:bodyPr bIns="45000" lIns="90000" rIns="90000" tIns="45000"/>
          <a:p>
            <a:pPr>
              <a:lnSpc>
                <a:spcPct val="100000"/>
              </a:lnSpc>
            </a:pPr>
            <a:r>
              <a:rPr lang="en-US">
                <a:solidFill>
                  <a:srgbClr val="ffffff"/>
                </a:solidFill>
                <a:latin typeface="Calibri"/>
              </a:rPr>
              <a:t>I could not. If possible just let me know too</a:t>
            </a:r>
            <a:endParaRPr/>
          </a:p>
        </p:txBody>
      </p:sp>
    </p:spTree>
  </p:cSld>
  <p:transition advTm="227000">
    <p:split dir="out" orient="horz"/>
  </p:transition>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9" name="CustomShape 1"/>
          <p:cNvSpPr/>
          <p:nvPr/>
        </p:nvSpPr>
        <p:spPr>
          <a:xfrm>
            <a:off x="457200" y="228600"/>
            <a:ext cx="4343040" cy="456840"/>
          </a:xfrm>
          <a:prstGeom prst="rect">
            <a:avLst/>
          </a:prstGeom>
          <a:solidFill>
            <a:srgbClr val="c0000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PULL Model of JAXP (StAX )</a:t>
            </a:r>
            <a:endParaRPr/>
          </a:p>
        </p:txBody>
      </p:sp>
      <p:sp>
        <p:nvSpPr>
          <p:cNvPr id="310" name="CustomShape 2"/>
          <p:cNvSpPr/>
          <p:nvPr/>
        </p:nvSpPr>
        <p:spPr>
          <a:xfrm>
            <a:off x="4952880" y="1523880"/>
            <a:ext cx="2590560" cy="609120"/>
          </a:xfrm>
          <a:prstGeom prst="rect">
            <a:avLst>
              <a:gd fmla="val -88936" name="adj1"/>
              <a:gd fmla="val 254753" name="adj2"/>
            </a:avLst>
          </a:prstGeom>
          <a:solidFill>
            <a:srgbClr val="17375e"/>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It is introduced by SUN and BEA</a:t>
            </a:r>
            <a:endParaRPr/>
          </a:p>
        </p:txBody>
      </p:sp>
      <p:sp>
        <p:nvSpPr>
          <p:cNvPr id="311" name="CustomShape 3"/>
          <p:cNvSpPr/>
          <p:nvPr/>
        </p:nvSpPr>
        <p:spPr>
          <a:xfrm>
            <a:off x="6095880" y="4495680"/>
            <a:ext cx="2666520" cy="638280"/>
          </a:xfrm>
          <a:prstGeom prst="rect">
            <a:avLst/>
          </a:prstGeom>
        </p:spPr>
        <p:txBody>
          <a:bodyPr bIns="45000" lIns="90000" rIns="90000" tIns="45000"/>
          <a:p>
            <a:pPr>
              <a:lnSpc>
                <a:spcPct val="100000"/>
              </a:lnSpc>
            </a:pPr>
            <a:r>
              <a:rPr lang="en-US" u="sng">
                <a:solidFill>
                  <a:srgbClr val="0000ff"/>
                </a:solidFill>
                <a:latin typeface="Calibri"/>
                <a:hlinkClick r:id="rId1"/>
              </a:rPr>
              <a:t>https://sjsxp.dev.java.net/</a:t>
            </a:r>
            <a:r>
              <a:rPr lang="en-US">
                <a:solidFill>
                  <a:srgbClr val="ffffff"/>
                </a:solidFill>
                <a:latin typeface="Calibri"/>
              </a:rPr>
              <a:t> </a:t>
            </a:r>
            <a:endParaRPr/>
          </a:p>
        </p:txBody>
      </p:sp>
      <p:sp>
        <p:nvSpPr>
          <p:cNvPr id="312" name="CustomShape 4"/>
          <p:cNvSpPr/>
          <p:nvPr/>
        </p:nvSpPr>
        <p:spPr>
          <a:xfrm>
            <a:off x="3048120" y="3124080"/>
            <a:ext cx="1051200" cy="670320"/>
          </a:xfrm>
          <a:prstGeom prst="rect">
            <a:avLst>
              <a:gd fmla="val 16667" name="adj"/>
            </a:avLst>
          </a:prstGeom>
          <a:solidFill>
            <a:srgbClr val="c0504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StAX</a:t>
            </a:r>
            <a:endParaRPr/>
          </a:p>
        </p:txBody>
      </p:sp>
      <p:sp>
        <p:nvSpPr>
          <p:cNvPr id="313" name="CustomShape 5"/>
          <p:cNvSpPr/>
          <p:nvPr/>
        </p:nvSpPr>
        <p:spPr>
          <a:xfrm>
            <a:off x="3962520" y="4343400"/>
            <a:ext cx="1523520" cy="53316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Cursor API</a:t>
            </a:r>
            <a:endParaRPr/>
          </a:p>
        </p:txBody>
      </p:sp>
      <p:sp>
        <p:nvSpPr>
          <p:cNvPr id="314" name="CustomShape 6"/>
          <p:cNvSpPr/>
          <p:nvPr/>
        </p:nvSpPr>
        <p:spPr>
          <a:xfrm>
            <a:off x="1981080" y="4419720"/>
            <a:ext cx="1523520" cy="45684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Event API</a:t>
            </a:r>
            <a:endParaRPr/>
          </a:p>
        </p:txBody>
      </p:sp>
      <p:sp>
        <p:nvSpPr>
          <p:cNvPr id="315" name="CustomShape 7"/>
          <p:cNvSpPr/>
          <p:nvPr/>
        </p:nvSpPr>
        <p:spPr>
          <a:xfrm>
            <a:off x="3573720" y="3794760"/>
            <a:ext cx="624600" cy="830160"/>
          </a:xfrm>
          <a:prstGeom prst="straightConnector1">
            <a:avLst/>
          </a:prstGeom>
          <a:ln w="9360">
            <a:solidFill>
              <a:srgbClr val="4a7ebb"/>
            </a:solidFill>
            <a:round/>
            <a:tailEnd len="med" type="triangle" w="med"/>
          </a:ln>
        </p:spPr>
      </p:sp>
      <p:sp>
        <p:nvSpPr>
          <p:cNvPr id="316" name="CustomShape 8"/>
          <p:cNvSpPr/>
          <p:nvPr/>
        </p:nvSpPr>
        <p:spPr>
          <a:xfrm>
            <a:off x="3573000" y="4343400"/>
            <a:ext cx="548280" cy="1150200"/>
          </a:xfrm>
          <a:prstGeom prst="straightConnector1">
            <a:avLst/>
          </a:prstGeom>
          <a:ln w="9360">
            <a:solidFill>
              <a:srgbClr val="4a7ebb"/>
            </a:solidFill>
            <a:round/>
            <a:tailEnd len="med" type="triangle" w="med"/>
          </a:ln>
        </p:spPr>
      </p:sp>
      <p:sp>
        <p:nvSpPr>
          <p:cNvPr id="317" name="CustomShape 9"/>
          <p:cNvSpPr/>
          <p:nvPr/>
        </p:nvSpPr>
        <p:spPr>
          <a:xfrm>
            <a:off x="685800" y="5257800"/>
            <a:ext cx="3352320" cy="685440"/>
          </a:xfrm>
          <a:prstGeom prst="rect">
            <a:avLst>
              <a:gd fmla="val -4157" name="adj1"/>
              <a:gd fmla="val -108224" name="adj2"/>
            </a:avLst>
          </a:prstGeom>
          <a:solidFill>
            <a:srgbClr val="17375e"/>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Realized in appropriate Events in JAVA Objects</a:t>
            </a:r>
            <a:endParaRPr/>
          </a:p>
        </p:txBody>
      </p:sp>
      <p:sp>
        <p:nvSpPr>
          <p:cNvPr id="318" name="CustomShape 10"/>
          <p:cNvSpPr/>
          <p:nvPr/>
        </p:nvSpPr>
        <p:spPr>
          <a:xfrm>
            <a:off x="4800600" y="5257800"/>
            <a:ext cx="3962160" cy="609120"/>
          </a:xfrm>
          <a:prstGeom prst="rect">
            <a:avLst>
              <a:gd fmla="val -41256" name="adj1"/>
              <a:gd fmla="val -125830" name="adj2"/>
            </a:avLst>
          </a:prstGeom>
          <a:solidFill>
            <a:srgbClr val="17375e"/>
          </a:solidFill>
          <a:ln w="25560">
            <a:solidFill>
              <a:srgbClr val="3a5f8b"/>
            </a:solidFill>
            <a:round/>
          </a:ln>
        </p:spPr>
        <p:txBody>
          <a:bodyPr anchor="ctr" bIns="45000" lIns="90000" rIns="90000" tIns="45000"/>
          <a:p>
            <a:pPr algn="ctr">
              <a:lnSpc>
                <a:spcPct val="100000"/>
              </a:lnSpc>
            </a:pPr>
            <a:r>
              <a:rPr lang="en-US" sz="1600">
                <a:solidFill>
                  <a:srgbClr val="ffffff"/>
                </a:solidFill>
                <a:latin typeface="Calibri"/>
              </a:rPr>
              <a:t>Un realized events. (i.e.)not represent in event object</a:t>
            </a:r>
            <a:endParaRPr/>
          </a:p>
        </p:txBody>
      </p:sp>
      <p:sp>
        <p:nvSpPr>
          <p:cNvPr id="319" name="CustomShape 11"/>
          <p:cNvSpPr/>
          <p:nvPr/>
        </p:nvSpPr>
        <p:spPr>
          <a:xfrm>
            <a:off x="5486400" y="3276720"/>
            <a:ext cx="1828440" cy="837720"/>
          </a:xfrm>
          <a:prstGeom prst="rect">
            <a:avLst>
              <a:gd fmla="val -124354" name="adj1"/>
              <a:gd fmla="val -14325" name="adj2"/>
            </a:avLst>
          </a:prstGeom>
          <a:solidFill>
            <a:srgbClr val="17375e"/>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Treating streaming of events</a:t>
            </a:r>
            <a:endParaRPr/>
          </a:p>
        </p:txBody>
      </p:sp>
      <p:sp>
        <p:nvSpPr>
          <p:cNvPr id="320" name="CustomShape 12"/>
          <p:cNvSpPr/>
          <p:nvPr/>
        </p:nvSpPr>
        <p:spPr>
          <a:xfrm>
            <a:off x="228600" y="2286000"/>
            <a:ext cx="2285640" cy="60912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StAX API has 8 kinds of events</a:t>
            </a:r>
            <a:endParaRPr/>
          </a:p>
        </p:txBody>
      </p:sp>
      <p:sp>
        <p:nvSpPr>
          <p:cNvPr id="321" name="CustomShape 13"/>
          <p:cNvSpPr/>
          <p:nvPr/>
        </p:nvSpPr>
        <p:spPr>
          <a:xfrm>
            <a:off x="3048120" y="3459600"/>
            <a:ext cx="533160" cy="868320"/>
          </a:xfrm>
          <a:prstGeom prst="straightConnector1">
            <a:avLst/>
          </a:prstGeom>
          <a:ln w="9360">
            <a:solidFill>
              <a:srgbClr val="4a7ebb"/>
            </a:solidFill>
            <a:round/>
            <a:tailEnd len="med" type="triangle" w="med"/>
          </a:ln>
        </p:spPr>
      </p:sp>
      <p:sp>
        <p:nvSpPr>
          <p:cNvPr id="322" name="CustomShape 14"/>
          <p:cNvSpPr/>
          <p:nvPr/>
        </p:nvSpPr>
        <p:spPr>
          <a:xfrm>
            <a:off x="2209680" y="6172200"/>
            <a:ext cx="6552720" cy="912600"/>
          </a:xfrm>
          <a:prstGeom prst="rect">
            <a:avLst/>
          </a:prstGeom>
        </p:spPr>
        <p:txBody>
          <a:bodyPr bIns="45000" lIns="90000" rIns="90000" tIns="45000"/>
          <a:p>
            <a:pPr>
              <a:lnSpc>
                <a:spcPct val="100000"/>
              </a:lnSpc>
            </a:pPr>
            <a:r>
              <a:rPr lang="en-US">
                <a:solidFill>
                  <a:srgbClr val="ffffff"/>
                </a:solidFill>
                <a:latin typeface="Calibri"/>
              </a:rPr>
              <a:t>StAX can start generating output from the input almost immediately, without waiting for the entire document to be read</a:t>
            </a:r>
            <a:endParaRPr/>
          </a:p>
        </p:txBody>
      </p:sp>
      <p:sp>
        <p:nvSpPr>
          <p:cNvPr id="323" name="CustomShape 15"/>
          <p:cNvSpPr/>
          <p:nvPr/>
        </p:nvSpPr>
        <p:spPr>
          <a:xfrm>
            <a:off x="5257800" y="228600"/>
            <a:ext cx="3428640" cy="1184760"/>
          </a:xfrm>
          <a:prstGeom prst="rect">
            <a:avLst/>
          </a:prstGeom>
        </p:spPr>
        <p:txBody>
          <a:bodyPr bIns="45000" lIns="90000" rIns="90000" tIns="45000"/>
          <a:p>
            <a:pPr>
              <a:lnSpc>
                <a:spcPct val="100000"/>
              </a:lnSpc>
            </a:pPr>
            <a:r>
              <a:rPr lang="en-US" sz="1200">
                <a:solidFill>
                  <a:srgbClr val="ffffff"/>
                </a:solidFill>
                <a:latin typeface="Calibri"/>
              </a:rPr>
              <a:t>Since the client application controls the process, it's easy to write separate methods for different elements. These methods can have detailed knowledge of the internal structure of the type of element they are handle </a:t>
            </a:r>
            <a:endParaRPr/>
          </a:p>
        </p:txBody>
      </p:sp>
      <p:sp>
        <p:nvSpPr>
          <p:cNvPr id="324" name="CustomShape 16"/>
          <p:cNvSpPr/>
          <p:nvPr/>
        </p:nvSpPr>
        <p:spPr>
          <a:xfrm>
            <a:off x="609480" y="1219320"/>
            <a:ext cx="3428640" cy="409320"/>
          </a:xfrm>
          <a:prstGeom prst="rect">
            <a:avLst/>
          </a:prstGeom>
        </p:spPr>
        <p:txBody>
          <a:bodyPr bIns="45000" lIns="90000" rIns="90000" tIns="45000"/>
          <a:p>
            <a:pPr>
              <a:lnSpc>
                <a:spcPct val="100000"/>
              </a:lnSpc>
            </a:pPr>
            <a:r>
              <a:rPr lang="en-US" sz="1050" u="sng">
                <a:solidFill>
                  <a:srgbClr val="0000ff"/>
                </a:solidFill>
                <a:latin typeface="Calibri"/>
                <a:hlinkClick r:id="rId2"/>
              </a:rPr>
              <a:t>http://www.xml.com/pub/a/2003/09/17/stax.html?page=2</a:t>
            </a:r>
            <a:r>
              <a:rPr lang="en-US" sz="1050">
                <a:solidFill>
                  <a:srgbClr val="ffffff"/>
                </a:solidFill>
                <a:latin typeface="Calibri"/>
              </a:rPr>
              <a:t> </a:t>
            </a:r>
            <a:endParaRPr/>
          </a:p>
        </p:txBody>
      </p:sp>
      <p:sp>
        <p:nvSpPr>
          <p:cNvPr id="325" name="CustomShape 17"/>
          <p:cNvSpPr/>
          <p:nvPr/>
        </p:nvSpPr>
        <p:spPr>
          <a:xfrm>
            <a:off x="609480" y="1523880"/>
            <a:ext cx="3733560" cy="394200"/>
          </a:xfrm>
          <a:prstGeom prst="rect">
            <a:avLst/>
          </a:prstGeom>
        </p:spPr>
        <p:txBody>
          <a:bodyPr bIns="45000" lIns="90000" rIns="90000" tIns="45000"/>
          <a:p>
            <a:pPr>
              <a:lnSpc>
                <a:spcPct val="100000"/>
              </a:lnSpc>
            </a:pPr>
            <a:r>
              <a:rPr lang="en-US" sz="1000" u="sng">
                <a:solidFill>
                  <a:srgbClr val="0000ff"/>
                </a:solidFill>
                <a:latin typeface="Calibri"/>
                <a:hlinkClick r:id="rId3"/>
              </a:rPr>
              <a:t>http://www.j2ee.me/webservices/docs/1.6/tutorial/doc/SJSXP.html</a:t>
            </a:r>
            <a:r>
              <a:rPr lang="en-US" sz="1000">
                <a:solidFill>
                  <a:srgbClr val="ffffff"/>
                </a:solidFill>
                <a:latin typeface="Calibri"/>
              </a:rPr>
              <a:t> </a:t>
            </a:r>
            <a:endParaRPr/>
          </a:p>
        </p:txBody>
      </p:sp>
      <p:sp>
        <p:nvSpPr>
          <p:cNvPr id="326" name="CustomShape 18"/>
          <p:cNvSpPr/>
          <p:nvPr/>
        </p:nvSpPr>
        <p:spPr>
          <a:xfrm>
            <a:off x="228600" y="3581280"/>
            <a:ext cx="1447560" cy="927360"/>
          </a:xfrm>
          <a:prstGeom prst="rect">
            <a:avLst/>
          </a:prstGeom>
        </p:spPr>
        <p:txBody>
          <a:bodyPr bIns="45000" lIns="90000" rIns="90000" tIns="45000"/>
          <a:p>
            <a:pPr>
              <a:lnSpc>
                <a:spcPct val="100000"/>
              </a:lnSpc>
            </a:pPr>
            <a:r>
              <a:rPr lang="en-US" sz="1100">
                <a:solidFill>
                  <a:srgbClr val="ffffff"/>
                </a:solidFill>
                <a:latin typeface="Calibri"/>
              </a:rPr>
              <a:t>Pull  Model clients can read multiple documents at one time with a single thread </a:t>
            </a:r>
            <a:endParaRPr/>
          </a:p>
        </p:txBody>
      </p:sp>
      <p:sp>
        <p:nvSpPr>
          <p:cNvPr id="327" name="CustomShape 19"/>
          <p:cNvSpPr/>
          <p:nvPr/>
        </p:nvSpPr>
        <p:spPr>
          <a:xfrm>
            <a:off x="6629400" y="2362320"/>
            <a:ext cx="2285640" cy="699480"/>
          </a:xfrm>
          <a:prstGeom prst="rect">
            <a:avLst/>
          </a:prstGeom>
        </p:spPr>
        <p:txBody>
          <a:bodyPr bIns="45000" lIns="90000" rIns="90000" tIns="45000"/>
          <a:p>
            <a:pPr>
              <a:lnSpc>
                <a:spcPct val="100000"/>
              </a:lnSpc>
            </a:pPr>
            <a:r>
              <a:rPr lang="en-US" sz="1000">
                <a:solidFill>
                  <a:srgbClr val="ffffff"/>
                </a:solidFill>
                <a:latin typeface="Calibri"/>
              </a:rPr>
              <a:t>Like SAX API ,the cursor API methods return XML information as strings, which minimizes object allocation requirements </a:t>
            </a:r>
            <a:endParaRPr/>
          </a:p>
        </p:txBody>
      </p:sp>
      <p:sp>
        <p:nvSpPr>
          <p:cNvPr id="328" name="CustomShape 20"/>
          <p:cNvSpPr/>
          <p:nvPr/>
        </p:nvSpPr>
        <p:spPr>
          <a:xfrm>
            <a:off x="3352680" y="2286000"/>
            <a:ext cx="1142640" cy="761760"/>
          </a:xfrm>
          <a:prstGeom prst="rect">
            <a:avLst>
              <a:gd fmla="val -36608" name="adj1"/>
              <a:gd fmla="val 62500" name="adj2"/>
            </a:avLst>
          </a:prstGeom>
          <a:solidFill>
            <a:srgbClr val="0070c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Begin Here</a:t>
            </a:r>
            <a:endParaRPr/>
          </a:p>
        </p:txBody>
      </p:sp>
    </p:spTree>
  </p:cSld>
  <p:transition advTm="227000">
    <p:split dir="out" orient="horz"/>
  </p:transition>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CustomShape 1"/>
          <p:cNvSpPr/>
          <p:nvPr/>
        </p:nvSpPr>
        <p:spPr>
          <a:xfrm>
            <a:off x="685800" y="762120"/>
            <a:ext cx="2971440" cy="480024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b="1" lang="en-US" sz="3600">
                <a:solidFill>
                  <a:srgbClr val="ff0000"/>
                </a:solidFill>
                <a:latin typeface="Calibri"/>
              </a:rPr>
              <a:t>JAXP 1.4</a:t>
            </a:r>
            <a:endParaRPr/>
          </a:p>
          <a:p>
            <a:pPr algn="ctr">
              <a:lnSpc>
                <a:spcPct val="100000"/>
              </a:lnSpc>
            </a:pPr>
            <a:r>
              <a:rPr b="1" lang="en-US">
                <a:solidFill>
                  <a:srgbClr val="953735"/>
                </a:solidFill>
                <a:latin typeface="Calibri"/>
              </a:rPr>
              <a:t>( JAXP add PLUG ability of XML processing in java  )</a:t>
            </a:r>
            <a:endParaRPr/>
          </a:p>
        </p:txBody>
      </p:sp>
      <p:sp>
        <p:nvSpPr>
          <p:cNvPr id="82" name="CustomShape 2"/>
          <p:cNvSpPr/>
          <p:nvPr/>
        </p:nvSpPr>
        <p:spPr>
          <a:xfrm>
            <a:off x="4800600" y="609480"/>
            <a:ext cx="1904760" cy="837720"/>
          </a:xfrm>
          <a:prstGeom prst="rect">
            <a:avLst>
              <a:gd fmla="val -110073" name="adj1"/>
              <a:gd fmla="val 13332" name="adj2"/>
              <a:gd fmla="val 16667" name="adj3"/>
            </a:avLst>
          </a:prstGeom>
          <a:solidFill>
            <a:srgbClr val="984807"/>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Schema Validation</a:t>
            </a:r>
            <a:endParaRPr/>
          </a:p>
        </p:txBody>
      </p:sp>
      <p:sp>
        <p:nvSpPr>
          <p:cNvPr id="83" name="CustomShape 3"/>
          <p:cNvSpPr/>
          <p:nvPr/>
        </p:nvSpPr>
        <p:spPr>
          <a:xfrm>
            <a:off x="5181480" y="4495680"/>
            <a:ext cx="1904760" cy="761760"/>
          </a:xfrm>
          <a:prstGeom prst="rect">
            <a:avLst>
              <a:gd fmla="val -129678" name="adj1"/>
              <a:gd fmla="val -13556" name="adj2"/>
              <a:gd fmla="val 16667" name="adj3"/>
            </a:avLst>
          </a:prstGeom>
          <a:solidFill>
            <a:srgbClr val="984807"/>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Xpath Manipulation</a:t>
            </a:r>
            <a:endParaRPr/>
          </a:p>
        </p:txBody>
      </p:sp>
      <p:sp>
        <p:nvSpPr>
          <p:cNvPr id="84" name="CustomShape 4"/>
          <p:cNvSpPr/>
          <p:nvPr/>
        </p:nvSpPr>
        <p:spPr>
          <a:xfrm>
            <a:off x="5029200" y="3200400"/>
            <a:ext cx="2057040" cy="837720"/>
          </a:xfrm>
          <a:prstGeom prst="rect">
            <a:avLst>
              <a:gd fmla="val -119112" name="adj1"/>
              <a:gd fmla="val -2033" name="adj2"/>
              <a:gd fmla="val 16667" name="adj3"/>
            </a:avLst>
          </a:prstGeom>
          <a:solidFill>
            <a:srgbClr val="984807"/>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XML document transformation</a:t>
            </a:r>
            <a:endParaRPr/>
          </a:p>
        </p:txBody>
      </p:sp>
      <p:sp>
        <p:nvSpPr>
          <p:cNvPr id="85" name="CustomShape 5"/>
          <p:cNvSpPr/>
          <p:nvPr/>
        </p:nvSpPr>
        <p:spPr>
          <a:xfrm>
            <a:off x="4495680" y="5486400"/>
            <a:ext cx="3657240" cy="1218960"/>
          </a:xfrm>
          <a:prstGeom prst="rect">
            <a:avLst/>
          </a:prstGeom>
          <a:solidFill>
            <a:srgbClr val="ffff00"/>
          </a:solidFill>
          <a:ln w="25560">
            <a:solidFill>
              <a:srgbClr val="3a5f8b"/>
            </a:solidFill>
            <a:round/>
          </a:ln>
        </p:spPr>
        <p:txBody>
          <a:bodyPr anchor="ctr" bIns="45000" lIns="90000" rIns="90000" tIns="45000"/>
          <a:p>
            <a:pPr algn="ctr">
              <a:lnSpc>
                <a:spcPct val="100000"/>
              </a:lnSpc>
            </a:pPr>
            <a:r>
              <a:rPr lang="en-US">
                <a:solidFill>
                  <a:srgbClr val="c00000"/>
                </a:solidFill>
                <a:latin typeface="Calibri"/>
              </a:rPr>
              <a:t>JAXP also is HOLLOW API as JDBC, JavaMAIL, JMS</a:t>
            </a:r>
            <a:endParaRPr/>
          </a:p>
        </p:txBody>
      </p:sp>
      <p:sp>
        <p:nvSpPr>
          <p:cNvPr id="86" name="CustomShape 6"/>
          <p:cNvSpPr/>
          <p:nvPr/>
        </p:nvSpPr>
        <p:spPr>
          <a:xfrm>
            <a:off x="5029200" y="1828800"/>
            <a:ext cx="2209320" cy="914040"/>
          </a:xfrm>
          <a:prstGeom prst="rect">
            <a:avLst>
              <a:gd fmla="val -113499" name="adj1"/>
              <a:gd fmla="val -17559" name="adj2"/>
              <a:gd fmla="val 16667" name="adj3"/>
            </a:avLst>
          </a:prstGeom>
          <a:solidFill>
            <a:srgbClr val="984807"/>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XML Document Parsing</a:t>
            </a:r>
            <a:endParaRPr/>
          </a:p>
        </p:txBody>
      </p:sp>
    </p:spTree>
  </p:cSld>
  <p:transition advTm="1000">
    <p:split dir="out" orient="horz"/>
  </p:transition>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9" name="CustomShape 1"/>
          <p:cNvSpPr/>
          <p:nvPr/>
        </p:nvSpPr>
        <p:spPr>
          <a:xfrm>
            <a:off x="152280" y="228600"/>
            <a:ext cx="1447560" cy="533160"/>
          </a:xfrm>
          <a:prstGeom prst="rect">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StAX API</a:t>
            </a:r>
            <a:endParaRPr/>
          </a:p>
        </p:txBody>
      </p:sp>
      <p:sp>
        <p:nvSpPr>
          <p:cNvPr id="330" name="CustomShape 2"/>
          <p:cNvSpPr/>
          <p:nvPr/>
        </p:nvSpPr>
        <p:spPr>
          <a:xfrm>
            <a:off x="3520440" y="2834640"/>
            <a:ext cx="1965600" cy="533160"/>
          </a:xfrm>
          <a:prstGeom prst="rect">
            <a:avLst>
              <a:gd fmla="val 16667" name="adj"/>
            </a:avLst>
          </a:prstGeom>
          <a:solidFill>
            <a:srgbClr val="08121f"/>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XMLInputFactory</a:t>
            </a:r>
            <a:endParaRPr/>
          </a:p>
        </p:txBody>
      </p:sp>
      <p:sp>
        <p:nvSpPr>
          <p:cNvPr id="331" name="CustomShape 3"/>
          <p:cNvSpPr/>
          <p:nvPr/>
        </p:nvSpPr>
        <p:spPr>
          <a:xfrm>
            <a:off x="3543480" y="1920240"/>
            <a:ext cx="1919880" cy="365400"/>
          </a:xfrm>
          <a:prstGeom prst="rect">
            <a:avLst/>
          </a:prstGeom>
          <a:solidFill>
            <a:srgbClr val="604a7b"/>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XMLStreamReader</a:t>
            </a:r>
            <a:endParaRPr/>
          </a:p>
        </p:txBody>
      </p:sp>
      <p:sp>
        <p:nvSpPr>
          <p:cNvPr id="332" name="CustomShape 4"/>
          <p:cNvSpPr/>
          <p:nvPr/>
        </p:nvSpPr>
        <p:spPr>
          <a:xfrm>
            <a:off x="4503600" y="2286000"/>
            <a:ext cx="548280" cy="1080"/>
          </a:xfrm>
          <a:prstGeom prst="straightConnector1">
            <a:avLst/>
          </a:prstGeom>
          <a:ln w="38160">
            <a:solidFill>
              <a:srgbClr val="f79646"/>
            </a:solidFill>
            <a:round/>
            <a:tailEnd len="med" type="triangle" w="med"/>
          </a:ln>
        </p:spPr>
      </p:sp>
      <p:sp>
        <p:nvSpPr>
          <p:cNvPr id="333" name="CustomShape 5"/>
          <p:cNvSpPr/>
          <p:nvPr/>
        </p:nvSpPr>
        <p:spPr>
          <a:xfrm>
            <a:off x="6095880" y="4952880"/>
            <a:ext cx="2057040" cy="533160"/>
          </a:xfrm>
          <a:prstGeom prst="rect">
            <a:avLst>
              <a:gd fmla="val 16667" name="adj"/>
            </a:avLst>
          </a:prstGeom>
          <a:solidFill>
            <a:srgbClr val="08121f"/>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XMLOutputFactory</a:t>
            </a:r>
            <a:endParaRPr/>
          </a:p>
        </p:txBody>
      </p:sp>
      <p:sp>
        <p:nvSpPr>
          <p:cNvPr id="334" name="CustomShape 6"/>
          <p:cNvSpPr/>
          <p:nvPr/>
        </p:nvSpPr>
        <p:spPr>
          <a:xfrm>
            <a:off x="6164640" y="4191120"/>
            <a:ext cx="1919880" cy="365400"/>
          </a:xfrm>
          <a:prstGeom prst="rect">
            <a:avLst/>
          </a:prstGeom>
          <a:solidFill>
            <a:srgbClr val="604a7b"/>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XMLStreamWriter</a:t>
            </a:r>
            <a:endParaRPr/>
          </a:p>
        </p:txBody>
      </p:sp>
      <p:sp>
        <p:nvSpPr>
          <p:cNvPr id="335" name="CustomShape 7"/>
          <p:cNvSpPr/>
          <p:nvPr/>
        </p:nvSpPr>
        <p:spPr>
          <a:xfrm>
            <a:off x="7124760" y="4557600"/>
            <a:ext cx="396000" cy="1080"/>
          </a:xfrm>
          <a:prstGeom prst="straightConnector1">
            <a:avLst/>
          </a:prstGeom>
          <a:ln w="38160">
            <a:solidFill>
              <a:srgbClr val="f79646"/>
            </a:solidFill>
            <a:round/>
            <a:tailEnd len="med" type="triangle" w="med"/>
          </a:ln>
        </p:spPr>
      </p:sp>
      <p:sp>
        <p:nvSpPr>
          <p:cNvPr id="336" name="CustomShape 8"/>
          <p:cNvSpPr/>
          <p:nvPr/>
        </p:nvSpPr>
        <p:spPr>
          <a:xfrm>
            <a:off x="1028880" y="2606040"/>
            <a:ext cx="1371240" cy="365400"/>
          </a:xfrm>
          <a:prstGeom prst="rect">
            <a:avLst/>
          </a:prstGeom>
          <a:solidFill>
            <a:srgbClr val="d99694"/>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StreamFilter</a:t>
            </a:r>
            <a:endParaRPr/>
          </a:p>
        </p:txBody>
      </p:sp>
      <p:sp>
        <p:nvSpPr>
          <p:cNvPr id="337" name="CustomShape 9"/>
          <p:cNvSpPr/>
          <p:nvPr/>
        </p:nvSpPr>
        <p:spPr>
          <a:xfrm>
            <a:off x="914400" y="5029200"/>
            <a:ext cx="2742840" cy="609120"/>
          </a:xfrm>
          <a:prstGeom prst="rect">
            <a:avLst/>
          </a:prstGeom>
          <a:solidFill>
            <a:srgbClr val="c0000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XMLStreamException</a:t>
            </a:r>
            <a:endParaRPr/>
          </a:p>
        </p:txBody>
      </p:sp>
      <p:sp>
        <p:nvSpPr>
          <p:cNvPr id="338" name="CustomShape 10"/>
          <p:cNvSpPr/>
          <p:nvPr/>
        </p:nvSpPr>
        <p:spPr>
          <a:xfrm>
            <a:off x="6164640" y="5943600"/>
            <a:ext cx="1919880" cy="365400"/>
          </a:xfrm>
          <a:prstGeom prst="rect">
            <a:avLst/>
          </a:prstGeom>
          <a:solidFill>
            <a:srgbClr val="e46c0a"/>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XMLEventWriter</a:t>
            </a:r>
            <a:endParaRPr/>
          </a:p>
        </p:txBody>
      </p:sp>
      <p:sp>
        <p:nvSpPr>
          <p:cNvPr id="339" name="CustomShape 11"/>
          <p:cNvSpPr/>
          <p:nvPr/>
        </p:nvSpPr>
        <p:spPr>
          <a:xfrm>
            <a:off x="3543480" y="3749040"/>
            <a:ext cx="1919880" cy="365400"/>
          </a:xfrm>
          <a:prstGeom prst="rect">
            <a:avLst/>
          </a:prstGeom>
          <a:solidFill>
            <a:srgbClr val="e46c0a"/>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XMLEventReader</a:t>
            </a:r>
            <a:endParaRPr/>
          </a:p>
        </p:txBody>
      </p:sp>
      <p:sp>
        <p:nvSpPr>
          <p:cNvPr id="340" name="CustomShape 12"/>
          <p:cNvSpPr/>
          <p:nvPr/>
        </p:nvSpPr>
        <p:spPr>
          <a:xfrm>
            <a:off x="4504320" y="3368880"/>
            <a:ext cx="380520" cy="1080"/>
          </a:xfrm>
          <a:prstGeom prst="straightConnector1">
            <a:avLst/>
          </a:prstGeom>
          <a:ln w="38160">
            <a:solidFill>
              <a:srgbClr val="f79646"/>
            </a:solidFill>
            <a:round/>
            <a:tailEnd len="med" type="triangle" w="med"/>
          </a:ln>
        </p:spPr>
      </p:sp>
      <p:sp>
        <p:nvSpPr>
          <p:cNvPr id="341" name="CustomShape 13"/>
          <p:cNvSpPr/>
          <p:nvPr/>
        </p:nvSpPr>
        <p:spPr>
          <a:xfrm>
            <a:off x="7125480" y="5487120"/>
            <a:ext cx="456840" cy="1080"/>
          </a:xfrm>
          <a:prstGeom prst="straightConnector1">
            <a:avLst/>
          </a:prstGeom>
          <a:ln w="38160">
            <a:solidFill>
              <a:srgbClr val="f79646"/>
            </a:solidFill>
            <a:round/>
            <a:tailEnd len="med" type="triangle" w="med"/>
          </a:ln>
        </p:spPr>
      </p:sp>
      <p:sp>
        <p:nvSpPr>
          <p:cNvPr id="342" name="CustomShape 14"/>
          <p:cNvSpPr/>
          <p:nvPr/>
        </p:nvSpPr>
        <p:spPr>
          <a:xfrm>
            <a:off x="3520440" y="3101400"/>
            <a:ext cx="1119960" cy="312120"/>
          </a:xfrm>
          <a:prstGeom prst="straightConnector1">
            <a:avLst/>
          </a:prstGeom>
          <a:ln w="38160">
            <a:solidFill>
              <a:srgbClr val="f79646"/>
            </a:solidFill>
            <a:round/>
            <a:tailEnd len="med" type="triangle" w="med"/>
          </a:ln>
        </p:spPr>
      </p:sp>
      <p:sp>
        <p:nvSpPr>
          <p:cNvPr id="343" name="CustomShape 15"/>
          <p:cNvSpPr/>
          <p:nvPr/>
        </p:nvSpPr>
        <p:spPr>
          <a:xfrm>
            <a:off x="6400800" y="2743200"/>
            <a:ext cx="1599840" cy="456840"/>
          </a:xfrm>
          <a:prstGeom prst="rect">
            <a:avLst/>
          </a:prstGeom>
          <a:solidFill>
            <a:srgbClr val="93cdd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Location</a:t>
            </a:r>
            <a:endParaRPr/>
          </a:p>
        </p:txBody>
      </p:sp>
      <p:sp>
        <p:nvSpPr>
          <p:cNvPr id="344" name="CustomShape 16"/>
          <p:cNvSpPr/>
          <p:nvPr/>
        </p:nvSpPr>
        <p:spPr>
          <a:xfrm>
            <a:off x="1028880" y="3368160"/>
            <a:ext cx="1371240" cy="365400"/>
          </a:xfrm>
          <a:prstGeom prst="rect">
            <a:avLst/>
          </a:prstGeom>
          <a:solidFill>
            <a:srgbClr val="d99694"/>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EventFilter</a:t>
            </a:r>
            <a:endParaRPr/>
          </a:p>
        </p:txBody>
      </p:sp>
      <p:sp>
        <p:nvSpPr>
          <p:cNvPr id="345" name="CustomShape 17"/>
          <p:cNvSpPr/>
          <p:nvPr/>
        </p:nvSpPr>
        <p:spPr>
          <a:xfrm>
            <a:off x="3520440" y="3551040"/>
            <a:ext cx="1119960" cy="449280"/>
          </a:xfrm>
          <a:prstGeom prst="straightConnector1">
            <a:avLst/>
          </a:prstGeom>
          <a:ln w="38160">
            <a:solidFill>
              <a:srgbClr val="f79646"/>
            </a:solidFill>
            <a:round/>
            <a:tailEnd len="med" type="triangle" w="med"/>
          </a:ln>
        </p:spPr>
      </p:sp>
      <p:sp>
        <p:nvSpPr>
          <p:cNvPr id="346" name="CustomShape 18"/>
          <p:cNvSpPr/>
          <p:nvPr/>
        </p:nvSpPr>
        <p:spPr>
          <a:xfrm>
            <a:off x="3467160" y="1752480"/>
            <a:ext cx="609120" cy="2437920"/>
          </a:xfrm>
          <a:prstGeom prst="rect">
            <a:avLst/>
          </a:prstGeom>
          <a:ln w="25560">
            <a:solidFill>
              <a:srgbClr val="ff0000"/>
            </a:solidFill>
            <a:round/>
          </a:ln>
        </p:spPr>
      </p:sp>
      <p:sp>
        <p:nvSpPr>
          <p:cNvPr id="347" name="CustomShape 19"/>
          <p:cNvSpPr/>
          <p:nvPr/>
        </p:nvSpPr>
        <p:spPr>
          <a:xfrm>
            <a:off x="6058080" y="4038480"/>
            <a:ext cx="609120" cy="2437920"/>
          </a:xfrm>
          <a:prstGeom prst="rect">
            <a:avLst/>
          </a:prstGeom>
          <a:ln w="25560">
            <a:solidFill>
              <a:srgbClr val="ff0000"/>
            </a:solidFill>
            <a:round/>
          </a:ln>
        </p:spPr>
      </p:sp>
      <p:sp>
        <p:nvSpPr>
          <p:cNvPr id="348" name="CustomShape 20"/>
          <p:cNvSpPr/>
          <p:nvPr/>
        </p:nvSpPr>
        <p:spPr>
          <a:xfrm>
            <a:off x="1219320" y="4800600"/>
            <a:ext cx="456840" cy="1066320"/>
          </a:xfrm>
          <a:prstGeom prst="rect">
            <a:avLst/>
          </a:prstGeom>
          <a:ln w="25560">
            <a:solidFill>
              <a:srgbClr val="ff0000"/>
            </a:solidFill>
            <a:round/>
          </a:ln>
        </p:spPr>
      </p:sp>
      <p:sp>
        <p:nvSpPr>
          <p:cNvPr id="349" name="CustomShape 21"/>
          <p:cNvSpPr/>
          <p:nvPr/>
        </p:nvSpPr>
        <p:spPr>
          <a:xfrm>
            <a:off x="5486400" y="2971080"/>
            <a:ext cx="914040" cy="129240"/>
          </a:xfrm>
          <a:prstGeom prst="straightConnector1">
            <a:avLst/>
          </a:prstGeom>
          <a:ln w="38160">
            <a:solidFill>
              <a:srgbClr val="f79646"/>
            </a:solidFill>
            <a:round/>
            <a:tailEnd len="med" type="triangle" w="med"/>
          </a:ln>
        </p:spPr>
      </p:sp>
      <p:sp>
        <p:nvSpPr>
          <p:cNvPr id="350" name="CustomShape 22"/>
          <p:cNvSpPr/>
          <p:nvPr/>
        </p:nvSpPr>
        <p:spPr>
          <a:xfrm>
            <a:off x="5334120" y="2057400"/>
            <a:ext cx="1142640" cy="761760"/>
          </a:xfrm>
          <a:prstGeom prst="rect">
            <a:avLst>
              <a:gd fmla="val -36608" name="adj1"/>
              <a:gd fmla="val 62500" name="adj2"/>
            </a:avLst>
          </a:prstGeom>
          <a:solidFill>
            <a:srgbClr val="0070c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Begin Here</a:t>
            </a:r>
            <a:endParaRPr/>
          </a:p>
        </p:txBody>
      </p:sp>
      <p:sp>
        <p:nvSpPr>
          <p:cNvPr id="351" name="CustomShape 23"/>
          <p:cNvSpPr/>
          <p:nvPr/>
        </p:nvSpPr>
        <p:spPr>
          <a:xfrm>
            <a:off x="8001000" y="4343400"/>
            <a:ext cx="1142640" cy="761760"/>
          </a:xfrm>
          <a:prstGeom prst="rect">
            <a:avLst>
              <a:gd fmla="val -36608" name="adj1"/>
              <a:gd fmla="val 62500" name="adj2"/>
            </a:avLst>
          </a:prstGeom>
          <a:solidFill>
            <a:srgbClr val="0070c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Begin Here</a:t>
            </a:r>
            <a:endParaRPr/>
          </a:p>
        </p:txBody>
      </p:sp>
    </p:spTree>
  </p:cSld>
  <p:transition advTm="227000">
    <p:split dir="out" orient="horz"/>
  </p:transition>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2" name="CustomShape 1"/>
          <p:cNvSpPr/>
          <p:nvPr/>
        </p:nvSpPr>
        <p:spPr>
          <a:xfrm>
            <a:off x="380880" y="304920"/>
            <a:ext cx="2590560" cy="380520"/>
          </a:xfrm>
          <a:prstGeom prst="rect">
            <a:avLst/>
          </a:prstGeom>
          <a:blipFill>
            <a:blip r:embed="rId1"/>
            <a:tile/>
          </a:blip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StAX  Event Model API</a:t>
            </a:r>
            <a:endParaRPr/>
          </a:p>
        </p:txBody>
      </p:sp>
      <p:sp>
        <p:nvSpPr>
          <p:cNvPr id="353" name="CustomShape 2"/>
          <p:cNvSpPr/>
          <p:nvPr/>
        </p:nvSpPr>
        <p:spPr>
          <a:xfrm>
            <a:off x="3591000" y="2488680"/>
            <a:ext cx="1218960" cy="456840"/>
          </a:xfrm>
          <a:prstGeom prst="rect">
            <a:avLst/>
          </a:prstGeom>
          <a:solidFill>
            <a:srgbClr val="c0000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XMLEvent</a:t>
            </a:r>
            <a:endParaRPr/>
          </a:p>
        </p:txBody>
      </p:sp>
      <p:sp>
        <p:nvSpPr>
          <p:cNvPr id="354" name="CustomShape 3"/>
          <p:cNvSpPr/>
          <p:nvPr/>
        </p:nvSpPr>
        <p:spPr>
          <a:xfrm>
            <a:off x="5181480" y="4000680"/>
            <a:ext cx="1599840" cy="456840"/>
          </a:xfrm>
          <a:prstGeom prst="rect">
            <a:avLst/>
          </a:prstGeom>
          <a:solidFill>
            <a:srgbClr val="10243e"/>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StartDocument </a:t>
            </a:r>
            <a:endParaRPr/>
          </a:p>
        </p:txBody>
      </p:sp>
      <p:sp>
        <p:nvSpPr>
          <p:cNvPr id="355" name="CustomShape 4"/>
          <p:cNvSpPr/>
          <p:nvPr/>
        </p:nvSpPr>
        <p:spPr>
          <a:xfrm>
            <a:off x="2895480" y="4000680"/>
            <a:ext cx="1599840" cy="456840"/>
          </a:xfrm>
          <a:prstGeom prst="rect">
            <a:avLst/>
          </a:prstGeom>
          <a:solidFill>
            <a:srgbClr val="e46c0a"/>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StartElement </a:t>
            </a:r>
            <a:endParaRPr/>
          </a:p>
        </p:txBody>
      </p:sp>
      <p:sp>
        <p:nvSpPr>
          <p:cNvPr id="356" name="CustomShape 5"/>
          <p:cNvSpPr/>
          <p:nvPr/>
        </p:nvSpPr>
        <p:spPr>
          <a:xfrm>
            <a:off x="457200" y="4000680"/>
            <a:ext cx="1523520" cy="456840"/>
          </a:xfrm>
          <a:prstGeom prst="rect">
            <a:avLst/>
          </a:prstGeom>
          <a:solidFill>
            <a:srgbClr val="e46c0a"/>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EndElement </a:t>
            </a:r>
            <a:endParaRPr/>
          </a:p>
        </p:txBody>
      </p:sp>
      <p:sp>
        <p:nvSpPr>
          <p:cNvPr id="357" name="CustomShape 6"/>
          <p:cNvSpPr/>
          <p:nvPr/>
        </p:nvSpPr>
        <p:spPr>
          <a:xfrm>
            <a:off x="2133720" y="4896000"/>
            <a:ext cx="1218960" cy="365400"/>
          </a:xfrm>
          <a:prstGeom prst="rect">
            <a:avLst/>
          </a:prstGeom>
          <a:solidFill>
            <a:srgbClr val="d99694"/>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Characters </a:t>
            </a:r>
            <a:endParaRPr/>
          </a:p>
        </p:txBody>
      </p:sp>
      <p:sp>
        <p:nvSpPr>
          <p:cNvPr id="358" name="CustomShape 7"/>
          <p:cNvSpPr/>
          <p:nvPr/>
        </p:nvSpPr>
        <p:spPr>
          <a:xfrm>
            <a:off x="838080" y="4896000"/>
            <a:ext cx="1142640" cy="365400"/>
          </a:xfrm>
          <a:prstGeom prst="rect">
            <a:avLst/>
          </a:prstGeom>
          <a:solidFill>
            <a:srgbClr val="d99694"/>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Comment </a:t>
            </a:r>
            <a:endParaRPr/>
          </a:p>
        </p:txBody>
      </p:sp>
      <p:sp>
        <p:nvSpPr>
          <p:cNvPr id="359" name="CustomShape 8"/>
          <p:cNvSpPr/>
          <p:nvPr/>
        </p:nvSpPr>
        <p:spPr>
          <a:xfrm>
            <a:off x="7010280" y="4000680"/>
            <a:ext cx="1676160" cy="456840"/>
          </a:xfrm>
          <a:prstGeom prst="rect">
            <a:avLst/>
          </a:prstGeom>
          <a:solidFill>
            <a:srgbClr val="10243e"/>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EndDocument </a:t>
            </a:r>
            <a:endParaRPr/>
          </a:p>
        </p:txBody>
      </p:sp>
      <p:sp>
        <p:nvSpPr>
          <p:cNvPr id="360" name="CustomShape 9"/>
          <p:cNvSpPr/>
          <p:nvPr/>
        </p:nvSpPr>
        <p:spPr>
          <a:xfrm>
            <a:off x="3809880" y="4896000"/>
            <a:ext cx="1218960" cy="365400"/>
          </a:xfrm>
          <a:prstGeom prst="rect">
            <a:avLst/>
          </a:prstGeom>
          <a:solidFill>
            <a:srgbClr val="f10fe1"/>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Attribute </a:t>
            </a:r>
            <a:endParaRPr/>
          </a:p>
        </p:txBody>
      </p:sp>
      <p:sp>
        <p:nvSpPr>
          <p:cNvPr id="361" name="CustomShape 10"/>
          <p:cNvSpPr/>
          <p:nvPr/>
        </p:nvSpPr>
        <p:spPr>
          <a:xfrm>
            <a:off x="3733920" y="5791320"/>
            <a:ext cx="1371240" cy="380520"/>
          </a:xfrm>
          <a:prstGeom prst="rect">
            <a:avLst/>
          </a:prstGeom>
          <a:solidFill>
            <a:srgbClr val="f10fe1"/>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Namespace </a:t>
            </a:r>
            <a:endParaRPr/>
          </a:p>
        </p:txBody>
      </p:sp>
      <p:sp>
        <p:nvSpPr>
          <p:cNvPr id="362" name="CustomShape 11"/>
          <p:cNvSpPr/>
          <p:nvPr/>
        </p:nvSpPr>
        <p:spPr>
          <a:xfrm>
            <a:off x="5105520" y="304920"/>
            <a:ext cx="3657240" cy="1094040"/>
          </a:xfrm>
          <a:prstGeom prst="rect">
            <a:avLst/>
          </a:prstGeom>
        </p:spPr>
        <p:txBody>
          <a:bodyPr bIns="45000" lIns="90000" rIns="90000" tIns="45000"/>
          <a:p>
            <a:pPr>
              <a:lnSpc>
                <a:spcPct val="100000"/>
              </a:lnSpc>
            </a:pPr>
            <a:r>
              <a:rPr lang="en-US" sz="1100">
                <a:solidFill>
                  <a:srgbClr val="ffffff"/>
                </a:solidFill>
                <a:latin typeface="Calibri"/>
              </a:rPr>
              <a:t>Note that the DTD, EntityDeclaration, EntityReference, NotationDeclaration, and ProcessingInstruction events are only created if the document being processed contains a DTD </a:t>
            </a:r>
            <a:endParaRPr/>
          </a:p>
        </p:txBody>
      </p:sp>
      <p:sp>
        <p:nvSpPr>
          <p:cNvPr id="363" name="CustomShape 12"/>
          <p:cNvSpPr/>
          <p:nvPr/>
        </p:nvSpPr>
        <p:spPr>
          <a:xfrm>
            <a:off x="4200480" y="4895280"/>
            <a:ext cx="1949400" cy="218520"/>
          </a:xfrm>
          <a:prstGeom prst="straightConnector1">
            <a:avLst/>
          </a:prstGeom>
          <a:ln w="38160">
            <a:solidFill>
              <a:srgbClr val="c0504d"/>
            </a:solidFill>
            <a:round/>
            <a:tailEnd len="med" type="triangle" w="med"/>
          </a:ln>
        </p:spPr>
      </p:sp>
      <p:sp>
        <p:nvSpPr>
          <p:cNvPr id="364" name="CustomShape 13"/>
          <p:cNvSpPr/>
          <p:nvPr/>
        </p:nvSpPr>
        <p:spPr>
          <a:xfrm>
            <a:off x="6019920" y="2057400"/>
            <a:ext cx="2285640" cy="912600"/>
          </a:xfrm>
          <a:prstGeom prst="rect">
            <a:avLst/>
          </a:prstGeom>
        </p:spPr>
        <p:txBody>
          <a:bodyPr bIns="45000" lIns="90000" rIns="90000" tIns="45000"/>
          <a:p>
            <a:pPr>
              <a:lnSpc>
                <a:spcPct val="100000"/>
              </a:lnSpc>
            </a:pPr>
            <a:r>
              <a:rPr lang="en-US">
                <a:solidFill>
                  <a:srgbClr val="ffffff"/>
                </a:solidFill>
                <a:latin typeface="Calibri"/>
              </a:rPr>
              <a:t>Attribute, Namespace are secondary events</a:t>
            </a:r>
            <a:endParaRPr/>
          </a:p>
        </p:txBody>
      </p:sp>
      <p:sp>
        <p:nvSpPr>
          <p:cNvPr id="365" name="CustomShape 14"/>
          <p:cNvSpPr/>
          <p:nvPr/>
        </p:nvSpPr>
        <p:spPr>
          <a:xfrm>
            <a:off x="5486400" y="5105520"/>
            <a:ext cx="3504960" cy="1428840"/>
          </a:xfrm>
          <a:prstGeom prst="rect">
            <a:avLst/>
          </a:prstGeom>
        </p:spPr>
        <p:txBody>
          <a:bodyPr bIns="45000" lIns="90000" rIns="90000" tIns="45000"/>
          <a:p>
            <a:pPr>
              <a:lnSpc>
                <a:spcPct val="100000"/>
              </a:lnSpc>
            </a:pPr>
            <a:r>
              <a:rPr lang="en-US" sz="1100">
                <a:solidFill>
                  <a:srgbClr val="ffffff"/>
                </a:solidFill>
                <a:latin typeface="Calibri"/>
              </a:rPr>
              <a:t> </a:t>
            </a:r>
            <a:r>
              <a:rPr lang="en-US" sz="1100">
                <a:solidFill>
                  <a:srgbClr val="ffffff"/>
                </a:solidFill>
                <a:latin typeface="Calibri"/>
              </a:rPr>
              <a:t>XMLStreamReader is more efficient, but XMLEventReader is easier to use, as all the information related to a particular event is encapsulated in a returned XMLEvent object. However, the disadvantage of event approach is the extra overhead of creating objects for every event, which consumes both time and memory </a:t>
            </a:r>
            <a:endParaRPr/>
          </a:p>
        </p:txBody>
      </p:sp>
      <p:sp>
        <p:nvSpPr>
          <p:cNvPr id="366" name="CustomShape 15"/>
          <p:cNvSpPr/>
          <p:nvPr/>
        </p:nvSpPr>
        <p:spPr>
          <a:xfrm>
            <a:off x="2971800" y="1066680"/>
            <a:ext cx="2209320" cy="380520"/>
          </a:xfrm>
          <a:prstGeom prst="rect">
            <a:avLst/>
          </a:prstGeom>
          <a:solidFill>
            <a:srgbClr val="08121f"/>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XMLEventFactory</a:t>
            </a:r>
            <a:endParaRPr/>
          </a:p>
        </p:txBody>
      </p:sp>
      <p:sp>
        <p:nvSpPr>
          <p:cNvPr id="367" name="CustomShape 16"/>
          <p:cNvSpPr/>
          <p:nvPr/>
        </p:nvSpPr>
        <p:spPr>
          <a:xfrm>
            <a:off x="228600" y="2514600"/>
            <a:ext cx="2285640" cy="38052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XMLStreamConstants</a:t>
            </a:r>
            <a:endParaRPr/>
          </a:p>
        </p:txBody>
      </p:sp>
      <p:sp>
        <p:nvSpPr>
          <p:cNvPr id="368" name="CustomShape 17"/>
          <p:cNvSpPr/>
          <p:nvPr/>
        </p:nvSpPr>
        <p:spPr>
          <a:xfrm>
            <a:off x="3591000" y="2717280"/>
            <a:ext cx="1076040" cy="11880"/>
          </a:xfrm>
          <a:prstGeom prst="straightConnector1">
            <a:avLst/>
          </a:prstGeom>
          <a:ln w="38160">
            <a:solidFill>
              <a:srgbClr val="c0504d"/>
            </a:solidFill>
            <a:round/>
            <a:tailEnd len="med" type="triangle" w="med"/>
          </a:ln>
        </p:spPr>
      </p:sp>
      <p:sp>
        <p:nvSpPr>
          <p:cNvPr id="369" name="CustomShape 18"/>
          <p:cNvSpPr/>
          <p:nvPr/>
        </p:nvSpPr>
        <p:spPr>
          <a:xfrm>
            <a:off x="4199760" y="2945160"/>
            <a:ext cx="1949400" cy="1456920"/>
          </a:xfrm>
          <a:prstGeom prst="straightConnector1">
            <a:avLst/>
          </a:prstGeom>
          <a:ln w="38160">
            <a:solidFill>
              <a:srgbClr val="c0504d"/>
            </a:solidFill>
            <a:round/>
            <a:tailEnd len="med" type="triangle" w="med"/>
          </a:ln>
        </p:spPr>
      </p:sp>
      <p:sp>
        <p:nvSpPr>
          <p:cNvPr id="370" name="CustomShape 19"/>
          <p:cNvSpPr/>
          <p:nvPr/>
        </p:nvSpPr>
        <p:spPr>
          <a:xfrm>
            <a:off x="4200480" y="2945160"/>
            <a:ext cx="1949400" cy="2790720"/>
          </a:xfrm>
          <a:prstGeom prst="straightConnector1">
            <a:avLst/>
          </a:prstGeom>
          <a:ln w="38160">
            <a:solidFill>
              <a:srgbClr val="ffff00"/>
            </a:solidFill>
            <a:round/>
            <a:tailEnd len="med" type="triangle" w="med"/>
          </a:ln>
        </p:spPr>
      </p:sp>
      <p:sp>
        <p:nvSpPr>
          <p:cNvPr id="371" name="CustomShape 20"/>
          <p:cNvSpPr/>
          <p:nvPr/>
        </p:nvSpPr>
        <p:spPr>
          <a:xfrm>
            <a:off x="4200480" y="4000320"/>
            <a:ext cx="1054080" cy="3647520"/>
          </a:xfrm>
          <a:prstGeom prst="straightConnector1">
            <a:avLst/>
          </a:prstGeom>
          <a:ln w="38160">
            <a:solidFill>
              <a:srgbClr val="c0504d"/>
            </a:solidFill>
            <a:round/>
            <a:tailEnd len="med" type="triangle" w="med"/>
          </a:ln>
        </p:spPr>
      </p:sp>
      <p:sp>
        <p:nvSpPr>
          <p:cNvPr id="372" name="CustomShape 21"/>
          <p:cNvSpPr/>
          <p:nvPr/>
        </p:nvSpPr>
        <p:spPr>
          <a:xfrm>
            <a:off x="4419720" y="5262480"/>
            <a:ext cx="529200" cy="1080"/>
          </a:xfrm>
          <a:prstGeom prst="straightConnector1">
            <a:avLst/>
          </a:prstGeom>
          <a:ln w="38160">
            <a:solidFill>
              <a:srgbClr val="c0504d"/>
            </a:solidFill>
            <a:round/>
            <a:tailEnd len="med" type="triangle" w="med"/>
          </a:ln>
        </p:spPr>
      </p:sp>
      <p:sp>
        <p:nvSpPr>
          <p:cNvPr id="373" name="CustomShape 22"/>
          <p:cNvSpPr/>
          <p:nvPr/>
        </p:nvSpPr>
        <p:spPr>
          <a:xfrm>
            <a:off x="4200480" y="2945880"/>
            <a:ext cx="1054080" cy="504720"/>
          </a:xfrm>
          <a:prstGeom prst="straightConnector1">
            <a:avLst/>
          </a:prstGeom>
          <a:ln w="38160">
            <a:solidFill>
              <a:srgbClr val="c0504d"/>
            </a:solidFill>
            <a:round/>
            <a:tailEnd len="med" type="triangle" w="med"/>
          </a:ln>
        </p:spPr>
      </p:sp>
      <p:sp>
        <p:nvSpPr>
          <p:cNvPr id="374" name="CustomShape 23"/>
          <p:cNvSpPr/>
          <p:nvPr/>
        </p:nvSpPr>
        <p:spPr>
          <a:xfrm>
            <a:off x="4199760" y="2945880"/>
            <a:ext cx="1054080" cy="2981160"/>
          </a:xfrm>
          <a:prstGeom prst="straightConnector1">
            <a:avLst/>
          </a:prstGeom>
          <a:ln w="38160">
            <a:solidFill>
              <a:srgbClr val="c0504d"/>
            </a:solidFill>
            <a:round/>
            <a:tailEnd len="med" type="triangle" w="med"/>
          </a:ln>
        </p:spPr>
      </p:sp>
      <p:sp>
        <p:nvSpPr>
          <p:cNvPr id="375" name="CustomShape 24"/>
          <p:cNvSpPr/>
          <p:nvPr/>
        </p:nvSpPr>
        <p:spPr>
          <a:xfrm>
            <a:off x="4200480" y="4000320"/>
            <a:ext cx="1054080" cy="1780560"/>
          </a:xfrm>
          <a:prstGeom prst="straightConnector1">
            <a:avLst/>
          </a:prstGeom>
          <a:ln w="38160">
            <a:solidFill>
              <a:srgbClr val="c0504d"/>
            </a:solidFill>
            <a:round/>
            <a:tailEnd len="med" type="triangle" w="med"/>
          </a:ln>
        </p:spPr>
      </p:sp>
      <p:sp>
        <p:nvSpPr>
          <p:cNvPr id="376" name="CustomShape 25"/>
          <p:cNvSpPr/>
          <p:nvPr/>
        </p:nvSpPr>
        <p:spPr>
          <a:xfrm>
            <a:off x="3886200" y="1700280"/>
            <a:ext cx="533160" cy="551520"/>
          </a:xfrm>
          <a:prstGeom prst="rect">
            <a:avLst>
              <a:gd fmla="val 50000" name="adj1"/>
              <a:gd fmla="val 50000" name="adj2"/>
            </a:avLst>
          </a:prstGeom>
          <a:solidFill>
            <a:srgbClr val="f10fe1"/>
          </a:solidFill>
          <a:ln w="25560">
            <a:solidFill>
              <a:srgbClr val="3a5f8b"/>
            </a:solidFill>
            <a:round/>
          </a:ln>
        </p:spPr>
      </p:sp>
      <p:sp>
        <p:nvSpPr>
          <p:cNvPr id="377" name="CustomShape 26"/>
          <p:cNvSpPr/>
          <p:nvPr/>
        </p:nvSpPr>
        <p:spPr>
          <a:xfrm>
            <a:off x="609480" y="5791320"/>
            <a:ext cx="2590560" cy="1002240"/>
          </a:xfrm>
          <a:prstGeom prst="rect">
            <a:avLst/>
          </a:prstGeom>
        </p:spPr>
        <p:txBody>
          <a:bodyPr bIns="45000" lIns="90000" rIns="90000" tIns="45000"/>
          <a:p>
            <a:pPr>
              <a:lnSpc>
                <a:spcPct val="100000"/>
              </a:lnSpc>
            </a:pPr>
            <a:r>
              <a:rPr lang="en-US" sz="1200">
                <a:solidFill>
                  <a:srgbClr val="ffffff"/>
                </a:solidFill>
                <a:latin typeface="Calibri"/>
              </a:rPr>
              <a:t>Secondary events like Attribute and namespace are cannot read from xmlEventReader. It has to  get from their resspective parent</a:t>
            </a:r>
            <a:endParaRPr/>
          </a:p>
        </p:txBody>
      </p:sp>
      <p:sp>
        <p:nvSpPr>
          <p:cNvPr id="378" name="CustomShape 27"/>
          <p:cNvSpPr/>
          <p:nvPr/>
        </p:nvSpPr>
        <p:spPr>
          <a:xfrm>
            <a:off x="3809880" y="152280"/>
            <a:ext cx="1142640" cy="761760"/>
          </a:xfrm>
          <a:prstGeom prst="rect">
            <a:avLst>
              <a:gd fmla="val -36608" name="adj1"/>
              <a:gd fmla="val 62500" name="adj2"/>
            </a:avLst>
          </a:prstGeom>
          <a:solidFill>
            <a:srgbClr val="0070c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Begin Here</a:t>
            </a:r>
            <a:endParaRPr/>
          </a:p>
        </p:txBody>
      </p:sp>
    </p:spTree>
  </p:cSld>
  <p:transition advTm="227000">
    <p:split dir="out" orient="horz"/>
  </p:transition>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9" name="CustomShape 1"/>
          <p:cNvSpPr/>
          <p:nvPr/>
        </p:nvSpPr>
        <p:spPr>
          <a:xfrm>
            <a:off x="2133720" y="228600"/>
            <a:ext cx="4343040" cy="60912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StAX API</a:t>
            </a:r>
            <a:endParaRPr/>
          </a:p>
        </p:txBody>
      </p:sp>
      <p:sp>
        <p:nvSpPr>
          <p:cNvPr id="380" name="CustomShape 2"/>
          <p:cNvSpPr/>
          <p:nvPr/>
        </p:nvSpPr>
        <p:spPr>
          <a:xfrm>
            <a:off x="533520" y="1219320"/>
            <a:ext cx="2971440" cy="1447560"/>
          </a:xfrm>
          <a:prstGeom prst="rect">
            <a:avLst/>
          </a:prstGeom>
          <a:solidFill>
            <a:srgbClr val="4f81bd"/>
          </a:solidFill>
          <a:ln w="25560">
            <a:solidFill>
              <a:srgbClr val="3a5f8b"/>
            </a:solidFill>
            <a:round/>
          </a:ln>
        </p:spPr>
        <p:txBody>
          <a:bodyPr bIns="45000" lIns="90000" rIns="90000" tIns="45000"/>
          <a:p>
            <a:pPr algn="ctr">
              <a:lnSpc>
                <a:spcPct val="100000"/>
              </a:lnSpc>
            </a:pPr>
            <a:r>
              <a:rPr lang="en-US">
                <a:solidFill>
                  <a:srgbClr val="ffffff"/>
                </a:solidFill>
                <a:latin typeface="Calibri"/>
              </a:rPr>
              <a:t>3 Factory</a:t>
            </a:r>
            <a:endParaRPr/>
          </a:p>
        </p:txBody>
      </p:sp>
      <p:sp>
        <p:nvSpPr>
          <p:cNvPr id="381" name="CustomShape 3"/>
          <p:cNvSpPr/>
          <p:nvPr/>
        </p:nvSpPr>
        <p:spPr>
          <a:xfrm>
            <a:off x="762120" y="1600200"/>
            <a:ext cx="2514240" cy="990360"/>
          </a:xfrm>
          <a:prstGeom prst="rect">
            <a:avLst>
              <a:gd fmla="val 16667" name="adj"/>
            </a:avLst>
          </a:prstGeom>
          <a:solidFill>
            <a:srgbClr val="92d050"/>
          </a:solidFill>
          <a:ln w="25560">
            <a:solidFill>
              <a:srgbClr val="3a5f8b"/>
            </a:solidFill>
            <a:round/>
          </a:ln>
        </p:spPr>
        <p:txBody>
          <a:bodyPr anchor="ctr" bIns="45000" lIns="90000" rIns="90000" tIns="45000"/>
          <a:p>
            <a:pPr>
              <a:lnSpc>
                <a:spcPct val="100000"/>
              </a:lnSpc>
              <a:buFont typeface="StarSymbol"/>
              <a:buAutoNum type="arabicPeriod"/>
            </a:pPr>
            <a:r>
              <a:rPr lang="en-US">
                <a:solidFill>
                  <a:srgbClr val="ffffff"/>
                </a:solidFill>
                <a:latin typeface="Calibri"/>
              </a:rPr>
              <a:t>XMLInputFactory</a:t>
            </a:r>
            <a:endParaRPr/>
          </a:p>
          <a:p>
            <a:pPr>
              <a:lnSpc>
                <a:spcPct val="100000"/>
              </a:lnSpc>
              <a:buFont typeface="StarSymbol"/>
              <a:buAutoNum type="arabicPeriod"/>
            </a:pPr>
            <a:r>
              <a:rPr lang="en-US">
                <a:solidFill>
                  <a:srgbClr val="ffffff"/>
                </a:solidFill>
                <a:latin typeface="Calibri"/>
              </a:rPr>
              <a:t>XMLOutputFactory</a:t>
            </a:r>
            <a:endParaRPr/>
          </a:p>
          <a:p>
            <a:pPr>
              <a:lnSpc>
                <a:spcPct val="100000"/>
              </a:lnSpc>
              <a:buFont typeface="StarSymbol"/>
              <a:buAutoNum type="arabicPeriod"/>
            </a:pPr>
            <a:r>
              <a:rPr lang="en-US">
                <a:solidFill>
                  <a:srgbClr val="953735"/>
                </a:solidFill>
                <a:latin typeface="Calibri"/>
              </a:rPr>
              <a:t>XMLEventFactory</a:t>
            </a:r>
            <a:endParaRPr/>
          </a:p>
        </p:txBody>
      </p:sp>
      <p:sp>
        <p:nvSpPr>
          <p:cNvPr id="382" name="CustomShape 4"/>
          <p:cNvSpPr/>
          <p:nvPr/>
        </p:nvSpPr>
        <p:spPr>
          <a:xfrm>
            <a:off x="609480" y="2971800"/>
            <a:ext cx="2742840" cy="3428640"/>
          </a:xfrm>
          <a:prstGeom prst="rect">
            <a:avLst/>
          </a:prstGeom>
          <a:solidFill>
            <a:srgbClr val="4f81bd"/>
          </a:solidFill>
          <a:ln w="25560">
            <a:solidFill>
              <a:srgbClr val="3a5f8b"/>
            </a:solidFill>
            <a:round/>
          </a:ln>
        </p:spPr>
        <p:txBody>
          <a:bodyPr bIns="45000" lIns="90000" rIns="90000" tIns="45000"/>
          <a:p>
            <a:pPr algn="ctr">
              <a:lnSpc>
                <a:spcPct val="100000"/>
              </a:lnSpc>
            </a:pPr>
            <a:r>
              <a:rPr lang="en-US">
                <a:solidFill>
                  <a:srgbClr val="ffffff"/>
                </a:solidFill>
                <a:latin typeface="Calibri"/>
              </a:rPr>
              <a:t>Domain objects</a:t>
            </a:r>
            <a:endParaRPr/>
          </a:p>
          <a:p>
            <a:pPr algn="ctr">
              <a:lnSpc>
                <a:spcPct val="100000"/>
              </a:lnSpc>
            </a:pPr>
            <a:endParaRPr/>
          </a:p>
        </p:txBody>
      </p:sp>
      <p:sp>
        <p:nvSpPr>
          <p:cNvPr id="383" name="CustomShape 5"/>
          <p:cNvSpPr/>
          <p:nvPr/>
        </p:nvSpPr>
        <p:spPr>
          <a:xfrm>
            <a:off x="762120" y="3505320"/>
            <a:ext cx="2437920" cy="2742840"/>
          </a:xfrm>
          <a:prstGeom prst="rect">
            <a:avLst>
              <a:gd fmla="val 16667" name="adj"/>
            </a:avLst>
          </a:prstGeom>
          <a:solidFill>
            <a:srgbClr val="f10fe1"/>
          </a:solidFill>
          <a:ln w="25560">
            <a:solidFill>
              <a:srgbClr val="3a5f8b"/>
            </a:solidFill>
            <a:round/>
          </a:ln>
        </p:spPr>
        <p:txBody>
          <a:bodyPr anchor="ctr" bIns="45000" lIns="90000" rIns="90000" tIns="45000"/>
          <a:p>
            <a:pPr>
              <a:lnSpc>
                <a:spcPct val="100000"/>
              </a:lnSpc>
              <a:buFont typeface="StarSymbol"/>
              <a:buAutoNum type="arabicPeriod"/>
            </a:pPr>
            <a:r>
              <a:rPr lang="en-US">
                <a:solidFill>
                  <a:srgbClr val="953735"/>
                </a:solidFill>
                <a:latin typeface="Calibri"/>
              </a:rPr>
              <a:t>StartDocument</a:t>
            </a:r>
            <a:endParaRPr/>
          </a:p>
          <a:p>
            <a:pPr>
              <a:lnSpc>
                <a:spcPct val="100000"/>
              </a:lnSpc>
              <a:buFont typeface="StarSymbol"/>
              <a:buAutoNum type="arabicPeriod"/>
            </a:pPr>
            <a:r>
              <a:rPr lang="en-US">
                <a:solidFill>
                  <a:srgbClr val="953735"/>
                </a:solidFill>
                <a:latin typeface="Calibri"/>
              </a:rPr>
              <a:t>EndDocument</a:t>
            </a:r>
            <a:endParaRPr/>
          </a:p>
          <a:p>
            <a:pPr>
              <a:lnSpc>
                <a:spcPct val="100000"/>
              </a:lnSpc>
              <a:buFont typeface="StarSymbol"/>
              <a:buAutoNum type="arabicPeriod"/>
            </a:pPr>
            <a:r>
              <a:rPr lang="en-US">
                <a:solidFill>
                  <a:srgbClr val="953735"/>
                </a:solidFill>
                <a:latin typeface="Calibri"/>
              </a:rPr>
              <a:t>StartElement</a:t>
            </a:r>
            <a:endParaRPr/>
          </a:p>
          <a:p>
            <a:pPr>
              <a:lnSpc>
                <a:spcPct val="100000"/>
              </a:lnSpc>
              <a:buFont typeface="StarSymbol"/>
              <a:buAutoNum type="arabicPeriod"/>
            </a:pPr>
            <a:r>
              <a:rPr lang="en-US">
                <a:solidFill>
                  <a:srgbClr val="953735"/>
                </a:solidFill>
                <a:latin typeface="Calibri"/>
              </a:rPr>
              <a:t>EndElement</a:t>
            </a:r>
            <a:endParaRPr/>
          </a:p>
          <a:p>
            <a:pPr>
              <a:lnSpc>
                <a:spcPct val="100000"/>
              </a:lnSpc>
              <a:buFont typeface="StarSymbol"/>
              <a:buAutoNum type="arabicPeriod"/>
            </a:pPr>
            <a:r>
              <a:rPr lang="en-US">
                <a:solidFill>
                  <a:srgbClr val="953735"/>
                </a:solidFill>
                <a:latin typeface="Calibri"/>
              </a:rPr>
              <a:t>Attribute</a:t>
            </a:r>
            <a:endParaRPr/>
          </a:p>
          <a:p>
            <a:pPr>
              <a:lnSpc>
                <a:spcPct val="100000"/>
              </a:lnSpc>
              <a:buFont typeface="StarSymbol"/>
              <a:buAutoNum type="arabicPeriod"/>
            </a:pPr>
            <a:r>
              <a:rPr lang="en-US">
                <a:solidFill>
                  <a:srgbClr val="953735"/>
                </a:solidFill>
                <a:latin typeface="Calibri"/>
              </a:rPr>
              <a:t>Characters</a:t>
            </a:r>
            <a:endParaRPr/>
          </a:p>
          <a:p>
            <a:pPr>
              <a:lnSpc>
                <a:spcPct val="100000"/>
              </a:lnSpc>
              <a:buFont typeface="StarSymbol"/>
              <a:buAutoNum type="arabicPeriod"/>
            </a:pPr>
            <a:r>
              <a:rPr lang="en-US">
                <a:solidFill>
                  <a:srgbClr val="953735"/>
                </a:solidFill>
                <a:latin typeface="Calibri"/>
              </a:rPr>
              <a:t>Comment</a:t>
            </a:r>
            <a:endParaRPr/>
          </a:p>
          <a:p>
            <a:pPr>
              <a:lnSpc>
                <a:spcPct val="100000"/>
              </a:lnSpc>
              <a:buFont typeface="StarSymbol"/>
              <a:buAutoNum type="arabicPeriod"/>
            </a:pPr>
            <a:r>
              <a:rPr lang="en-US">
                <a:solidFill>
                  <a:srgbClr val="953735"/>
                </a:solidFill>
                <a:latin typeface="Calibri"/>
              </a:rPr>
              <a:t>Namespace</a:t>
            </a:r>
            <a:endParaRPr/>
          </a:p>
          <a:p>
            <a:pPr>
              <a:lnSpc>
                <a:spcPct val="100000"/>
              </a:lnSpc>
              <a:buFont typeface="StarSymbol"/>
              <a:buAutoNum type="arabicPeriod"/>
            </a:pPr>
            <a:r>
              <a:rPr lang="en-US">
                <a:solidFill>
                  <a:srgbClr val="953735"/>
                </a:solidFill>
                <a:latin typeface="Calibri"/>
              </a:rPr>
              <a:t>XMLEvent</a:t>
            </a:r>
            <a:endParaRPr/>
          </a:p>
        </p:txBody>
      </p:sp>
      <p:sp>
        <p:nvSpPr>
          <p:cNvPr id="384" name="CustomShape 6"/>
          <p:cNvSpPr/>
          <p:nvPr/>
        </p:nvSpPr>
        <p:spPr>
          <a:xfrm>
            <a:off x="5638680" y="1219320"/>
            <a:ext cx="3276360" cy="1752120"/>
          </a:xfrm>
          <a:prstGeom prst="rect">
            <a:avLst/>
          </a:prstGeom>
          <a:solidFill>
            <a:srgbClr val="4f81bd"/>
          </a:solidFill>
          <a:ln w="25560">
            <a:solidFill>
              <a:srgbClr val="3a5f8b"/>
            </a:solidFill>
            <a:round/>
          </a:ln>
        </p:spPr>
        <p:txBody>
          <a:bodyPr bIns="45000" lIns="90000" rIns="90000" tIns="45000"/>
          <a:p>
            <a:pPr algn="ctr">
              <a:lnSpc>
                <a:spcPct val="100000"/>
              </a:lnSpc>
            </a:pPr>
            <a:r>
              <a:rPr lang="en-US">
                <a:solidFill>
                  <a:srgbClr val="ffffff"/>
                </a:solidFill>
                <a:latin typeface="Calibri"/>
              </a:rPr>
              <a:t>4 – XML IO’s</a:t>
            </a:r>
            <a:endParaRPr/>
          </a:p>
        </p:txBody>
      </p:sp>
      <p:sp>
        <p:nvSpPr>
          <p:cNvPr id="385" name="CustomShape 7"/>
          <p:cNvSpPr/>
          <p:nvPr/>
        </p:nvSpPr>
        <p:spPr>
          <a:xfrm>
            <a:off x="5943600" y="1676520"/>
            <a:ext cx="2666520" cy="1142640"/>
          </a:xfrm>
          <a:prstGeom prst="rect">
            <a:avLst>
              <a:gd fmla="val 16667" name="adj"/>
            </a:avLst>
          </a:prstGeom>
          <a:solidFill>
            <a:srgbClr val="92d050"/>
          </a:solidFill>
          <a:ln w="25560">
            <a:solidFill>
              <a:srgbClr val="3a5f8b"/>
            </a:solidFill>
            <a:round/>
          </a:ln>
        </p:spPr>
        <p:txBody>
          <a:bodyPr anchor="ctr" bIns="45000" lIns="90000" rIns="90000" tIns="45000"/>
          <a:p>
            <a:pPr>
              <a:lnSpc>
                <a:spcPct val="100000"/>
              </a:lnSpc>
              <a:buFont typeface="StarSymbol"/>
              <a:buAutoNum type="arabicPeriod"/>
            </a:pPr>
            <a:r>
              <a:rPr lang="en-US">
                <a:solidFill>
                  <a:srgbClr val="ffff00"/>
                </a:solidFill>
                <a:latin typeface="Calibri"/>
              </a:rPr>
              <a:t>XMLStreamReader</a:t>
            </a:r>
            <a:endParaRPr/>
          </a:p>
          <a:p>
            <a:pPr>
              <a:lnSpc>
                <a:spcPct val="100000"/>
              </a:lnSpc>
              <a:buFont typeface="StarSymbol"/>
              <a:buAutoNum type="arabicPeriod"/>
            </a:pPr>
            <a:r>
              <a:rPr lang="en-US">
                <a:solidFill>
                  <a:srgbClr val="ffff00"/>
                </a:solidFill>
                <a:latin typeface="Calibri"/>
              </a:rPr>
              <a:t>XMLStreamWriter</a:t>
            </a:r>
            <a:endParaRPr/>
          </a:p>
          <a:p>
            <a:pPr>
              <a:lnSpc>
                <a:spcPct val="100000"/>
              </a:lnSpc>
              <a:buFont typeface="StarSymbol"/>
              <a:buAutoNum type="arabicPeriod"/>
            </a:pPr>
            <a:r>
              <a:rPr lang="en-US">
                <a:solidFill>
                  <a:srgbClr val="953735"/>
                </a:solidFill>
                <a:latin typeface="Calibri"/>
              </a:rPr>
              <a:t>XMLEventReader</a:t>
            </a:r>
            <a:endParaRPr/>
          </a:p>
          <a:p>
            <a:pPr>
              <a:lnSpc>
                <a:spcPct val="100000"/>
              </a:lnSpc>
              <a:buFont typeface="StarSymbol"/>
              <a:buAutoNum type="arabicPeriod"/>
            </a:pPr>
            <a:r>
              <a:rPr lang="en-US">
                <a:solidFill>
                  <a:srgbClr val="953735"/>
                </a:solidFill>
                <a:latin typeface="Calibri"/>
              </a:rPr>
              <a:t>XMLEventWriter</a:t>
            </a:r>
            <a:endParaRPr/>
          </a:p>
        </p:txBody>
      </p:sp>
      <p:sp>
        <p:nvSpPr>
          <p:cNvPr id="386" name="CustomShape 8"/>
          <p:cNvSpPr/>
          <p:nvPr/>
        </p:nvSpPr>
        <p:spPr>
          <a:xfrm>
            <a:off x="4952880" y="3352680"/>
            <a:ext cx="2437920" cy="1218960"/>
          </a:xfrm>
          <a:prstGeom prst="rect">
            <a:avLst/>
          </a:prstGeom>
          <a:solidFill>
            <a:srgbClr val="4f81bd"/>
          </a:solidFill>
          <a:ln w="25560">
            <a:solidFill>
              <a:srgbClr val="3a5f8b"/>
            </a:solidFill>
            <a:round/>
          </a:ln>
        </p:spPr>
        <p:txBody>
          <a:bodyPr bIns="45000" lIns="90000" rIns="90000" tIns="45000"/>
          <a:p>
            <a:pPr algn="ctr">
              <a:lnSpc>
                <a:spcPct val="100000"/>
              </a:lnSpc>
            </a:pPr>
            <a:r>
              <a:rPr lang="en-US">
                <a:solidFill>
                  <a:srgbClr val="ffffff"/>
                </a:solidFill>
                <a:latin typeface="Calibri"/>
              </a:rPr>
              <a:t>2 - Filter</a:t>
            </a:r>
            <a:endParaRPr/>
          </a:p>
        </p:txBody>
      </p:sp>
      <p:sp>
        <p:nvSpPr>
          <p:cNvPr id="387" name="CustomShape 9"/>
          <p:cNvSpPr/>
          <p:nvPr/>
        </p:nvSpPr>
        <p:spPr>
          <a:xfrm>
            <a:off x="5334120" y="3809880"/>
            <a:ext cx="1828440" cy="685440"/>
          </a:xfrm>
          <a:prstGeom prst="rect">
            <a:avLst>
              <a:gd fmla="val 16667" name="adj"/>
            </a:avLst>
          </a:prstGeom>
          <a:solidFill>
            <a:srgbClr val="92d050"/>
          </a:solidFill>
          <a:ln w="25560">
            <a:solidFill>
              <a:srgbClr val="3a5f8b"/>
            </a:solidFill>
            <a:round/>
          </a:ln>
        </p:spPr>
        <p:txBody>
          <a:bodyPr anchor="ctr" bIns="45000" lIns="90000" rIns="90000" tIns="45000"/>
          <a:p>
            <a:pPr>
              <a:lnSpc>
                <a:spcPct val="100000"/>
              </a:lnSpc>
              <a:buFont typeface="StarSymbol"/>
              <a:buAutoNum type="arabicPeriod"/>
            </a:pPr>
            <a:r>
              <a:rPr lang="en-US">
                <a:solidFill>
                  <a:srgbClr val="ffff00"/>
                </a:solidFill>
                <a:latin typeface="Calibri"/>
              </a:rPr>
              <a:t>StreamFilter</a:t>
            </a:r>
            <a:endParaRPr/>
          </a:p>
          <a:p>
            <a:pPr>
              <a:lnSpc>
                <a:spcPct val="100000"/>
              </a:lnSpc>
              <a:buFont typeface="StarSymbol"/>
              <a:buAutoNum type="arabicPeriod"/>
            </a:pPr>
            <a:r>
              <a:rPr lang="en-US">
                <a:solidFill>
                  <a:srgbClr val="953735"/>
                </a:solidFill>
                <a:latin typeface="Calibri"/>
              </a:rPr>
              <a:t>EventFilter</a:t>
            </a:r>
            <a:endParaRPr/>
          </a:p>
        </p:txBody>
      </p:sp>
      <p:sp>
        <p:nvSpPr>
          <p:cNvPr id="388" name="CustomShape 10"/>
          <p:cNvSpPr/>
          <p:nvPr/>
        </p:nvSpPr>
        <p:spPr>
          <a:xfrm>
            <a:off x="4648320" y="4800600"/>
            <a:ext cx="4190760" cy="1752120"/>
          </a:xfrm>
          <a:prstGeom prst="rect">
            <a:avLst/>
          </a:prstGeom>
          <a:solidFill>
            <a:srgbClr val="4f81bd"/>
          </a:solidFill>
          <a:ln w="25560">
            <a:solidFill>
              <a:srgbClr val="3a5f8b"/>
            </a:solidFill>
            <a:round/>
          </a:ln>
        </p:spPr>
        <p:txBody>
          <a:bodyPr bIns="45000" lIns="90000" rIns="90000" tIns="45000"/>
          <a:p>
            <a:pPr algn="ctr">
              <a:lnSpc>
                <a:spcPct val="100000"/>
              </a:lnSpc>
            </a:pPr>
            <a:r>
              <a:rPr lang="en-US">
                <a:solidFill>
                  <a:srgbClr val="ffffff"/>
                </a:solidFill>
                <a:latin typeface="Calibri"/>
              </a:rPr>
              <a:t>Others</a:t>
            </a:r>
            <a:endParaRPr/>
          </a:p>
        </p:txBody>
      </p:sp>
      <p:sp>
        <p:nvSpPr>
          <p:cNvPr id="389" name="CustomShape 11"/>
          <p:cNvSpPr/>
          <p:nvPr/>
        </p:nvSpPr>
        <p:spPr>
          <a:xfrm>
            <a:off x="5105520" y="5715000"/>
            <a:ext cx="2742840" cy="456840"/>
          </a:xfrm>
          <a:prstGeom prst="rect">
            <a:avLst/>
          </a:prstGeom>
          <a:solidFill>
            <a:srgbClr val="ff000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XMLStreamException</a:t>
            </a:r>
            <a:endParaRPr/>
          </a:p>
        </p:txBody>
      </p:sp>
    </p:spTree>
  </p:cSld>
  <p:transition advTm="227000">
    <p:split dir="out" orient="horz"/>
  </p:transition>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0" name="CustomShape 1"/>
          <p:cNvSpPr/>
          <p:nvPr/>
        </p:nvSpPr>
        <p:spPr>
          <a:xfrm>
            <a:off x="152280" y="152280"/>
            <a:ext cx="2133360" cy="456840"/>
          </a:xfrm>
          <a:prstGeom prst="rect">
            <a:avLst/>
          </a:prstGeom>
          <a:solidFill>
            <a:srgbClr val="ffff00"/>
          </a:solidFill>
          <a:ln w="25560">
            <a:solidFill>
              <a:srgbClr val="3a5f8b"/>
            </a:solidFill>
            <a:round/>
          </a:ln>
        </p:spPr>
        <p:txBody>
          <a:bodyPr anchor="ctr" bIns="45000" lIns="90000" rIns="90000" tIns="45000"/>
          <a:p>
            <a:pPr algn="ctr">
              <a:lnSpc>
                <a:spcPct val="100000"/>
              </a:lnSpc>
            </a:pPr>
            <a:r>
              <a:rPr lang="en-US">
                <a:solidFill>
                  <a:srgbClr val="00b050"/>
                </a:solidFill>
                <a:latin typeface="Calibri"/>
              </a:rPr>
              <a:t>JAXP Exception</a:t>
            </a:r>
            <a:endParaRPr/>
          </a:p>
        </p:txBody>
      </p:sp>
      <p:sp>
        <p:nvSpPr>
          <p:cNvPr id="391" name="CustomShape 2"/>
          <p:cNvSpPr/>
          <p:nvPr/>
        </p:nvSpPr>
        <p:spPr>
          <a:xfrm>
            <a:off x="2819520" y="609480"/>
            <a:ext cx="2437920" cy="36540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Java.lang.Exception</a:t>
            </a:r>
            <a:endParaRPr/>
          </a:p>
        </p:txBody>
      </p:sp>
      <p:sp>
        <p:nvSpPr>
          <p:cNvPr id="392" name="CustomShape 3"/>
          <p:cNvSpPr/>
          <p:nvPr/>
        </p:nvSpPr>
        <p:spPr>
          <a:xfrm>
            <a:off x="6019920" y="914400"/>
            <a:ext cx="2819160" cy="365400"/>
          </a:xfrm>
          <a:prstGeom prst="rect">
            <a:avLst/>
          </a:prstGeom>
          <a:solidFill>
            <a:srgbClr val="c0504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FactoryConfigurationError</a:t>
            </a:r>
            <a:endParaRPr/>
          </a:p>
        </p:txBody>
      </p:sp>
      <p:sp>
        <p:nvSpPr>
          <p:cNvPr id="393" name="CustomShape 4"/>
          <p:cNvSpPr/>
          <p:nvPr/>
        </p:nvSpPr>
        <p:spPr>
          <a:xfrm>
            <a:off x="2666880" y="2819520"/>
            <a:ext cx="2666520" cy="365400"/>
          </a:xfrm>
          <a:prstGeom prst="rect">
            <a:avLst/>
          </a:prstGeom>
          <a:solidFill>
            <a:srgbClr val="00206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SAX</a:t>
            </a:r>
            <a:r>
              <a:rPr lang="en-US">
                <a:solidFill>
                  <a:srgbClr val="ff0000"/>
                </a:solidFill>
                <a:latin typeface="Calibri"/>
              </a:rPr>
              <a:t>Parse</a:t>
            </a:r>
            <a:r>
              <a:rPr lang="en-US">
                <a:solidFill>
                  <a:srgbClr val="ffffff"/>
                </a:solidFill>
                <a:latin typeface="Calibri"/>
              </a:rPr>
              <a:t>Exception</a:t>
            </a:r>
            <a:endParaRPr/>
          </a:p>
        </p:txBody>
      </p:sp>
      <p:sp>
        <p:nvSpPr>
          <p:cNvPr id="394" name="CustomShape 5"/>
          <p:cNvSpPr/>
          <p:nvPr/>
        </p:nvSpPr>
        <p:spPr>
          <a:xfrm>
            <a:off x="3200400" y="1752480"/>
            <a:ext cx="1523520" cy="365400"/>
          </a:xfrm>
          <a:prstGeom prst="rect">
            <a:avLst/>
          </a:prstGeom>
          <a:solidFill>
            <a:srgbClr val="00206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SAXException</a:t>
            </a:r>
            <a:endParaRPr/>
          </a:p>
        </p:txBody>
      </p:sp>
      <p:sp>
        <p:nvSpPr>
          <p:cNvPr id="395" name="CustomShape 6"/>
          <p:cNvSpPr/>
          <p:nvPr/>
        </p:nvSpPr>
        <p:spPr>
          <a:xfrm>
            <a:off x="5257800" y="1752480"/>
            <a:ext cx="3047760" cy="365400"/>
          </a:xfrm>
          <a:prstGeom prst="rect">
            <a:avLst/>
          </a:prstGeom>
          <a:solidFill>
            <a:srgbClr val="00206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ParserConfigurationException</a:t>
            </a:r>
            <a:endParaRPr/>
          </a:p>
        </p:txBody>
      </p:sp>
      <p:sp>
        <p:nvSpPr>
          <p:cNvPr id="396" name="CustomShape 7"/>
          <p:cNvSpPr/>
          <p:nvPr/>
        </p:nvSpPr>
        <p:spPr>
          <a:xfrm>
            <a:off x="3962520" y="2819520"/>
            <a:ext cx="700560" cy="37800"/>
          </a:xfrm>
          <a:prstGeom prst="straightConnector1">
            <a:avLst/>
          </a:prstGeom>
          <a:ln w="57240">
            <a:solidFill>
              <a:srgbClr val="ff0000"/>
            </a:solidFill>
            <a:round/>
            <a:tailEnd len="med" type="triangle" w="med"/>
          </a:ln>
        </p:spPr>
      </p:sp>
      <p:sp>
        <p:nvSpPr>
          <p:cNvPr id="397" name="CustomShape 8"/>
          <p:cNvSpPr/>
          <p:nvPr/>
        </p:nvSpPr>
        <p:spPr>
          <a:xfrm>
            <a:off x="4038480" y="1752480"/>
            <a:ext cx="776880" cy="2742840"/>
          </a:xfrm>
          <a:prstGeom prst="straightConnector1">
            <a:avLst/>
          </a:prstGeom>
          <a:ln w="57240">
            <a:solidFill>
              <a:srgbClr val="ff0000"/>
            </a:solidFill>
            <a:round/>
            <a:tailEnd len="med" type="triangle" w="med"/>
          </a:ln>
        </p:spPr>
      </p:sp>
      <p:sp>
        <p:nvSpPr>
          <p:cNvPr id="398" name="CustomShape 9"/>
          <p:cNvSpPr/>
          <p:nvPr/>
        </p:nvSpPr>
        <p:spPr>
          <a:xfrm>
            <a:off x="4037760" y="975240"/>
            <a:ext cx="776880" cy="365400"/>
          </a:xfrm>
          <a:prstGeom prst="straightConnector1">
            <a:avLst/>
          </a:prstGeom>
          <a:ln w="57240">
            <a:solidFill>
              <a:srgbClr val="ff0000"/>
            </a:solidFill>
            <a:round/>
            <a:tailEnd len="med" type="triangle" w="med"/>
          </a:ln>
        </p:spPr>
      </p:sp>
      <p:sp>
        <p:nvSpPr>
          <p:cNvPr id="399" name="CustomShape 10"/>
          <p:cNvSpPr/>
          <p:nvPr/>
        </p:nvSpPr>
        <p:spPr>
          <a:xfrm>
            <a:off x="5715000" y="2819520"/>
            <a:ext cx="3276360" cy="365400"/>
          </a:xfrm>
          <a:prstGeom prst="rect">
            <a:avLst/>
          </a:prstGeom>
          <a:solidFill>
            <a:srgbClr val="00206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SAXNotRecognizedException</a:t>
            </a:r>
            <a:endParaRPr/>
          </a:p>
        </p:txBody>
      </p:sp>
      <p:sp>
        <p:nvSpPr>
          <p:cNvPr id="400" name="CustomShape 11"/>
          <p:cNvSpPr/>
          <p:nvPr/>
        </p:nvSpPr>
        <p:spPr>
          <a:xfrm>
            <a:off x="3962520" y="2819520"/>
            <a:ext cx="700560" cy="3390480"/>
          </a:xfrm>
          <a:prstGeom prst="straightConnector1">
            <a:avLst/>
          </a:prstGeom>
          <a:ln w="38160">
            <a:solidFill>
              <a:srgbClr val="ff0000"/>
            </a:solidFill>
            <a:round/>
            <a:tailEnd len="med" type="triangle" w="med"/>
          </a:ln>
        </p:spPr>
      </p:sp>
      <p:sp>
        <p:nvSpPr>
          <p:cNvPr id="401" name="CustomShape 12"/>
          <p:cNvSpPr/>
          <p:nvPr/>
        </p:nvSpPr>
        <p:spPr>
          <a:xfrm>
            <a:off x="990720" y="5257800"/>
            <a:ext cx="1599840" cy="456840"/>
          </a:xfrm>
          <a:prstGeom prst="rect">
            <a:avLst/>
          </a:prstGeom>
          <a:solidFill>
            <a:srgbClr val="f10fe1"/>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DOMException</a:t>
            </a:r>
            <a:endParaRPr/>
          </a:p>
        </p:txBody>
      </p:sp>
      <p:sp>
        <p:nvSpPr>
          <p:cNvPr id="402" name="CustomShape 13"/>
          <p:cNvSpPr/>
          <p:nvPr/>
        </p:nvSpPr>
        <p:spPr>
          <a:xfrm>
            <a:off x="3809880" y="3657600"/>
            <a:ext cx="1066320" cy="1142640"/>
          </a:xfrm>
          <a:prstGeom prst="rect">
            <a:avLst>
              <a:gd fmla="val -20833" name="adj1"/>
              <a:gd fmla="val 62500" name="adj2"/>
            </a:avLst>
          </a:prstGeom>
          <a:solidFill>
            <a:srgbClr val="f10fe1"/>
          </a:solidFill>
          <a:ln w="25560">
            <a:solidFill>
              <a:srgbClr val="3a5f8b"/>
            </a:solidFill>
            <a:round/>
          </a:ln>
        </p:spPr>
        <p:txBody>
          <a:bodyPr anchor="ctr" bIns="45000" lIns="90000" rIns="90000" tIns="45000"/>
          <a:p>
            <a:pPr algn="ctr">
              <a:lnSpc>
                <a:spcPct val="100000"/>
              </a:lnSpc>
            </a:pPr>
            <a:r>
              <a:rPr lang="en-US" sz="1000">
                <a:solidFill>
                  <a:srgbClr val="ffffff"/>
                </a:solidFill>
                <a:latin typeface="Calibri"/>
              </a:rPr>
              <a:t>Extend from RuntimeException</a:t>
            </a:r>
            <a:endParaRPr/>
          </a:p>
        </p:txBody>
      </p:sp>
      <p:sp>
        <p:nvSpPr>
          <p:cNvPr id="403" name="CustomShape 14"/>
          <p:cNvSpPr/>
          <p:nvPr/>
        </p:nvSpPr>
        <p:spPr>
          <a:xfrm>
            <a:off x="2971800" y="5257800"/>
            <a:ext cx="2361960" cy="456840"/>
          </a:xfrm>
          <a:prstGeom prst="rect">
            <a:avLst/>
          </a:prstGeom>
          <a:solidFill>
            <a:srgbClr val="f10fe1"/>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RangeException</a:t>
            </a:r>
            <a:endParaRPr/>
          </a:p>
        </p:txBody>
      </p:sp>
      <p:sp>
        <p:nvSpPr>
          <p:cNvPr id="404" name="CustomShape 15"/>
          <p:cNvSpPr/>
          <p:nvPr/>
        </p:nvSpPr>
        <p:spPr>
          <a:xfrm>
            <a:off x="5715000" y="5334120"/>
            <a:ext cx="1980720" cy="380520"/>
          </a:xfrm>
          <a:prstGeom prst="rect">
            <a:avLst/>
          </a:prstGeom>
          <a:solidFill>
            <a:srgbClr val="f10fe1"/>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LSException</a:t>
            </a:r>
            <a:endParaRPr/>
          </a:p>
        </p:txBody>
      </p:sp>
      <p:sp>
        <p:nvSpPr>
          <p:cNvPr id="405" name="CustomShape 16"/>
          <p:cNvSpPr/>
          <p:nvPr/>
        </p:nvSpPr>
        <p:spPr>
          <a:xfrm>
            <a:off x="4121280" y="4943520"/>
            <a:ext cx="313920" cy="2329920"/>
          </a:xfrm>
          <a:prstGeom prst="straightConnector1">
            <a:avLst/>
          </a:prstGeom>
          <a:ln w="38160">
            <a:solidFill>
              <a:srgbClr val="9bbb59"/>
            </a:solidFill>
            <a:round/>
            <a:tailEnd len="med" type="triangle" w="med"/>
          </a:ln>
        </p:spPr>
      </p:sp>
      <p:sp>
        <p:nvSpPr>
          <p:cNvPr id="406" name="CustomShape 17"/>
          <p:cNvSpPr/>
          <p:nvPr/>
        </p:nvSpPr>
        <p:spPr>
          <a:xfrm>
            <a:off x="4121280" y="5334120"/>
            <a:ext cx="390240" cy="2584080"/>
          </a:xfrm>
          <a:prstGeom prst="straightConnector1">
            <a:avLst/>
          </a:prstGeom>
          <a:ln w="38160">
            <a:solidFill>
              <a:srgbClr val="9bbb59"/>
            </a:solidFill>
            <a:round/>
            <a:tailEnd len="med" type="triangle" w="med"/>
          </a:ln>
        </p:spPr>
      </p:sp>
      <p:sp>
        <p:nvSpPr>
          <p:cNvPr id="407" name="CustomShape 18"/>
          <p:cNvSpPr/>
          <p:nvPr/>
        </p:nvSpPr>
        <p:spPr>
          <a:xfrm>
            <a:off x="4121280" y="5257800"/>
            <a:ext cx="313920" cy="31320"/>
          </a:xfrm>
          <a:prstGeom prst="straightConnector1">
            <a:avLst/>
          </a:prstGeom>
          <a:ln w="38160">
            <a:solidFill>
              <a:srgbClr val="9bbb59"/>
            </a:solidFill>
            <a:round/>
            <a:tailEnd len="med" type="triangle" w="med"/>
          </a:ln>
        </p:spPr>
      </p:sp>
      <p:sp>
        <p:nvSpPr>
          <p:cNvPr id="408" name="CustomShape 19"/>
          <p:cNvSpPr/>
          <p:nvPr/>
        </p:nvSpPr>
        <p:spPr>
          <a:xfrm>
            <a:off x="228600" y="1905120"/>
            <a:ext cx="2514240" cy="380520"/>
          </a:xfrm>
          <a:prstGeom prst="rect">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TransformerException</a:t>
            </a:r>
            <a:endParaRPr/>
          </a:p>
        </p:txBody>
      </p:sp>
      <p:sp>
        <p:nvSpPr>
          <p:cNvPr id="409" name="CustomShape 20"/>
          <p:cNvSpPr/>
          <p:nvPr/>
        </p:nvSpPr>
        <p:spPr>
          <a:xfrm>
            <a:off x="4038480" y="974520"/>
            <a:ext cx="929160" cy="2552400"/>
          </a:xfrm>
          <a:prstGeom prst="straightConnector1">
            <a:avLst/>
          </a:prstGeom>
          <a:ln w="57240">
            <a:solidFill>
              <a:srgbClr val="ff0000"/>
            </a:solidFill>
            <a:round/>
            <a:tailEnd len="med" type="triangle" w="med"/>
          </a:ln>
        </p:spPr>
      </p:sp>
      <p:sp>
        <p:nvSpPr>
          <p:cNvPr id="410" name="CustomShape 21"/>
          <p:cNvSpPr/>
          <p:nvPr/>
        </p:nvSpPr>
        <p:spPr>
          <a:xfrm>
            <a:off x="152280" y="3429000"/>
            <a:ext cx="3580920" cy="380520"/>
          </a:xfrm>
          <a:prstGeom prst="rect">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TransformerConfigurationException</a:t>
            </a:r>
            <a:endParaRPr/>
          </a:p>
        </p:txBody>
      </p:sp>
      <p:sp>
        <p:nvSpPr>
          <p:cNvPr id="411" name="CustomShape 22"/>
          <p:cNvSpPr/>
          <p:nvPr/>
        </p:nvSpPr>
        <p:spPr>
          <a:xfrm>
            <a:off x="1486080" y="3429000"/>
            <a:ext cx="1142640" cy="456840"/>
          </a:xfrm>
          <a:prstGeom prst="straightConnector1">
            <a:avLst/>
          </a:prstGeom>
          <a:ln w="57240">
            <a:solidFill>
              <a:srgbClr val="ff0000"/>
            </a:solidFill>
            <a:round/>
            <a:tailEnd len="med" type="triangle" w="med"/>
          </a:ln>
        </p:spPr>
      </p:sp>
      <p:sp>
        <p:nvSpPr>
          <p:cNvPr id="412" name="CustomShape 23"/>
          <p:cNvSpPr/>
          <p:nvPr/>
        </p:nvSpPr>
        <p:spPr>
          <a:xfrm>
            <a:off x="6095880" y="4343400"/>
            <a:ext cx="2590560" cy="45684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XMLStreamException</a:t>
            </a:r>
            <a:endParaRPr/>
          </a:p>
        </p:txBody>
      </p:sp>
      <p:sp>
        <p:nvSpPr>
          <p:cNvPr id="413" name="CustomShape 24"/>
          <p:cNvSpPr/>
          <p:nvPr/>
        </p:nvSpPr>
        <p:spPr>
          <a:xfrm>
            <a:off x="4038480" y="4342680"/>
            <a:ext cx="3367800" cy="3352320"/>
          </a:xfrm>
          <a:prstGeom prst="straightConnector1">
            <a:avLst/>
          </a:prstGeom>
          <a:ln w="57240">
            <a:solidFill>
              <a:srgbClr val="ff0000"/>
            </a:solidFill>
            <a:round/>
            <a:tailEnd len="med" type="triangle" w="med"/>
          </a:ln>
        </p:spPr>
      </p:sp>
      <p:sp>
        <p:nvSpPr>
          <p:cNvPr id="414" name="CustomShape 25"/>
          <p:cNvSpPr/>
          <p:nvPr/>
        </p:nvSpPr>
        <p:spPr>
          <a:xfrm>
            <a:off x="4648320" y="3581280"/>
            <a:ext cx="3200040" cy="380520"/>
          </a:xfrm>
          <a:prstGeom prst="rect">
            <a:avLst/>
          </a:prstGeom>
          <a:solidFill>
            <a:srgbClr val="00206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SAXNotSupportedException</a:t>
            </a:r>
            <a:endParaRPr/>
          </a:p>
        </p:txBody>
      </p:sp>
      <p:sp>
        <p:nvSpPr>
          <p:cNvPr id="415" name="CustomShape 26"/>
          <p:cNvSpPr/>
          <p:nvPr/>
        </p:nvSpPr>
        <p:spPr>
          <a:xfrm>
            <a:off x="3962520" y="3580560"/>
            <a:ext cx="1462680" cy="2285640"/>
          </a:xfrm>
          <a:prstGeom prst="straightConnector1">
            <a:avLst/>
          </a:prstGeom>
          <a:ln w="38160">
            <a:solidFill>
              <a:srgbClr val="ff0000"/>
            </a:solidFill>
            <a:round/>
            <a:tailEnd len="med" type="triangle" w="med"/>
          </a:ln>
        </p:spPr>
      </p:sp>
    </p:spTree>
  </p:cSld>
  <p:transition advTm="227000">
    <p:split dir="out" orient="horz"/>
  </p:transition>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6" name="CustomShape 1"/>
          <p:cNvSpPr/>
          <p:nvPr/>
        </p:nvSpPr>
        <p:spPr>
          <a:xfrm>
            <a:off x="5105520" y="1371600"/>
            <a:ext cx="2019240" cy="140400"/>
          </a:xfrm>
          <a:prstGeom prst="rect">
            <a:avLst>
              <a:gd fmla="val 50000" name="adj1"/>
              <a:gd fmla="val 50000" name="adj2"/>
            </a:avLst>
          </a:prstGeom>
          <a:solidFill>
            <a:srgbClr val="f10fe1"/>
          </a:solidFill>
          <a:ln w="25560">
            <a:solidFill>
              <a:srgbClr val="3a5f8b"/>
            </a:solidFill>
            <a:round/>
          </a:ln>
        </p:spPr>
      </p:sp>
      <p:sp>
        <p:nvSpPr>
          <p:cNvPr id="417" name="CustomShape 2"/>
          <p:cNvSpPr/>
          <p:nvPr/>
        </p:nvSpPr>
        <p:spPr>
          <a:xfrm>
            <a:off x="2529720" y="4069080"/>
            <a:ext cx="1554120" cy="365400"/>
          </a:xfrm>
          <a:prstGeom prst="rect">
            <a:avLst/>
          </a:prstGeom>
          <a:solidFill>
            <a:srgbClr val="92d05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Source</a:t>
            </a:r>
            <a:endParaRPr/>
          </a:p>
        </p:txBody>
      </p:sp>
      <p:sp>
        <p:nvSpPr>
          <p:cNvPr id="418" name="CustomShape 3"/>
          <p:cNvSpPr/>
          <p:nvPr/>
        </p:nvSpPr>
        <p:spPr>
          <a:xfrm>
            <a:off x="1318320" y="5897880"/>
            <a:ext cx="1371240" cy="273960"/>
          </a:xfrm>
          <a:prstGeom prst="rect">
            <a:avLst/>
          </a:prstGeom>
          <a:solidFill>
            <a:srgbClr val="403152"/>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DOMSource</a:t>
            </a:r>
            <a:endParaRPr/>
          </a:p>
        </p:txBody>
      </p:sp>
      <p:sp>
        <p:nvSpPr>
          <p:cNvPr id="419" name="CustomShape 4"/>
          <p:cNvSpPr/>
          <p:nvPr/>
        </p:nvSpPr>
        <p:spPr>
          <a:xfrm>
            <a:off x="914400" y="5440680"/>
            <a:ext cx="1523520" cy="273960"/>
          </a:xfrm>
          <a:prstGeom prst="rect">
            <a:avLst/>
          </a:prstGeom>
          <a:solidFill>
            <a:srgbClr val="984807"/>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SAXSource</a:t>
            </a:r>
            <a:endParaRPr/>
          </a:p>
        </p:txBody>
      </p:sp>
      <p:sp>
        <p:nvSpPr>
          <p:cNvPr id="420" name="CustomShape 5"/>
          <p:cNvSpPr/>
          <p:nvPr/>
        </p:nvSpPr>
        <p:spPr>
          <a:xfrm>
            <a:off x="838080" y="4876920"/>
            <a:ext cx="1554120" cy="273960"/>
          </a:xfrm>
          <a:prstGeom prst="rect">
            <a:avLst/>
          </a:prstGeom>
          <a:solidFill>
            <a:srgbClr val="e46c0a"/>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StreamSource</a:t>
            </a:r>
            <a:endParaRPr/>
          </a:p>
        </p:txBody>
      </p:sp>
      <p:sp>
        <p:nvSpPr>
          <p:cNvPr id="421" name="CustomShape 6"/>
          <p:cNvSpPr/>
          <p:nvPr/>
        </p:nvSpPr>
        <p:spPr>
          <a:xfrm>
            <a:off x="4815720" y="4069080"/>
            <a:ext cx="1554120" cy="365400"/>
          </a:xfrm>
          <a:prstGeom prst="rect">
            <a:avLst/>
          </a:prstGeom>
          <a:solidFill>
            <a:srgbClr val="92d05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Result</a:t>
            </a:r>
            <a:endParaRPr/>
          </a:p>
        </p:txBody>
      </p:sp>
      <p:sp>
        <p:nvSpPr>
          <p:cNvPr id="422" name="CustomShape 7"/>
          <p:cNvSpPr/>
          <p:nvPr/>
        </p:nvSpPr>
        <p:spPr>
          <a:xfrm>
            <a:off x="6751440" y="5821560"/>
            <a:ext cx="1371240" cy="273960"/>
          </a:xfrm>
          <a:prstGeom prst="rect">
            <a:avLst/>
          </a:prstGeom>
          <a:solidFill>
            <a:srgbClr val="403152"/>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DOMResult</a:t>
            </a:r>
            <a:endParaRPr/>
          </a:p>
        </p:txBody>
      </p:sp>
      <p:sp>
        <p:nvSpPr>
          <p:cNvPr id="423" name="CustomShape 8"/>
          <p:cNvSpPr/>
          <p:nvPr/>
        </p:nvSpPr>
        <p:spPr>
          <a:xfrm>
            <a:off x="6980040" y="5364360"/>
            <a:ext cx="1401840" cy="273960"/>
          </a:xfrm>
          <a:prstGeom prst="rect">
            <a:avLst/>
          </a:prstGeom>
          <a:solidFill>
            <a:srgbClr val="984807"/>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SAXResult</a:t>
            </a:r>
            <a:endParaRPr/>
          </a:p>
        </p:txBody>
      </p:sp>
      <p:sp>
        <p:nvSpPr>
          <p:cNvPr id="424" name="CustomShape 9"/>
          <p:cNvSpPr/>
          <p:nvPr/>
        </p:nvSpPr>
        <p:spPr>
          <a:xfrm>
            <a:off x="7284600" y="4831200"/>
            <a:ext cx="1554120" cy="273960"/>
          </a:xfrm>
          <a:prstGeom prst="rect">
            <a:avLst/>
          </a:prstGeom>
          <a:solidFill>
            <a:srgbClr val="e46c0a"/>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StreamResult</a:t>
            </a:r>
            <a:endParaRPr/>
          </a:p>
        </p:txBody>
      </p:sp>
      <p:sp>
        <p:nvSpPr>
          <p:cNvPr id="425" name="CustomShape 10"/>
          <p:cNvSpPr/>
          <p:nvPr/>
        </p:nvSpPr>
        <p:spPr>
          <a:xfrm>
            <a:off x="3596760" y="2910960"/>
            <a:ext cx="1554120" cy="365400"/>
          </a:xfrm>
          <a:prstGeom prst="rect">
            <a:avLst/>
          </a:prstGeom>
          <a:solidFill>
            <a:srgbClr val="00206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Transformer</a:t>
            </a:r>
            <a:endParaRPr/>
          </a:p>
        </p:txBody>
      </p:sp>
      <p:sp>
        <p:nvSpPr>
          <p:cNvPr id="426" name="CustomShape 11"/>
          <p:cNvSpPr/>
          <p:nvPr/>
        </p:nvSpPr>
        <p:spPr>
          <a:xfrm>
            <a:off x="6172200" y="2834640"/>
            <a:ext cx="1218960" cy="365400"/>
          </a:xfrm>
          <a:prstGeom prst="rect">
            <a:avLst/>
          </a:prstGeom>
          <a:solidFill>
            <a:srgbClr val="00206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Templates</a:t>
            </a:r>
            <a:endParaRPr/>
          </a:p>
        </p:txBody>
      </p:sp>
      <p:sp>
        <p:nvSpPr>
          <p:cNvPr id="427" name="CustomShape 12"/>
          <p:cNvSpPr/>
          <p:nvPr/>
        </p:nvSpPr>
        <p:spPr>
          <a:xfrm>
            <a:off x="304920" y="1371600"/>
            <a:ext cx="1554120" cy="365400"/>
          </a:xfrm>
          <a:prstGeom prst="rect">
            <a:avLst/>
          </a:prstGeom>
          <a:solidFill>
            <a:srgbClr val="7030a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SourceLocator</a:t>
            </a:r>
            <a:endParaRPr/>
          </a:p>
        </p:txBody>
      </p:sp>
      <p:sp>
        <p:nvSpPr>
          <p:cNvPr id="428" name="CustomShape 13"/>
          <p:cNvSpPr/>
          <p:nvPr/>
        </p:nvSpPr>
        <p:spPr>
          <a:xfrm>
            <a:off x="533520" y="2148840"/>
            <a:ext cx="1523520" cy="365400"/>
          </a:xfrm>
          <a:prstGeom prst="rect">
            <a:avLst/>
          </a:prstGeom>
          <a:solidFill>
            <a:srgbClr val="7030a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ErrorListener</a:t>
            </a:r>
            <a:endParaRPr/>
          </a:p>
        </p:txBody>
      </p:sp>
      <p:sp>
        <p:nvSpPr>
          <p:cNvPr id="429" name="CustomShape 14"/>
          <p:cNvSpPr/>
          <p:nvPr/>
        </p:nvSpPr>
        <p:spPr>
          <a:xfrm>
            <a:off x="502920" y="2743200"/>
            <a:ext cx="1554120" cy="365400"/>
          </a:xfrm>
          <a:prstGeom prst="rect">
            <a:avLst/>
          </a:prstGeom>
          <a:solidFill>
            <a:srgbClr val="7030a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URIResolver</a:t>
            </a:r>
            <a:endParaRPr/>
          </a:p>
        </p:txBody>
      </p:sp>
      <p:sp>
        <p:nvSpPr>
          <p:cNvPr id="430" name="CustomShape 15"/>
          <p:cNvSpPr/>
          <p:nvPr/>
        </p:nvSpPr>
        <p:spPr>
          <a:xfrm>
            <a:off x="502920" y="3276720"/>
            <a:ext cx="1554120" cy="426240"/>
          </a:xfrm>
          <a:prstGeom prst="rect">
            <a:avLst/>
          </a:prstGeom>
          <a:solidFill>
            <a:srgbClr val="92d05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OutputKeys</a:t>
            </a:r>
            <a:endParaRPr/>
          </a:p>
        </p:txBody>
      </p:sp>
      <p:sp>
        <p:nvSpPr>
          <p:cNvPr id="431" name="CustomShape 16"/>
          <p:cNvSpPr/>
          <p:nvPr/>
        </p:nvSpPr>
        <p:spPr>
          <a:xfrm>
            <a:off x="2819520" y="76320"/>
            <a:ext cx="2437920" cy="1218960"/>
          </a:xfrm>
          <a:prstGeom prst="rect">
            <a:avLst/>
          </a:prstGeom>
          <a:solidFill>
            <a:srgbClr val="984807"/>
          </a:solidFill>
          <a:ln w="25560">
            <a:solidFill>
              <a:srgbClr val="3a5f8b"/>
            </a:solidFill>
            <a:round/>
          </a:ln>
        </p:spPr>
        <p:txBody>
          <a:bodyPr anchor="ctr" bIns="45000" lIns="90000" rIns="90000" tIns="45000"/>
          <a:p>
            <a:pPr algn="ctr">
              <a:lnSpc>
                <a:spcPct val="100000"/>
              </a:lnSpc>
            </a:pPr>
            <a:r>
              <a:rPr b="1" lang="en-US">
                <a:solidFill>
                  <a:srgbClr val="f8f8f8"/>
                </a:solidFill>
                <a:latin typeface="Calibri"/>
              </a:rPr>
              <a:t>TransformerFactory</a:t>
            </a:r>
            <a:endParaRPr/>
          </a:p>
          <a:p>
            <a:pPr algn="ctr">
              <a:lnSpc>
                <a:spcPct val="100000"/>
              </a:lnSpc>
            </a:pPr>
            <a:r>
              <a:rPr b="1" lang="en-US">
                <a:solidFill>
                  <a:srgbClr val="f8f8f8"/>
                </a:solidFill>
                <a:latin typeface="Calibri"/>
              </a:rPr>
              <a:t> </a:t>
            </a:r>
            <a:r>
              <a:rPr b="1" i="1" lang="en-US">
                <a:solidFill>
                  <a:srgbClr val="002060"/>
                </a:solidFill>
                <a:latin typeface="Calibri"/>
              </a:rPr>
              <a:t>( Compiler for  XSL Files )</a:t>
            </a:r>
            <a:endParaRPr/>
          </a:p>
        </p:txBody>
      </p:sp>
      <p:sp>
        <p:nvSpPr>
          <p:cNvPr id="432" name="CustomShape 17"/>
          <p:cNvSpPr/>
          <p:nvPr/>
        </p:nvSpPr>
        <p:spPr>
          <a:xfrm>
            <a:off x="76320" y="6248520"/>
            <a:ext cx="1371240" cy="273960"/>
          </a:xfrm>
          <a:prstGeom prst="rect">
            <a:avLst/>
          </a:prstGeom>
          <a:solidFill>
            <a:srgbClr val="403152"/>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DOMLocator</a:t>
            </a:r>
            <a:endParaRPr/>
          </a:p>
        </p:txBody>
      </p:sp>
      <p:sp>
        <p:nvSpPr>
          <p:cNvPr id="433" name="CustomShape 18"/>
          <p:cNvSpPr/>
          <p:nvPr/>
        </p:nvSpPr>
        <p:spPr>
          <a:xfrm>
            <a:off x="6644520" y="1724400"/>
            <a:ext cx="1889280" cy="380520"/>
          </a:xfrm>
          <a:prstGeom prst="rect">
            <a:avLst/>
          </a:prstGeom>
          <a:solidFill>
            <a:srgbClr val="00b0f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TemplatesHandler</a:t>
            </a:r>
            <a:endParaRPr/>
          </a:p>
        </p:txBody>
      </p:sp>
      <p:sp>
        <p:nvSpPr>
          <p:cNvPr id="434" name="CustomShape 19"/>
          <p:cNvSpPr/>
          <p:nvPr/>
        </p:nvSpPr>
        <p:spPr>
          <a:xfrm>
            <a:off x="4419720" y="1724400"/>
            <a:ext cx="2102760" cy="365400"/>
          </a:xfrm>
          <a:prstGeom prst="rect">
            <a:avLst/>
          </a:prstGeom>
          <a:solidFill>
            <a:srgbClr val="00b0f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TransformerHandler</a:t>
            </a:r>
            <a:endParaRPr/>
          </a:p>
        </p:txBody>
      </p:sp>
      <p:sp>
        <p:nvSpPr>
          <p:cNvPr id="435" name="CustomShape 20"/>
          <p:cNvSpPr/>
          <p:nvPr/>
        </p:nvSpPr>
        <p:spPr>
          <a:xfrm>
            <a:off x="5334120" y="762120"/>
            <a:ext cx="2514240" cy="304560"/>
          </a:xfrm>
          <a:prstGeom prst="rect">
            <a:avLst/>
          </a:prstGeom>
          <a:solidFill>
            <a:srgbClr val="00b0f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SAXTransformerFactory</a:t>
            </a:r>
            <a:endParaRPr/>
          </a:p>
        </p:txBody>
      </p:sp>
      <p:sp>
        <p:nvSpPr>
          <p:cNvPr id="436" name="CustomShape 21"/>
          <p:cNvSpPr/>
          <p:nvPr/>
        </p:nvSpPr>
        <p:spPr>
          <a:xfrm>
            <a:off x="3306240" y="4434120"/>
            <a:ext cx="1005480" cy="1630440"/>
          </a:xfrm>
          <a:prstGeom prst="straightConnector1">
            <a:avLst/>
          </a:prstGeom>
          <a:ln w="38160">
            <a:solidFill>
              <a:srgbClr val="f79646"/>
            </a:solidFill>
            <a:round/>
            <a:tailEnd len="med" type="triangle" w="med"/>
          </a:ln>
        </p:spPr>
      </p:sp>
      <p:sp>
        <p:nvSpPr>
          <p:cNvPr id="437" name="CustomShape 22"/>
          <p:cNvSpPr/>
          <p:nvPr/>
        </p:nvSpPr>
        <p:spPr>
          <a:xfrm>
            <a:off x="3306960" y="4434120"/>
            <a:ext cx="471960" cy="1036080"/>
          </a:xfrm>
          <a:prstGeom prst="straightConnector1">
            <a:avLst/>
          </a:prstGeom>
          <a:ln w="38160">
            <a:solidFill>
              <a:srgbClr val="f79646"/>
            </a:solidFill>
            <a:round/>
            <a:tailEnd len="med" type="triangle" w="med"/>
          </a:ln>
        </p:spPr>
      </p:sp>
      <p:sp>
        <p:nvSpPr>
          <p:cNvPr id="438" name="CustomShape 23"/>
          <p:cNvSpPr/>
          <p:nvPr/>
        </p:nvSpPr>
        <p:spPr>
          <a:xfrm>
            <a:off x="3306960" y="4434120"/>
            <a:ext cx="1462680" cy="1302480"/>
          </a:xfrm>
          <a:prstGeom prst="straightConnector1">
            <a:avLst/>
          </a:prstGeom>
          <a:ln w="38160">
            <a:solidFill>
              <a:srgbClr val="f79646"/>
            </a:solidFill>
            <a:round/>
            <a:tailEnd len="med" type="triangle" w="med"/>
          </a:ln>
        </p:spPr>
      </p:sp>
      <p:sp>
        <p:nvSpPr>
          <p:cNvPr id="439" name="CustomShape 24"/>
          <p:cNvSpPr/>
          <p:nvPr/>
        </p:nvSpPr>
        <p:spPr>
          <a:xfrm>
            <a:off x="5592960" y="5363640"/>
            <a:ext cx="929160" cy="2087640"/>
          </a:xfrm>
          <a:prstGeom prst="straightConnector1">
            <a:avLst/>
          </a:prstGeom>
          <a:ln w="38160">
            <a:solidFill>
              <a:srgbClr val="f79646"/>
            </a:solidFill>
            <a:round/>
            <a:tailEnd len="med" type="triangle" w="med"/>
          </a:ln>
        </p:spPr>
      </p:sp>
      <p:sp>
        <p:nvSpPr>
          <p:cNvPr id="440" name="CustomShape 25"/>
          <p:cNvSpPr/>
          <p:nvPr/>
        </p:nvSpPr>
        <p:spPr>
          <a:xfrm>
            <a:off x="5592960" y="4831200"/>
            <a:ext cx="396000" cy="2468520"/>
          </a:xfrm>
          <a:prstGeom prst="straightConnector1">
            <a:avLst/>
          </a:prstGeom>
          <a:ln w="38160">
            <a:solidFill>
              <a:srgbClr val="f79646"/>
            </a:solidFill>
            <a:round/>
            <a:tailEnd len="med" type="triangle" w="med"/>
          </a:ln>
        </p:spPr>
      </p:sp>
      <p:sp>
        <p:nvSpPr>
          <p:cNvPr id="441" name="CustomShape 26"/>
          <p:cNvSpPr/>
          <p:nvPr/>
        </p:nvSpPr>
        <p:spPr>
          <a:xfrm>
            <a:off x="5592960" y="5820840"/>
            <a:ext cx="1386360" cy="1843560"/>
          </a:xfrm>
          <a:prstGeom prst="straightConnector1">
            <a:avLst/>
          </a:prstGeom>
          <a:ln w="38160">
            <a:solidFill>
              <a:srgbClr val="f79646"/>
            </a:solidFill>
            <a:round/>
            <a:tailEnd len="med" type="triangle" w="med"/>
          </a:ln>
        </p:spPr>
      </p:sp>
      <p:sp>
        <p:nvSpPr>
          <p:cNvPr id="442" name="CustomShape 27"/>
          <p:cNvSpPr/>
          <p:nvPr/>
        </p:nvSpPr>
        <p:spPr>
          <a:xfrm>
            <a:off x="4374000" y="3276720"/>
            <a:ext cx="792000" cy="1066320"/>
          </a:xfrm>
          <a:prstGeom prst="straightConnector1">
            <a:avLst/>
          </a:prstGeom>
          <a:ln w="38160">
            <a:solidFill>
              <a:srgbClr val="f79646"/>
            </a:solidFill>
            <a:round/>
            <a:tailEnd len="med" type="triangle" w="med"/>
          </a:ln>
        </p:spPr>
      </p:sp>
      <p:sp>
        <p:nvSpPr>
          <p:cNvPr id="443" name="CustomShape 28"/>
          <p:cNvSpPr/>
          <p:nvPr/>
        </p:nvSpPr>
        <p:spPr>
          <a:xfrm>
            <a:off x="4374000" y="4069080"/>
            <a:ext cx="792000" cy="1218960"/>
          </a:xfrm>
          <a:prstGeom prst="straightConnector1">
            <a:avLst/>
          </a:prstGeom>
          <a:ln w="38160">
            <a:solidFill>
              <a:srgbClr val="f79646"/>
            </a:solidFill>
            <a:round/>
            <a:tailEnd len="med" type="triangle" w="med"/>
          </a:ln>
        </p:spPr>
      </p:sp>
      <p:sp>
        <p:nvSpPr>
          <p:cNvPr id="444" name="CustomShape 29"/>
          <p:cNvSpPr/>
          <p:nvPr/>
        </p:nvSpPr>
        <p:spPr>
          <a:xfrm>
            <a:off x="5151240" y="3016800"/>
            <a:ext cx="990360" cy="75960"/>
          </a:xfrm>
          <a:prstGeom prst="straightConnector1">
            <a:avLst/>
          </a:prstGeom>
          <a:ln w="38160">
            <a:solidFill>
              <a:srgbClr val="9bbb59"/>
            </a:solidFill>
            <a:round/>
            <a:tailEnd len="med" type="triangle" w="med"/>
          </a:ln>
        </p:spPr>
      </p:sp>
      <p:sp>
        <p:nvSpPr>
          <p:cNvPr id="445" name="CustomShape 30"/>
          <p:cNvSpPr/>
          <p:nvPr/>
        </p:nvSpPr>
        <p:spPr>
          <a:xfrm>
            <a:off x="0" y="304920"/>
            <a:ext cx="1828440" cy="609120"/>
          </a:xfrm>
          <a:prstGeom prst="rect">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TrAX API Model</a:t>
            </a:r>
            <a:endParaRPr/>
          </a:p>
        </p:txBody>
      </p:sp>
      <p:sp>
        <p:nvSpPr>
          <p:cNvPr id="446" name="CustomShape 31"/>
          <p:cNvSpPr/>
          <p:nvPr/>
        </p:nvSpPr>
        <p:spPr>
          <a:xfrm>
            <a:off x="1744920" y="6278760"/>
            <a:ext cx="1455120" cy="27396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StAXSource</a:t>
            </a:r>
            <a:endParaRPr/>
          </a:p>
        </p:txBody>
      </p:sp>
      <p:sp>
        <p:nvSpPr>
          <p:cNvPr id="447" name="CustomShape 32"/>
          <p:cNvSpPr/>
          <p:nvPr/>
        </p:nvSpPr>
        <p:spPr>
          <a:xfrm>
            <a:off x="6187320" y="6278760"/>
            <a:ext cx="1356120" cy="35028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StAXResult</a:t>
            </a:r>
            <a:endParaRPr/>
          </a:p>
        </p:txBody>
      </p:sp>
      <p:sp>
        <p:nvSpPr>
          <p:cNvPr id="448" name="CustomShape 33"/>
          <p:cNvSpPr/>
          <p:nvPr/>
        </p:nvSpPr>
        <p:spPr>
          <a:xfrm>
            <a:off x="3306240" y="4434120"/>
            <a:ext cx="1843560" cy="834120"/>
          </a:xfrm>
          <a:prstGeom prst="straightConnector1">
            <a:avLst/>
          </a:prstGeom>
          <a:ln w="38160">
            <a:solidFill>
              <a:srgbClr val="f79646"/>
            </a:solidFill>
            <a:round/>
            <a:tailEnd len="med" type="triangle" w="med"/>
          </a:ln>
        </p:spPr>
      </p:sp>
      <p:sp>
        <p:nvSpPr>
          <p:cNvPr id="449" name="CustomShape 34"/>
          <p:cNvSpPr/>
          <p:nvPr/>
        </p:nvSpPr>
        <p:spPr>
          <a:xfrm>
            <a:off x="5592960" y="6278040"/>
            <a:ext cx="1843560" cy="1272240"/>
          </a:xfrm>
          <a:prstGeom prst="straightConnector1">
            <a:avLst/>
          </a:prstGeom>
          <a:ln w="38160">
            <a:solidFill>
              <a:srgbClr val="f79646"/>
            </a:solidFill>
            <a:round/>
            <a:tailEnd len="med" type="triangle" w="med"/>
          </a:ln>
        </p:spPr>
      </p:sp>
      <p:sp>
        <p:nvSpPr>
          <p:cNvPr id="450" name="CustomShape 35"/>
          <p:cNvSpPr/>
          <p:nvPr/>
        </p:nvSpPr>
        <p:spPr>
          <a:xfrm>
            <a:off x="3596760" y="3093840"/>
            <a:ext cx="1539000" cy="167400"/>
          </a:xfrm>
          <a:prstGeom prst="straightConnector1">
            <a:avLst/>
          </a:prstGeom>
          <a:ln w="9360">
            <a:solidFill>
              <a:srgbClr val="be4b48"/>
            </a:solidFill>
            <a:round/>
            <a:tailEnd len="med" type="triangle" w="med"/>
          </a:ln>
        </p:spPr>
      </p:sp>
      <p:sp>
        <p:nvSpPr>
          <p:cNvPr id="451" name="CustomShape 36"/>
          <p:cNvSpPr/>
          <p:nvPr/>
        </p:nvSpPr>
        <p:spPr>
          <a:xfrm>
            <a:off x="4114800" y="1523880"/>
            <a:ext cx="1279080" cy="97920"/>
          </a:xfrm>
          <a:prstGeom prst="rect">
            <a:avLst>
              <a:gd fmla="val 50000" name="adj1"/>
              <a:gd fmla="val 50000" name="adj2"/>
            </a:avLst>
          </a:prstGeom>
          <a:solidFill>
            <a:srgbClr val="f10fe1"/>
          </a:solidFill>
          <a:ln w="25560">
            <a:solidFill>
              <a:srgbClr val="3a5f8b"/>
            </a:solidFill>
            <a:round/>
          </a:ln>
        </p:spPr>
      </p:sp>
      <p:sp>
        <p:nvSpPr>
          <p:cNvPr id="452" name="CustomShape 37"/>
          <p:cNvSpPr/>
          <p:nvPr/>
        </p:nvSpPr>
        <p:spPr>
          <a:xfrm>
            <a:off x="3596760" y="3093840"/>
            <a:ext cx="1539000" cy="761760"/>
          </a:xfrm>
          <a:prstGeom prst="straightConnector1">
            <a:avLst/>
          </a:prstGeom>
          <a:ln w="9360">
            <a:solidFill>
              <a:srgbClr val="be4b48"/>
            </a:solidFill>
            <a:round/>
            <a:tailEnd len="med" type="triangle" w="med"/>
          </a:ln>
        </p:spPr>
      </p:sp>
      <p:sp>
        <p:nvSpPr>
          <p:cNvPr id="453" name="CustomShape 38"/>
          <p:cNvSpPr/>
          <p:nvPr/>
        </p:nvSpPr>
        <p:spPr>
          <a:xfrm>
            <a:off x="1082160" y="2148840"/>
            <a:ext cx="411120" cy="213120"/>
          </a:xfrm>
          <a:prstGeom prst="straightConnector1">
            <a:avLst/>
          </a:prstGeom>
          <a:ln w="9360">
            <a:solidFill>
              <a:srgbClr val="ffc000"/>
            </a:solidFill>
            <a:round/>
            <a:tailEnd len="med" type="triangle" w="med"/>
          </a:ln>
        </p:spPr>
      </p:sp>
      <p:sp>
        <p:nvSpPr>
          <p:cNvPr id="454" name="CustomShape 39"/>
          <p:cNvSpPr/>
          <p:nvPr/>
        </p:nvSpPr>
        <p:spPr>
          <a:xfrm>
            <a:off x="5257800" y="761400"/>
            <a:ext cx="75960" cy="1333080"/>
          </a:xfrm>
          <a:prstGeom prst="rect">
            <a:avLst/>
          </a:prstGeom>
          <a:ln w="38160">
            <a:solidFill>
              <a:srgbClr val="ffff00"/>
            </a:solidFill>
            <a:round/>
            <a:tailEnd len="med" type="triangle" w="med"/>
          </a:ln>
        </p:spPr>
      </p:sp>
      <p:sp>
        <p:nvSpPr>
          <p:cNvPr id="455" name="CustomShape 40"/>
          <p:cNvSpPr/>
          <p:nvPr/>
        </p:nvSpPr>
        <p:spPr>
          <a:xfrm>
            <a:off x="1318320" y="6248520"/>
            <a:ext cx="555840" cy="213120"/>
          </a:xfrm>
          <a:prstGeom prst="straightConnector1">
            <a:avLst/>
          </a:prstGeom>
          <a:ln w="9360">
            <a:solidFill>
              <a:srgbClr val="4a7ebb"/>
            </a:solidFill>
            <a:round/>
            <a:tailEnd len="med" type="triangle" w="med"/>
          </a:ln>
        </p:spPr>
      </p:sp>
      <p:sp>
        <p:nvSpPr>
          <p:cNvPr id="456" name="CustomShape 41"/>
          <p:cNvSpPr/>
          <p:nvPr/>
        </p:nvSpPr>
        <p:spPr>
          <a:xfrm>
            <a:off x="3596760" y="3489840"/>
            <a:ext cx="1539000" cy="396000"/>
          </a:xfrm>
          <a:prstGeom prst="straightConnector1">
            <a:avLst/>
          </a:prstGeom>
          <a:ln w="9360">
            <a:solidFill>
              <a:srgbClr val="000000"/>
            </a:solidFill>
            <a:round/>
            <a:tailEnd len="med" type="triangle" w="med"/>
          </a:ln>
        </p:spPr>
      </p:sp>
      <p:sp>
        <p:nvSpPr>
          <p:cNvPr id="457" name="CustomShape 42"/>
          <p:cNvSpPr/>
          <p:nvPr/>
        </p:nvSpPr>
        <p:spPr>
          <a:xfrm>
            <a:off x="6019920" y="2956680"/>
            <a:ext cx="533160" cy="228240"/>
          </a:xfrm>
          <a:prstGeom prst="rect">
            <a:avLst>
              <a:gd fmla="val 50000" name="adj1"/>
              <a:gd fmla="val 50000" name="adj2"/>
            </a:avLst>
          </a:prstGeom>
          <a:solidFill>
            <a:srgbClr val="f10fe1"/>
          </a:solidFill>
          <a:ln w="25560">
            <a:solidFill>
              <a:srgbClr val="3a5f8b"/>
            </a:solidFill>
            <a:round/>
          </a:ln>
        </p:spPr>
      </p:sp>
      <p:sp>
        <p:nvSpPr>
          <p:cNvPr id="458" name="CustomShape 43"/>
          <p:cNvSpPr/>
          <p:nvPr/>
        </p:nvSpPr>
        <p:spPr>
          <a:xfrm>
            <a:off x="5737680" y="1212480"/>
            <a:ext cx="329400" cy="456840"/>
          </a:xfrm>
          <a:prstGeom prst="rect">
            <a:avLst>
              <a:gd fmla="val 50000" name="adj1"/>
              <a:gd fmla="val 50000" name="adj2"/>
            </a:avLst>
          </a:prstGeom>
          <a:solidFill>
            <a:srgbClr val="00b0f0"/>
          </a:solidFill>
          <a:ln w="25560">
            <a:solidFill>
              <a:srgbClr val="3a5f8b"/>
            </a:solidFill>
            <a:round/>
          </a:ln>
        </p:spPr>
      </p:sp>
      <p:sp>
        <p:nvSpPr>
          <p:cNvPr id="459" name="CustomShape 44"/>
          <p:cNvSpPr/>
          <p:nvPr/>
        </p:nvSpPr>
        <p:spPr>
          <a:xfrm>
            <a:off x="7010280" y="1376640"/>
            <a:ext cx="316440" cy="480600"/>
          </a:xfrm>
          <a:prstGeom prst="rect">
            <a:avLst>
              <a:gd fmla="val 50000" name="adj1"/>
              <a:gd fmla="val 50000" name="adj2"/>
            </a:avLst>
          </a:prstGeom>
          <a:solidFill>
            <a:srgbClr val="00b0f0"/>
          </a:solidFill>
          <a:ln w="25560">
            <a:solidFill>
              <a:srgbClr val="3a5f8b"/>
            </a:solidFill>
            <a:round/>
          </a:ln>
        </p:spPr>
      </p:sp>
      <p:sp>
        <p:nvSpPr>
          <p:cNvPr id="460" name="CustomShape 45"/>
          <p:cNvSpPr/>
          <p:nvPr/>
        </p:nvSpPr>
        <p:spPr>
          <a:xfrm>
            <a:off x="5471280" y="2090160"/>
            <a:ext cx="820440" cy="1096920"/>
          </a:xfrm>
          <a:prstGeom prst="straightConnector1">
            <a:avLst/>
          </a:prstGeom>
          <a:ln w="38160">
            <a:solidFill>
              <a:srgbClr val="000000"/>
            </a:solidFill>
            <a:round/>
            <a:tailEnd len="med" type="triangle" w="med"/>
          </a:ln>
        </p:spPr>
      </p:sp>
      <p:sp>
        <p:nvSpPr>
          <p:cNvPr id="461" name="CustomShape 46"/>
          <p:cNvSpPr/>
          <p:nvPr/>
        </p:nvSpPr>
        <p:spPr>
          <a:xfrm>
            <a:off x="7589520" y="2105280"/>
            <a:ext cx="729000" cy="807480"/>
          </a:xfrm>
          <a:prstGeom prst="straightConnector1">
            <a:avLst/>
          </a:prstGeom>
          <a:ln w="38160">
            <a:solidFill>
              <a:srgbClr val="000000"/>
            </a:solidFill>
            <a:round/>
            <a:tailEnd len="med" type="triangle" w="med"/>
          </a:ln>
        </p:spPr>
      </p:sp>
      <p:sp>
        <p:nvSpPr>
          <p:cNvPr id="462" name="CustomShape 47"/>
          <p:cNvSpPr/>
          <p:nvPr/>
        </p:nvSpPr>
        <p:spPr>
          <a:xfrm>
            <a:off x="4038480" y="1295280"/>
            <a:ext cx="1036080" cy="1980720"/>
          </a:xfrm>
          <a:prstGeom prst="straightConnector1">
            <a:avLst/>
          </a:prstGeom>
          <a:ln w="9360">
            <a:solidFill>
              <a:srgbClr val="000000"/>
            </a:solidFill>
            <a:round/>
            <a:tailEnd len="med" type="triangle" w="med"/>
          </a:ln>
        </p:spPr>
      </p:sp>
      <p:sp>
        <p:nvSpPr>
          <p:cNvPr id="463" name="CustomShape 48"/>
          <p:cNvSpPr/>
          <p:nvPr/>
        </p:nvSpPr>
        <p:spPr>
          <a:xfrm>
            <a:off x="1600200" y="0"/>
            <a:ext cx="1142640" cy="761760"/>
          </a:xfrm>
          <a:prstGeom prst="rect">
            <a:avLst>
              <a:gd fmla="val 70434" name="adj1"/>
              <a:gd fmla="val 20247" name="adj2"/>
            </a:avLst>
          </a:prstGeom>
          <a:solidFill>
            <a:srgbClr val="0070c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Begin Here</a:t>
            </a:r>
            <a:endParaRPr/>
          </a:p>
        </p:txBody>
      </p:sp>
      <p:sp>
        <p:nvSpPr>
          <p:cNvPr id="464" name="CustomShape 49"/>
          <p:cNvSpPr/>
          <p:nvPr/>
        </p:nvSpPr>
        <p:spPr>
          <a:xfrm>
            <a:off x="7391520" y="2971800"/>
            <a:ext cx="1752120" cy="1523520"/>
          </a:xfrm>
          <a:prstGeom prst="rect">
            <a:avLst>
              <a:gd fmla="val -7790" name="adj1"/>
              <a:gd fmla="val -107500" name="adj2"/>
            </a:avLst>
          </a:prstGeom>
          <a:solidFill>
            <a:srgbClr val="4f81bd"/>
          </a:solidFill>
          <a:ln w="25560">
            <a:solidFill>
              <a:srgbClr val="3a5f8b"/>
            </a:solidFill>
            <a:round/>
          </a:ln>
        </p:spPr>
        <p:txBody>
          <a:bodyPr anchor="ctr" bIns="45000" lIns="90000" rIns="90000" tIns="45000"/>
          <a:p>
            <a:pPr>
              <a:lnSpc>
                <a:spcPct val="100000"/>
              </a:lnSpc>
            </a:pPr>
            <a:r>
              <a:rPr lang="en-US" sz="900">
                <a:solidFill>
                  <a:srgbClr val="ffffff"/>
                </a:solidFill>
                <a:latin typeface="Calibri"/>
              </a:rPr>
              <a:t>we have to call XMLReader.parser() method explictly when using  SAXTransformerFactory and no need to  call transform method .</a:t>
            </a:r>
            <a:endParaRPr/>
          </a:p>
          <a:p>
            <a:pPr>
              <a:lnSpc>
                <a:spcPct val="100000"/>
              </a:lnSpc>
            </a:pPr>
            <a:r>
              <a:rPr lang="en-US" sz="900">
                <a:solidFill>
                  <a:srgbClr val="ffffff"/>
                </a:solidFill>
                <a:latin typeface="Calibri"/>
              </a:rPr>
              <a:t>But in SAXSource we never call parse method of XMLReader explictly and but have to call transform() method on transormer</a:t>
            </a:r>
            <a:endParaRPr/>
          </a:p>
        </p:txBody>
      </p:sp>
    </p:spTree>
  </p:cSld>
  <p:transition advTm="227000">
    <p:split dir="out" orient="horz"/>
  </p:transition>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5" name="CustomShape 1"/>
          <p:cNvSpPr/>
          <p:nvPr/>
        </p:nvSpPr>
        <p:spPr>
          <a:xfrm>
            <a:off x="457200" y="1143000"/>
            <a:ext cx="3657240" cy="1447560"/>
          </a:xfrm>
          <a:prstGeom prst="rect">
            <a:avLst/>
          </a:prstGeom>
          <a:solidFill>
            <a:srgbClr val="4f81bd"/>
          </a:solidFill>
          <a:ln w="25560">
            <a:solidFill>
              <a:srgbClr val="3a5f8b"/>
            </a:solidFill>
            <a:round/>
          </a:ln>
        </p:spPr>
        <p:txBody>
          <a:bodyPr bIns="45000" lIns="90000" rIns="90000" tIns="45000"/>
          <a:p>
            <a:pPr algn="ctr">
              <a:lnSpc>
                <a:spcPct val="100000"/>
              </a:lnSpc>
            </a:pPr>
            <a:r>
              <a:rPr lang="en-US">
                <a:solidFill>
                  <a:srgbClr val="ffffff"/>
                </a:solidFill>
                <a:latin typeface="Calibri"/>
              </a:rPr>
              <a:t>2 - Factory</a:t>
            </a:r>
            <a:endParaRPr/>
          </a:p>
        </p:txBody>
      </p:sp>
      <p:sp>
        <p:nvSpPr>
          <p:cNvPr id="466" name="CustomShape 2"/>
          <p:cNvSpPr/>
          <p:nvPr/>
        </p:nvSpPr>
        <p:spPr>
          <a:xfrm>
            <a:off x="762120" y="1600200"/>
            <a:ext cx="3123720" cy="837720"/>
          </a:xfrm>
          <a:prstGeom prst="rect">
            <a:avLst>
              <a:gd fmla="val 16667" name="adj"/>
            </a:avLst>
          </a:prstGeom>
          <a:solidFill>
            <a:srgbClr val="ffff00"/>
          </a:solidFill>
          <a:ln w="25560">
            <a:solidFill>
              <a:srgbClr val="3a5f8b"/>
            </a:solidFill>
            <a:round/>
          </a:ln>
        </p:spPr>
        <p:txBody>
          <a:bodyPr anchor="ctr" bIns="45000" lIns="90000" rIns="90000" tIns="45000"/>
          <a:p>
            <a:pPr>
              <a:lnSpc>
                <a:spcPct val="100000"/>
              </a:lnSpc>
              <a:buFont typeface="StarSymbol"/>
              <a:buAutoNum type="arabicPeriod"/>
            </a:pPr>
            <a:r>
              <a:rPr lang="en-US">
                <a:solidFill>
                  <a:srgbClr val="002060"/>
                </a:solidFill>
                <a:latin typeface="Calibri"/>
              </a:rPr>
              <a:t>TransformerFactory</a:t>
            </a:r>
            <a:endParaRPr/>
          </a:p>
          <a:p>
            <a:pPr>
              <a:lnSpc>
                <a:spcPct val="100000"/>
              </a:lnSpc>
              <a:buFont typeface="StarSymbol"/>
              <a:buAutoNum type="arabicPeriod"/>
            </a:pPr>
            <a:r>
              <a:rPr lang="en-US">
                <a:solidFill>
                  <a:srgbClr val="002060"/>
                </a:solidFill>
                <a:latin typeface="Calibri"/>
              </a:rPr>
              <a:t>SAXTransformerFactory</a:t>
            </a:r>
            <a:endParaRPr/>
          </a:p>
        </p:txBody>
      </p:sp>
      <p:sp>
        <p:nvSpPr>
          <p:cNvPr id="467" name="CustomShape 3"/>
          <p:cNvSpPr/>
          <p:nvPr/>
        </p:nvSpPr>
        <p:spPr>
          <a:xfrm>
            <a:off x="457200" y="2743200"/>
            <a:ext cx="2742840" cy="3733560"/>
          </a:xfrm>
          <a:prstGeom prst="rect">
            <a:avLst/>
          </a:prstGeom>
          <a:solidFill>
            <a:srgbClr val="4f81bd"/>
          </a:solidFill>
          <a:ln w="25560">
            <a:solidFill>
              <a:srgbClr val="3a5f8b"/>
            </a:solidFill>
            <a:round/>
          </a:ln>
        </p:spPr>
        <p:txBody>
          <a:bodyPr bIns="45000" lIns="90000" rIns="90000" tIns="45000"/>
          <a:p>
            <a:pPr algn="ctr">
              <a:lnSpc>
                <a:spcPct val="100000"/>
              </a:lnSpc>
            </a:pPr>
            <a:r>
              <a:rPr lang="en-US">
                <a:solidFill>
                  <a:srgbClr val="ffffff"/>
                </a:solidFill>
                <a:latin typeface="Calibri"/>
              </a:rPr>
              <a:t>10 – Domain object</a:t>
            </a:r>
            <a:endParaRPr/>
          </a:p>
        </p:txBody>
      </p:sp>
      <p:sp>
        <p:nvSpPr>
          <p:cNvPr id="468" name="CustomShape 4"/>
          <p:cNvSpPr/>
          <p:nvPr/>
        </p:nvSpPr>
        <p:spPr>
          <a:xfrm>
            <a:off x="762120" y="3429000"/>
            <a:ext cx="2285640" cy="2971440"/>
          </a:xfrm>
          <a:prstGeom prst="rect">
            <a:avLst>
              <a:gd fmla="val 16667" name="adj"/>
            </a:avLst>
          </a:prstGeom>
          <a:solidFill>
            <a:srgbClr val="ffff00"/>
          </a:solidFill>
          <a:ln w="25560">
            <a:solidFill>
              <a:srgbClr val="3a5f8b"/>
            </a:solidFill>
            <a:round/>
          </a:ln>
        </p:spPr>
        <p:txBody>
          <a:bodyPr anchor="ctr" bIns="45000" lIns="90000" rIns="90000" tIns="45000"/>
          <a:p>
            <a:pPr>
              <a:lnSpc>
                <a:spcPct val="100000"/>
              </a:lnSpc>
              <a:buFont typeface="StarSymbol"/>
              <a:buAutoNum type="arabicPeriod"/>
            </a:pPr>
            <a:r>
              <a:rPr lang="en-US">
                <a:solidFill>
                  <a:srgbClr val="002060"/>
                </a:solidFill>
                <a:latin typeface="Calibri"/>
              </a:rPr>
              <a:t>SAXSource</a:t>
            </a:r>
            <a:endParaRPr/>
          </a:p>
          <a:p>
            <a:pPr>
              <a:lnSpc>
                <a:spcPct val="100000"/>
              </a:lnSpc>
              <a:buFont typeface="StarSymbol"/>
              <a:buAutoNum type="arabicPeriod"/>
            </a:pPr>
            <a:r>
              <a:rPr lang="en-US">
                <a:solidFill>
                  <a:srgbClr val="002060"/>
                </a:solidFill>
                <a:latin typeface="Calibri"/>
              </a:rPr>
              <a:t>DOMSource</a:t>
            </a:r>
            <a:endParaRPr/>
          </a:p>
          <a:p>
            <a:pPr>
              <a:lnSpc>
                <a:spcPct val="100000"/>
              </a:lnSpc>
              <a:buFont typeface="StarSymbol"/>
              <a:buAutoNum type="arabicPeriod"/>
            </a:pPr>
            <a:r>
              <a:rPr lang="en-US">
                <a:solidFill>
                  <a:srgbClr val="002060"/>
                </a:solidFill>
                <a:latin typeface="Calibri"/>
              </a:rPr>
              <a:t>StreamSource</a:t>
            </a:r>
            <a:endParaRPr/>
          </a:p>
          <a:p>
            <a:pPr>
              <a:lnSpc>
                <a:spcPct val="100000"/>
              </a:lnSpc>
              <a:buFont typeface="StarSymbol"/>
              <a:buAutoNum type="arabicPeriod"/>
            </a:pPr>
            <a:r>
              <a:rPr lang="en-US">
                <a:solidFill>
                  <a:srgbClr val="002060"/>
                </a:solidFill>
                <a:latin typeface="Calibri"/>
              </a:rPr>
              <a:t>StAXSource</a:t>
            </a:r>
            <a:endParaRPr/>
          </a:p>
          <a:p>
            <a:pPr>
              <a:lnSpc>
                <a:spcPct val="100000"/>
              </a:lnSpc>
              <a:buFont typeface="StarSymbol"/>
              <a:buAutoNum type="arabicPeriod"/>
            </a:pPr>
            <a:r>
              <a:rPr lang="en-US">
                <a:solidFill>
                  <a:srgbClr val="002060"/>
                </a:solidFill>
                <a:latin typeface="Calibri"/>
              </a:rPr>
              <a:t>SAXResult</a:t>
            </a:r>
            <a:endParaRPr/>
          </a:p>
          <a:p>
            <a:pPr>
              <a:lnSpc>
                <a:spcPct val="100000"/>
              </a:lnSpc>
              <a:buFont typeface="StarSymbol"/>
              <a:buAutoNum type="arabicPeriod"/>
            </a:pPr>
            <a:r>
              <a:rPr lang="en-US">
                <a:solidFill>
                  <a:srgbClr val="002060"/>
                </a:solidFill>
                <a:latin typeface="Calibri"/>
              </a:rPr>
              <a:t>DOMResult</a:t>
            </a:r>
            <a:endParaRPr/>
          </a:p>
          <a:p>
            <a:pPr>
              <a:lnSpc>
                <a:spcPct val="100000"/>
              </a:lnSpc>
              <a:buFont typeface="StarSymbol"/>
              <a:buAutoNum type="arabicPeriod"/>
            </a:pPr>
            <a:r>
              <a:rPr lang="en-US">
                <a:solidFill>
                  <a:srgbClr val="002060"/>
                </a:solidFill>
                <a:latin typeface="Calibri"/>
              </a:rPr>
              <a:t>StreamResult</a:t>
            </a:r>
            <a:endParaRPr/>
          </a:p>
          <a:p>
            <a:pPr>
              <a:lnSpc>
                <a:spcPct val="100000"/>
              </a:lnSpc>
              <a:buFont typeface="StarSymbol"/>
              <a:buAutoNum type="arabicPeriod"/>
            </a:pPr>
            <a:r>
              <a:rPr lang="en-US">
                <a:solidFill>
                  <a:srgbClr val="002060"/>
                </a:solidFill>
                <a:latin typeface="Calibri"/>
              </a:rPr>
              <a:t>StAXResult</a:t>
            </a:r>
            <a:endParaRPr/>
          </a:p>
          <a:p>
            <a:pPr>
              <a:lnSpc>
                <a:spcPct val="100000"/>
              </a:lnSpc>
              <a:buFont typeface="StarSymbol"/>
              <a:buAutoNum type="arabicPeriod"/>
            </a:pPr>
            <a:r>
              <a:rPr lang="en-US">
                <a:solidFill>
                  <a:srgbClr val="002060"/>
                </a:solidFill>
                <a:latin typeface="Calibri"/>
              </a:rPr>
              <a:t>Source</a:t>
            </a:r>
            <a:endParaRPr/>
          </a:p>
          <a:p>
            <a:pPr>
              <a:lnSpc>
                <a:spcPct val="100000"/>
              </a:lnSpc>
              <a:buFont typeface="StarSymbol"/>
              <a:buAutoNum type="arabicPeriod"/>
            </a:pPr>
            <a:r>
              <a:rPr lang="en-US">
                <a:solidFill>
                  <a:srgbClr val="002060"/>
                </a:solidFill>
                <a:latin typeface="Calibri"/>
              </a:rPr>
              <a:t>Result</a:t>
            </a:r>
            <a:endParaRPr/>
          </a:p>
        </p:txBody>
      </p:sp>
      <p:sp>
        <p:nvSpPr>
          <p:cNvPr id="469" name="CustomShape 5"/>
          <p:cNvSpPr/>
          <p:nvPr/>
        </p:nvSpPr>
        <p:spPr>
          <a:xfrm>
            <a:off x="5562720" y="2286000"/>
            <a:ext cx="3123720" cy="2437920"/>
          </a:xfrm>
          <a:prstGeom prst="rect">
            <a:avLst/>
          </a:prstGeom>
          <a:solidFill>
            <a:srgbClr val="4f81bd"/>
          </a:solidFill>
          <a:ln w="25560">
            <a:solidFill>
              <a:srgbClr val="3a5f8b"/>
            </a:solidFill>
            <a:round/>
          </a:ln>
        </p:spPr>
        <p:txBody>
          <a:bodyPr bIns="45000" lIns="90000" rIns="90000" tIns="45000"/>
          <a:p>
            <a:pPr algn="ctr">
              <a:lnSpc>
                <a:spcPct val="100000"/>
              </a:lnSpc>
            </a:pPr>
            <a:r>
              <a:rPr lang="en-US">
                <a:solidFill>
                  <a:srgbClr val="ffffff"/>
                </a:solidFill>
                <a:latin typeface="Calibri"/>
              </a:rPr>
              <a:t>Others</a:t>
            </a:r>
            <a:endParaRPr/>
          </a:p>
        </p:txBody>
      </p:sp>
      <p:sp>
        <p:nvSpPr>
          <p:cNvPr id="470" name="CustomShape 6"/>
          <p:cNvSpPr/>
          <p:nvPr/>
        </p:nvSpPr>
        <p:spPr>
          <a:xfrm>
            <a:off x="5715000" y="2743200"/>
            <a:ext cx="2742840" cy="1904760"/>
          </a:xfrm>
          <a:prstGeom prst="rect">
            <a:avLst>
              <a:gd fmla="val 16667" name="adj"/>
            </a:avLst>
          </a:prstGeom>
          <a:solidFill>
            <a:srgbClr val="ffff00"/>
          </a:solidFill>
          <a:ln w="25560">
            <a:solidFill>
              <a:srgbClr val="3a5f8b"/>
            </a:solidFill>
            <a:round/>
          </a:ln>
        </p:spPr>
        <p:txBody>
          <a:bodyPr anchor="ctr" bIns="45000" lIns="90000" rIns="90000" tIns="45000"/>
          <a:p>
            <a:pPr>
              <a:lnSpc>
                <a:spcPct val="100000"/>
              </a:lnSpc>
              <a:buFont typeface="StarSymbol"/>
              <a:buAutoNum type="arabicPeriod"/>
            </a:pPr>
            <a:r>
              <a:rPr lang="en-US">
                <a:solidFill>
                  <a:srgbClr val="002060"/>
                </a:solidFill>
                <a:latin typeface="Calibri"/>
              </a:rPr>
              <a:t>TransformerHandler</a:t>
            </a:r>
            <a:endParaRPr/>
          </a:p>
          <a:p>
            <a:pPr>
              <a:lnSpc>
                <a:spcPct val="100000"/>
              </a:lnSpc>
              <a:buFont typeface="StarSymbol"/>
              <a:buAutoNum type="arabicPeriod"/>
            </a:pPr>
            <a:r>
              <a:rPr lang="en-US">
                <a:solidFill>
                  <a:srgbClr val="002060"/>
                </a:solidFill>
                <a:latin typeface="Calibri"/>
              </a:rPr>
              <a:t>TemplatesHandler</a:t>
            </a:r>
            <a:endParaRPr/>
          </a:p>
          <a:p>
            <a:pPr>
              <a:lnSpc>
                <a:spcPct val="100000"/>
              </a:lnSpc>
              <a:buFont typeface="StarSymbol"/>
              <a:buAutoNum type="arabicPeriod"/>
            </a:pPr>
            <a:r>
              <a:rPr lang="en-US">
                <a:solidFill>
                  <a:srgbClr val="002060"/>
                </a:solidFill>
                <a:latin typeface="Calibri"/>
              </a:rPr>
              <a:t>DOMLocator</a:t>
            </a:r>
            <a:endParaRPr/>
          </a:p>
          <a:p>
            <a:pPr>
              <a:lnSpc>
                <a:spcPct val="100000"/>
              </a:lnSpc>
              <a:buFont typeface="StarSymbol"/>
              <a:buAutoNum type="arabicPeriod"/>
            </a:pPr>
            <a:r>
              <a:rPr lang="en-US">
                <a:solidFill>
                  <a:srgbClr val="002060"/>
                </a:solidFill>
                <a:latin typeface="Calibri"/>
              </a:rPr>
              <a:t>URIResolver</a:t>
            </a:r>
            <a:endParaRPr/>
          </a:p>
          <a:p>
            <a:pPr>
              <a:lnSpc>
                <a:spcPct val="100000"/>
              </a:lnSpc>
              <a:buFont typeface="StarSymbol"/>
              <a:buAutoNum type="arabicPeriod"/>
            </a:pPr>
            <a:r>
              <a:rPr lang="en-US">
                <a:solidFill>
                  <a:srgbClr val="002060"/>
                </a:solidFill>
                <a:latin typeface="Calibri"/>
              </a:rPr>
              <a:t>SourceLocator</a:t>
            </a:r>
            <a:endParaRPr/>
          </a:p>
          <a:p>
            <a:pPr>
              <a:lnSpc>
                <a:spcPct val="100000"/>
              </a:lnSpc>
              <a:buFont typeface="StarSymbol"/>
              <a:buAutoNum type="arabicPeriod"/>
            </a:pPr>
            <a:r>
              <a:rPr lang="en-US">
                <a:solidFill>
                  <a:srgbClr val="002060"/>
                </a:solidFill>
                <a:latin typeface="Calibri"/>
              </a:rPr>
              <a:t>ErrorListener</a:t>
            </a:r>
            <a:endParaRPr/>
          </a:p>
          <a:p>
            <a:pPr>
              <a:lnSpc>
                <a:spcPct val="100000"/>
              </a:lnSpc>
              <a:buFont typeface="StarSymbol"/>
              <a:buAutoNum type="arabicPeriod"/>
            </a:pPr>
            <a:r>
              <a:rPr lang="en-US">
                <a:solidFill>
                  <a:srgbClr val="002060"/>
                </a:solidFill>
                <a:latin typeface="Calibri"/>
              </a:rPr>
              <a:t>OutputKeys</a:t>
            </a:r>
            <a:endParaRPr/>
          </a:p>
        </p:txBody>
      </p:sp>
      <p:sp>
        <p:nvSpPr>
          <p:cNvPr id="471" name="CustomShape 7"/>
          <p:cNvSpPr/>
          <p:nvPr/>
        </p:nvSpPr>
        <p:spPr>
          <a:xfrm>
            <a:off x="4114800" y="5029200"/>
            <a:ext cx="4571640" cy="1371240"/>
          </a:xfrm>
          <a:prstGeom prst="rect">
            <a:avLst/>
          </a:prstGeom>
          <a:solidFill>
            <a:srgbClr val="4f81bd"/>
          </a:solidFill>
          <a:ln w="25560">
            <a:solidFill>
              <a:srgbClr val="3a5f8b"/>
            </a:solidFill>
            <a:round/>
          </a:ln>
        </p:spPr>
        <p:txBody>
          <a:bodyPr bIns="45000" lIns="90000" rIns="90000" tIns="45000"/>
          <a:p>
            <a:pPr algn="ctr">
              <a:lnSpc>
                <a:spcPct val="100000"/>
              </a:lnSpc>
            </a:pPr>
            <a:r>
              <a:rPr lang="en-US">
                <a:solidFill>
                  <a:srgbClr val="ffffff"/>
                </a:solidFill>
                <a:latin typeface="Calibri"/>
              </a:rPr>
              <a:t>2 -Exceptions</a:t>
            </a:r>
            <a:endParaRPr/>
          </a:p>
        </p:txBody>
      </p:sp>
      <p:sp>
        <p:nvSpPr>
          <p:cNvPr id="472" name="CustomShape 8"/>
          <p:cNvSpPr/>
          <p:nvPr/>
        </p:nvSpPr>
        <p:spPr>
          <a:xfrm>
            <a:off x="4343400" y="5486400"/>
            <a:ext cx="4114440" cy="761760"/>
          </a:xfrm>
          <a:prstGeom prst="rect">
            <a:avLst>
              <a:gd fmla="val 16667" name="adj"/>
            </a:avLst>
          </a:prstGeom>
          <a:solidFill>
            <a:srgbClr val="ffff00"/>
          </a:solidFill>
          <a:ln w="25560">
            <a:solidFill>
              <a:srgbClr val="3a5f8b"/>
            </a:solidFill>
            <a:round/>
          </a:ln>
        </p:spPr>
        <p:txBody>
          <a:bodyPr anchor="ctr" bIns="45000" lIns="90000" rIns="90000" tIns="45000"/>
          <a:p>
            <a:pPr>
              <a:lnSpc>
                <a:spcPct val="100000"/>
              </a:lnSpc>
              <a:buFont typeface="StarSymbol"/>
              <a:buAutoNum type="arabicPeriod"/>
            </a:pPr>
            <a:r>
              <a:rPr lang="en-US">
                <a:solidFill>
                  <a:srgbClr val="002060"/>
                </a:solidFill>
                <a:latin typeface="Calibri"/>
              </a:rPr>
              <a:t>TransformerConfigurationException</a:t>
            </a:r>
            <a:endParaRPr/>
          </a:p>
          <a:p>
            <a:pPr>
              <a:lnSpc>
                <a:spcPct val="100000"/>
              </a:lnSpc>
              <a:buFont typeface="StarSymbol"/>
              <a:buAutoNum type="arabicPeriod"/>
            </a:pPr>
            <a:r>
              <a:rPr lang="en-US">
                <a:solidFill>
                  <a:srgbClr val="002060"/>
                </a:solidFill>
                <a:latin typeface="Calibri"/>
              </a:rPr>
              <a:t>TransformerException</a:t>
            </a:r>
            <a:endParaRPr/>
          </a:p>
        </p:txBody>
      </p:sp>
      <p:sp>
        <p:nvSpPr>
          <p:cNvPr id="473" name="CustomShape 9"/>
          <p:cNvSpPr/>
          <p:nvPr/>
        </p:nvSpPr>
        <p:spPr>
          <a:xfrm>
            <a:off x="6095880" y="685800"/>
            <a:ext cx="2590560" cy="1371240"/>
          </a:xfrm>
          <a:prstGeom prst="rect">
            <a:avLst/>
          </a:prstGeom>
          <a:solidFill>
            <a:srgbClr val="4f81bd"/>
          </a:solidFill>
          <a:ln w="25560">
            <a:solidFill>
              <a:srgbClr val="3a5f8b"/>
            </a:solidFill>
            <a:round/>
          </a:ln>
        </p:spPr>
      </p:sp>
      <p:sp>
        <p:nvSpPr>
          <p:cNvPr id="474" name="CustomShape 10"/>
          <p:cNvSpPr/>
          <p:nvPr/>
        </p:nvSpPr>
        <p:spPr>
          <a:xfrm>
            <a:off x="6248520" y="1143000"/>
            <a:ext cx="2285640" cy="837720"/>
          </a:xfrm>
          <a:prstGeom prst="rect">
            <a:avLst>
              <a:gd fmla="val 16667" name="adj"/>
            </a:avLst>
          </a:prstGeom>
          <a:solidFill>
            <a:srgbClr val="ffff00"/>
          </a:solidFill>
          <a:ln w="25560">
            <a:solidFill>
              <a:srgbClr val="3a5f8b"/>
            </a:solidFill>
            <a:round/>
          </a:ln>
        </p:spPr>
        <p:txBody>
          <a:bodyPr anchor="ctr" bIns="45000" lIns="90000" rIns="90000" tIns="45000"/>
          <a:p>
            <a:pPr>
              <a:lnSpc>
                <a:spcPct val="100000"/>
              </a:lnSpc>
              <a:buFont typeface="StarSymbol"/>
              <a:buAutoNum type="arabicPeriod"/>
            </a:pPr>
            <a:r>
              <a:rPr lang="en-US">
                <a:solidFill>
                  <a:srgbClr val="002060"/>
                </a:solidFill>
                <a:latin typeface="Calibri"/>
              </a:rPr>
              <a:t>Transformer</a:t>
            </a:r>
            <a:endParaRPr/>
          </a:p>
          <a:p>
            <a:pPr>
              <a:lnSpc>
                <a:spcPct val="100000"/>
              </a:lnSpc>
              <a:buFont typeface="StarSymbol"/>
              <a:buAutoNum type="arabicPeriod"/>
            </a:pPr>
            <a:r>
              <a:rPr lang="en-US">
                <a:solidFill>
                  <a:srgbClr val="002060"/>
                </a:solidFill>
                <a:latin typeface="Calibri"/>
              </a:rPr>
              <a:t>Templates</a:t>
            </a:r>
            <a:endParaRPr/>
          </a:p>
        </p:txBody>
      </p:sp>
      <p:sp>
        <p:nvSpPr>
          <p:cNvPr id="475" name="CustomShape 11"/>
          <p:cNvSpPr/>
          <p:nvPr/>
        </p:nvSpPr>
        <p:spPr>
          <a:xfrm>
            <a:off x="1295280" y="152280"/>
            <a:ext cx="4038120" cy="45684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TrAX API </a:t>
            </a:r>
            <a:endParaRPr/>
          </a:p>
        </p:txBody>
      </p:sp>
    </p:spTree>
  </p:cSld>
  <p:transition advTm="227000">
    <p:split dir="out" orient="horz"/>
  </p:transition>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6" name="CustomShape 1"/>
          <p:cNvSpPr/>
          <p:nvPr/>
        </p:nvSpPr>
        <p:spPr>
          <a:xfrm>
            <a:off x="152280" y="838080"/>
            <a:ext cx="2742840" cy="4571640"/>
          </a:xfrm>
          <a:prstGeom prst="rect">
            <a:avLst/>
          </a:prstGeom>
          <a:ln w="76320">
            <a:solidFill>
              <a:srgbClr val="ffff00"/>
            </a:solidFill>
            <a:round/>
          </a:ln>
        </p:spPr>
      </p:sp>
      <p:sp>
        <p:nvSpPr>
          <p:cNvPr id="477" name="CustomShape 2"/>
          <p:cNvSpPr/>
          <p:nvPr/>
        </p:nvSpPr>
        <p:spPr>
          <a:xfrm>
            <a:off x="685800" y="990720"/>
            <a:ext cx="1752120" cy="1676160"/>
          </a:xfrm>
          <a:prstGeom prst="rect">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SchemaFactory</a:t>
            </a:r>
            <a:endParaRPr/>
          </a:p>
          <a:p>
            <a:pPr algn="ctr">
              <a:lnSpc>
                <a:spcPct val="100000"/>
              </a:lnSpc>
            </a:pPr>
            <a:r>
              <a:rPr b="1" i="1" lang="en-US">
                <a:solidFill>
                  <a:srgbClr val="f4f6f9"/>
                </a:solidFill>
                <a:latin typeface="Calibri"/>
              </a:rPr>
              <a:t>( Compiler for XSD files )</a:t>
            </a:r>
            <a:endParaRPr/>
          </a:p>
        </p:txBody>
      </p:sp>
      <p:sp>
        <p:nvSpPr>
          <p:cNvPr id="478" name="CustomShape 3"/>
          <p:cNvSpPr/>
          <p:nvPr/>
        </p:nvSpPr>
        <p:spPr>
          <a:xfrm>
            <a:off x="4419720" y="1600200"/>
            <a:ext cx="1980720" cy="533160"/>
          </a:xfrm>
          <a:prstGeom prst="rect">
            <a:avLst>
              <a:gd fmla="val 16667" name="adj"/>
            </a:avLst>
          </a:prstGeom>
          <a:solidFill>
            <a:srgbClr val="d9d9d9"/>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ErrorHandler</a:t>
            </a:r>
            <a:endParaRPr/>
          </a:p>
        </p:txBody>
      </p:sp>
      <p:sp>
        <p:nvSpPr>
          <p:cNvPr id="479" name="CustomShape 4"/>
          <p:cNvSpPr/>
          <p:nvPr/>
        </p:nvSpPr>
        <p:spPr>
          <a:xfrm>
            <a:off x="4038480" y="2743200"/>
            <a:ext cx="2133360" cy="456840"/>
          </a:xfrm>
          <a:prstGeom prst="rect">
            <a:avLst>
              <a:gd fmla="val 16667" name="adj"/>
            </a:avLst>
          </a:prstGeom>
          <a:solidFill>
            <a:srgbClr val="d9d9d9"/>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LSResoruceResolver</a:t>
            </a:r>
            <a:endParaRPr/>
          </a:p>
        </p:txBody>
      </p:sp>
      <p:sp>
        <p:nvSpPr>
          <p:cNvPr id="480" name="CustomShape 5"/>
          <p:cNvSpPr/>
          <p:nvPr/>
        </p:nvSpPr>
        <p:spPr>
          <a:xfrm>
            <a:off x="2438280" y="1828800"/>
            <a:ext cx="1980720" cy="37800"/>
          </a:xfrm>
          <a:prstGeom prst="straightConnector1">
            <a:avLst/>
          </a:prstGeom>
          <a:ln w="9360">
            <a:solidFill>
              <a:srgbClr val="000000"/>
            </a:solidFill>
            <a:round/>
            <a:tailEnd len="med" type="triangle" w="med"/>
          </a:ln>
        </p:spPr>
      </p:sp>
      <p:sp>
        <p:nvSpPr>
          <p:cNvPr id="481" name="CustomShape 6"/>
          <p:cNvSpPr/>
          <p:nvPr/>
        </p:nvSpPr>
        <p:spPr>
          <a:xfrm>
            <a:off x="2438280" y="1828800"/>
            <a:ext cx="1599840" cy="1142640"/>
          </a:xfrm>
          <a:prstGeom prst="straightConnector1">
            <a:avLst/>
          </a:prstGeom>
          <a:ln w="9360">
            <a:solidFill>
              <a:srgbClr val="000000"/>
            </a:solidFill>
            <a:round/>
            <a:tailEnd len="med" type="triangle" w="med"/>
          </a:ln>
        </p:spPr>
      </p:sp>
      <p:sp>
        <p:nvSpPr>
          <p:cNvPr id="482" name="CustomShape 7"/>
          <p:cNvSpPr/>
          <p:nvPr/>
        </p:nvSpPr>
        <p:spPr>
          <a:xfrm>
            <a:off x="762120" y="3352680"/>
            <a:ext cx="1371240" cy="837720"/>
          </a:xfrm>
          <a:prstGeom prst="rect">
            <a:avLst/>
          </a:prstGeom>
          <a:solidFill>
            <a:srgbClr val="c0504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Schema</a:t>
            </a:r>
            <a:endParaRPr/>
          </a:p>
        </p:txBody>
      </p:sp>
      <p:sp>
        <p:nvSpPr>
          <p:cNvPr id="483" name="CustomShape 8"/>
          <p:cNvSpPr/>
          <p:nvPr/>
        </p:nvSpPr>
        <p:spPr>
          <a:xfrm>
            <a:off x="457200" y="4800600"/>
            <a:ext cx="1980720" cy="456840"/>
          </a:xfrm>
          <a:prstGeom prst="rect">
            <a:avLst/>
          </a:prstGeom>
          <a:solidFill>
            <a:srgbClr val="7030a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Validator</a:t>
            </a:r>
            <a:endParaRPr/>
          </a:p>
        </p:txBody>
      </p:sp>
      <p:sp>
        <p:nvSpPr>
          <p:cNvPr id="484" name="CustomShape 9"/>
          <p:cNvSpPr/>
          <p:nvPr/>
        </p:nvSpPr>
        <p:spPr>
          <a:xfrm>
            <a:off x="4038480" y="4724280"/>
            <a:ext cx="1980720" cy="533160"/>
          </a:xfrm>
          <a:prstGeom prst="rect">
            <a:avLst/>
          </a:prstGeom>
          <a:solidFill>
            <a:srgbClr val="7030a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ValidatorHandler</a:t>
            </a:r>
            <a:endParaRPr/>
          </a:p>
        </p:txBody>
      </p:sp>
      <p:sp>
        <p:nvSpPr>
          <p:cNvPr id="485" name="CustomShape 10"/>
          <p:cNvSpPr/>
          <p:nvPr/>
        </p:nvSpPr>
        <p:spPr>
          <a:xfrm>
            <a:off x="6477120" y="5791320"/>
            <a:ext cx="2361960" cy="609120"/>
          </a:xfrm>
          <a:prstGeom prst="rect">
            <a:avLst>
              <a:gd fmla="val 16667" name="adj"/>
            </a:avLst>
          </a:prstGeom>
          <a:solidFill>
            <a:srgbClr val="948a54"/>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TypeInfoProvider</a:t>
            </a:r>
            <a:endParaRPr/>
          </a:p>
        </p:txBody>
      </p:sp>
      <p:sp>
        <p:nvSpPr>
          <p:cNvPr id="486" name="CustomShape 11"/>
          <p:cNvSpPr/>
          <p:nvPr/>
        </p:nvSpPr>
        <p:spPr>
          <a:xfrm>
            <a:off x="5104800" y="3200400"/>
            <a:ext cx="1599840" cy="3657240"/>
          </a:xfrm>
          <a:prstGeom prst="straightConnector1">
            <a:avLst/>
          </a:prstGeom>
          <a:ln w="9360">
            <a:solidFill>
              <a:srgbClr val="000000"/>
            </a:solidFill>
            <a:round/>
            <a:tailEnd len="med" type="triangle" w="med"/>
          </a:ln>
        </p:spPr>
      </p:sp>
      <p:sp>
        <p:nvSpPr>
          <p:cNvPr id="487" name="CustomShape 12"/>
          <p:cNvSpPr/>
          <p:nvPr/>
        </p:nvSpPr>
        <p:spPr>
          <a:xfrm>
            <a:off x="5410080" y="2133000"/>
            <a:ext cx="2666520" cy="3962160"/>
          </a:xfrm>
          <a:prstGeom prst="straightConnector1">
            <a:avLst/>
          </a:prstGeom>
          <a:ln w="9360">
            <a:solidFill>
              <a:srgbClr val="000000"/>
            </a:solidFill>
            <a:round/>
            <a:tailEnd len="med" type="triangle" w="med"/>
          </a:ln>
        </p:spPr>
      </p:sp>
      <p:sp>
        <p:nvSpPr>
          <p:cNvPr id="488" name="CustomShape 13"/>
          <p:cNvSpPr/>
          <p:nvPr/>
        </p:nvSpPr>
        <p:spPr>
          <a:xfrm>
            <a:off x="5409360" y="2133720"/>
            <a:ext cx="2590560" cy="380520"/>
          </a:xfrm>
          <a:prstGeom prst="straightConnector1">
            <a:avLst/>
          </a:prstGeom>
          <a:ln w="9360">
            <a:solidFill>
              <a:srgbClr val="000000"/>
            </a:solidFill>
            <a:round/>
            <a:tailEnd len="med" type="triangle" w="med"/>
          </a:ln>
        </p:spPr>
      </p:sp>
      <p:sp>
        <p:nvSpPr>
          <p:cNvPr id="489" name="CustomShape 14"/>
          <p:cNvSpPr/>
          <p:nvPr/>
        </p:nvSpPr>
        <p:spPr>
          <a:xfrm>
            <a:off x="5104800" y="3200400"/>
            <a:ext cx="1523520" cy="75960"/>
          </a:xfrm>
          <a:prstGeom prst="straightConnector1">
            <a:avLst/>
          </a:prstGeom>
          <a:ln w="9360">
            <a:solidFill>
              <a:srgbClr val="000000"/>
            </a:solidFill>
            <a:round/>
            <a:tailEnd len="med" type="triangle" w="med"/>
          </a:ln>
        </p:spPr>
      </p:sp>
      <p:sp>
        <p:nvSpPr>
          <p:cNvPr id="490" name="CustomShape 15"/>
          <p:cNvSpPr/>
          <p:nvPr/>
        </p:nvSpPr>
        <p:spPr>
          <a:xfrm>
            <a:off x="7315200" y="3505320"/>
            <a:ext cx="1828440" cy="609120"/>
          </a:xfrm>
          <a:prstGeom prst="rect">
            <a:avLst/>
          </a:prstGeom>
          <a:solidFill>
            <a:srgbClr val="d9d9d9"/>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ContentHandler</a:t>
            </a:r>
            <a:endParaRPr/>
          </a:p>
        </p:txBody>
      </p:sp>
      <p:sp>
        <p:nvSpPr>
          <p:cNvPr id="491" name="CustomShape 16"/>
          <p:cNvSpPr/>
          <p:nvPr/>
        </p:nvSpPr>
        <p:spPr>
          <a:xfrm>
            <a:off x="6019920" y="4114080"/>
            <a:ext cx="2209320" cy="875880"/>
          </a:xfrm>
          <a:prstGeom prst="straightConnector1">
            <a:avLst/>
          </a:prstGeom>
          <a:ln w="38160">
            <a:solidFill>
              <a:srgbClr val="f79646"/>
            </a:solidFill>
            <a:round/>
            <a:tailEnd len="med" type="triangle" w="med"/>
          </a:ln>
        </p:spPr>
      </p:sp>
      <p:sp>
        <p:nvSpPr>
          <p:cNvPr id="492" name="CustomShape 17"/>
          <p:cNvSpPr/>
          <p:nvPr/>
        </p:nvSpPr>
        <p:spPr>
          <a:xfrm>
            <a:off x="228600" y="152280"/>
            <a:ext cx="5638320" cy="533160"/>
          </a:xfrm>
          <a:prstGeom prst="rect">
            <a:avLst/>
          </a:prstGeom>
          <a:solidFill>
            <a:srgbClr val="f10fe1"/>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JAXP - Validation API ( since JAXP 1.3 )</a:t>
            </a:r>
            <a:endParaRPr/>
          </a:p>
        </p:txBody>
      </p:sp>
      <p:sp>
        <p:nvSpPr>
          <p:cNvPr id="493" name="CustomShape 18"/>
          <p:cNvSpPr/>
          <p:nvPr/>
        </p:nvSpPr>
        <p:spPr>
          <a:xfrm>
            <a:off x="5029200" y="5791320"/>
            <a:ext cx="533160" cy="2628720"/>
          </a:xfrm>
          <a:prstGeom prst="straightConnector1">
            <a:avLst/>
          </a:prstGeom>
          <a:ln w="38160">
            <a:solidFill>
              <a:srgbClr val="f79646"/>
            </a:solidFill>
            <a:round/>
            <a:tailEnd len="med" type="triangle" w="med"/>
          </a:ln>
        </p:spPr>
      </p:sp>
      <p:sp>
        <p:nvSpPr>
          <p:cNvPr id="494" name="CustomShape 19"/>
          <p:cNvSpPr/>
          <p:nvPr/>
        </p:nvSpPr>
        <p:spPr>
          <a:xfrm>
            <a:off x="1219320" y="2819520"/>
            <a:ext cx="456840" cy="456840"/>
          </a:xfrm>
          <a:prstGeom prst="rect">
            <a:avLst>
              <a:gd fmla="val 50000" name="adj1"/>
              <a:gd fmla="val 50000" name="adj2"/>
            </a:avLst>
          </a:prstGeom>
          <a:solidFill>
            <a:srgbClr val="f10fe1"/>
          </a:solidFill>
          <a:ln w="25560">
            <a:solidFill>
              <a:srgbClr val="3a5f8b"/>
            </a:solidFill>
            <a:round/>
          </a:ln>
        </p:spPr>
      </p:sp>
      <p:sp>
        <p:nvSpPr>
          <p:cNvPr id="495" name="CustomShape 20"/>
          <p:cNvSpPr/>
          <p:nvPr/>
        </p:nvSpPr>
        <p:spPr>
          <a:xfrm>
            <a:off x="1219320" y="4267080"/>
            <a:ext cx="456840" cy="456840"/>
          </a:xfrm>
          <a:prstGeom prst="rect">
            <a:avLst>
              <a:gd fmla="val 50000" name="adj1"/>
              <a:gd fmla="val 50000" name="adj2"/>
            </a:avLst>
          </a:prstGeom>
          <a:solidFill>
            <a:srgbClr val="f10fe1"/>
          </a:solidFill>
          <a:ln w="25560">
            <a:solidFill>
              <a:srgbClr val="3a5f8b"/>
            </a:solidFill>
            <a:round/>
          </a:ln>
        </p:spPr>
      </p:sp>
      <p:sp>
        <p:nvSpPr>
          <p:cNvPr id="496" name="CustomShape 21"/>
          <p:cNvSpPr/>
          <p:nvPr/>
        </p:nvSpPr>
        <p:spPr>
          <a:xfrm>
            <a:off x="2220120" y="4086000"/>
            <a:ext cx="259560" cy="2207880"/>
          </a:xfrm>
          <a:prstGeom prst="rect">
            <a:avLst>
              <a:gd fmla="val 50000" name="adj1"/>
              <a:gd fmla="val 50000" name="adj2"/>
            </a:avLst>
          </a:prstGeom>
          <a:solidFill>
            <a:srgbClr val="f10fe1"/>
          </a:solidFill>
          <a:ln w="25560">
            <a:solidFill>
              <a:srgbClr val="3a5f8b"/>
            </a:solidFill>
            <a:round/>
          </a:ln>
        </p:spPr>
      </p:sp>
      <p:sp>
        <p:nvSpPr>
          <p:cNvPr id="497" name="CustomShape 22"/>
          <p:cNvSpPr/>
          <p:nvPr/>
        </p:nvSpPr>
        <p:spPr>
          <a:xfrm>
            <a:off x="1981080" y="5486400"/>
            <a:ext cx="2819160" cy="990360"/>
          </a:xfrm>
          <a:prstGeom prst="rect">
            <a:avLst>
              <a:gd fmla="val 47477" name="adj1"/>
              <a:gd fmla="val -77912" name="adj2"/>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Used to validate  SAX </a:t>
            </a:r>
            <a:r>
              <a:rPr b="1" lang="en-US">
                <a:solidFill>
                  <a:srgbClr val="ff0000"/>
                </a:solidFill>
                <a:latin typeface="Calibri"/>
              </a:rPr>
              <a:t>Event </a:t>
            </a:r>
            <a:r>
              <a:rPr b="1" lang="en-US">
                <a:solidFill>
                  <a:srgbClr val="f2f2f2"/>
                </a:solidFill>
                <a:latin typeface="Calibri"/>
              </a:rPr>
              <a:t>with schema</a:t>
            </a:r>
            <a:endParaRPr/>
          </a:p>
        </p:txBody>
      </p:sp>
      <p:sp>
        <p:nvSpPr>
          <p:cNvPr id="498" name="CustomShape 23"/>
          <p:cNvSpPr/>
          <p:nvPr/>
        </p:nvSpPr>
        <p:spPr>
          <a:xfrm>
            <a:off x="3733920" y="6248520"/>
            <a:ext cx="2590560" cy="609120"/>
          </a:xfrm>
          <a:prstGeom prst="rect">
            <a:avLst>
              <a:gd fmla="val 111964" name="adj1"/>
              <a:gd fmla="val -41021" name="adj2"/>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If u want schema type</a:t>
            </a:r>
            <a:endParaRPr/>
          </a:p>
        </p:txBody>
      </p:sp>
      <p:sp>
        <p:nvSpPr>
          <p:cNvPr id="499" name="CustomShape 24"/>
          <p:cNvSpPr/>
          <p:nvPr/>
        </p:nvSpPr>
        <p:spPr>
          <a:xfrm>
            <a:off x="6248520" y="762120"/>
            <a:ext cx="2666520" cy="1306440"/>
          </a:xfrm>
          <a:prstGeom prst="rect">
            <a:avLst/>
          </a:prstGeom>
        </p:spPr>
        <p:txBody>
          <a:bodyPr bIns="45000" lIns="90000" rIns="90000" tIns="45000"/>
          <a:p>
            <a:pPr>
              <a:lnSpc>
                <a:spcPct val="100000"/>
              </a:lnSpc>
            </a:pPr>
            <a:r>
              <a:rPr lang="en-US" sz="1600">
                <a:solidFill>
                  <a:srgbClr val="ffffff"/>
                </a:solidFill>
                <a:latin typeface="Calibri"/>
              </a:rPr>
              <a:t>http://java.sun.com/developer/technicalArticles/xml/jaxp1-3/ValidationFramework.zip</a:t>
            </a:r>
            <a:endParaRPr/>
          </a:p>
        </p:txBody>
      </p:sp>
      <p:sp>
        <p:nvSpPr>
          <p:cNvPr id="500" name="CustomShape 25"/>
          <p:cNvSpPr/>
          <p:nvPr/>
        </p:nvSpPr>
        <p:spPr>
          <a:xfrm>
            <a:off x="5867280" y="3733920"/>
            <a:ext cx="1218960" cy="761760"/>
          </a:xfrm>
          <a:prstGeom prst="rect">
            <a:avLst>
              <a:gd fmla="val -30340" name="adj1"/>
              <a:gd fmla="val 76021" name="adj2"/>
              <a:gd fmla="val 16667" name="adj3"/>
            </a:avLst>
          </a:prstGeom>
          <a:solidFill>
            <a:srgbClr val="4f81bd"/>
          </a:solidFill>
          <a:ln w="25560">
            <a:solidFill>
              <a:srgbClr val="3a5f8b"/>
            </a:solidFill>
            <a:round/>
          </a:ln>
        </p:spPr>
        <p:txBody>
          <a:bodyPr anchor="ctr" bIns="45000" lIns="90000" rIns="90000" tIns="45000"/>
          <a:p>
            <a:pPr algn="ctr">
              <a:lnSpc>
                <a:spcPct val="100000"/>
              </a:lnSpc>
            </a:pPr>
            <a:r>
              <a:rPr lang="en-US" sz="1200">
                <a:solidFill>
                  <a:srgbClr val="ffffff"/>
                </a:solidFill>
                <a:latin typeface="Calibri"/>
              </a:rPr>
              <a:t>Same facility available in TrAX too</a:t>
            </a:r>
            <a:endParaRPr/>
          </a:p>
        </p:txBody>
      </p:sp>
      <p:sp>
        <p:nvSpPr>
          <p:cNvPr id="501" name="CustomShape 26"/>
          <p:cNvSpPr/>
          <p:nvPr/>
        </p:nvSpPr>
        <p:spPr>
          <a:xfrm>
            <a:off x="6781680" y="1828800"/>
            <a:ext cx="1599840" cy="456840"/>
          </a:xfrm>
          <a:prstGeom prst="rect">
            <a:avLst>
              <a:gd fmla="val -74788" name="adj1"/>
              <a:gd fmla="val 2289" name="adj2"/>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SAX API</a:t>
            </a:r>
            <a:endParaRPr/>
          </a:p>
        </p:txBody>
      </p:sp>
      <p:sp>
        <p:nvSpPr>
          <p:cNvPr id="502" name="CustomShape 27"/>
          <p:cNvSpPr/>
          <p:nvPr/>
        </p:nvSpPr>
        <p:spPr>
          <a:xfrm>
            <a:off x="6553080" y="2743200"/>
            <a:ext cx="1828440" cy="456840"/>
          </a:xfrm>
          <a:prstGeom prst="rect">
            <a:avLst>
              <a:gd fmla="val -74788" name="adj1"/>
              <a:gd fmla="val 2289" name="adj2"/>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DOM LS API</a:t>
            </a:r>
            <a:endParaRPr/>
          </a:p>
        </p:txBody>
      </p:sp>
      <p:sp>
        <p:nvSpPr>
          <p:cNvPr id="503" name="CustomShape 28"/>
          <p:cNvSpPr/>
          <p:nvPr/>
        </p:nvSpPr>
        <p:spPr>
          <a:xfrm>
            <a:off x="3200400" y="838080"/>
            <a:ext cx="1142640" cy="761760"/>
          </a:xfrm>
          <a:prstGeom prst="rect">
            <a:avLst>
              <a:gd fmla="val -126749" name="adj1"/>
              <a:gd fmla="val 40528" name="adj2"/>
            </a:avLst>
          </a:prstGeom>
          <a:solidFill>
            <a:srgbClr val="0070c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Begin Here</a:t>
            </a:r>
            <a:endParaRPr/>
          </a:p>
        </p:txBody>
      </p:sp>
      <p:sp>
        <p:nvSpPr>
          <p:cNvPr id="504" name="CustomShape 29"/>
          <p:cNvSpPr/>
          <p:nvPr/>
        </p:nvSpPr>
        <p:spPr>
          <a:xfrm>
            <a:off x="304920" y="5867280"/>
            <a:ext cx="1676160" cy="76176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Any Type of SOURCE</a:t>
            </a:r>
            <a:endParaRPr/>
          </a:p>
        </p:txBody>
      </p:sp>
      <p:sp>
        <p:nvSpPr>
          <p:cNvPr id="505" name="CustomShape 30"/>
          <p:cNvSpPr/>
          <p:nvPr/>
        </p:nvSpPr>
        <p:spPr>
          <a:xfrm>
            <a:off x="1447920" y="5257800"/>
            <a:ext cx="609120" cy="304560"/>
          </a:xfrm>
          <a:prstGeom prst="straightConnector1">
            <a:avLst/>
          </a:prstGeom>
          <a:ln w="9360">
            <a:solidFill>
              <a:srgbClr val="4a7ebb"/>
            </a:solidFill>
            <a:round/>
            <a:tailEnd len="med" type="triangle" w="med"/>
          </a:ln>
        </p:spPr>
      </p:sp>
    </p:spTree>
  </p:cSld>
  <p:transition advTm="227000">
    <p:split dir="out" orient="horz"/>
  </p:transition>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6" name="CustomShape 1"/>
          <p:cNvSpPr/>
          <p:nvPr/>
        </p:nvSpPr>
        <p:spPr>
          <a:xfrm>
            <a:off x="2743200" y="838080"/>
            <a:ext cx="1523520" cy="837720"/>
          </a:xfrm>
          <a:prstGeom prst="rect">
            <a:avLst/>
          </a:prstGeom>
          <a:solidFill>
            <a:srgbClr val="c0504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XPathFactory</a:t>
            </a:r>
            <a:endParaRPr/>
          </a:p>
        </p:txBody>
      </p:sp>
      <p:sp>
        <p:nvSpPr>
          <p:cNvPr id="507" name="CustomShape 2"/>
          <p:cNvSpPr/>
          <p:nvPr/>
        </p:nvSpPr>
        <p:spPr>
          <a:xfrm>
            <a:off x="6385680" y="1981080"/>
            <a:ext cx="2377080" cy="365400"/>
          </a:xfrm>
          <a:prstGeom prst="rect">
            <a:avLst>
              <a:gd fmla="val 16667" name="adj"/>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XPathFunctionResolver</a:t>
            </a:r>
            <a:endParaRPr/>
          </a:p>
        </p:txBody>
      </p:sp>
      <p:sp>
        <p:nvSpPr>
          <p:cNvPr id="508" name="CustomShape 3"/>
          <p:cNvSpPr/>
          <p:nvPr/>
        </p:nvSpPr>
        <p:spPr>
          <a:xfrm>
            <a:off x="6294240" y="1371600"/>
            <a:ext cx="2377080" cy="365400"/>
          </a:xfrm>
          <a:prstGeom prst="rect">
            <a:avLst>
              <a:gd fmla="val 16667" name="adj"/>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XPathVariableResolver</a:t>
            </a:r>
            <a:endParaRPr/>
          </a:p>
        </p:txBody>
      </p:sp>
      <p:sp>
        <p:nvSpPr>
          <p:cNvPr id="509" name="CustomShape 4"/>
          <p:cNvSpPr/>
          <p:nvPr/>
        </p:nvSpPr>
        <p:spPr>
          <a:xfrm>
            <a:off x="4267080" y="1257480"/>
            <a:ext cx="2117880" cy="906480"/>
          </a:xfrm>
          <a:prstGeom prst="straightConnector1">
            <a:avLst/>
          </a:prstGeom>
          <a:ln w="38160">
            <a:solidFill>
              <a:srgbClr val="f79646"/>
            </a:solidFill>
            <a:round/>
            <a:tailEnd len="med" type="triangle" w="med"/>
          </a:ln>
        </p:spPr>
      </p:sp>
      <p:sp>
        <p:nvSpPr>
          <p:cNvPr id="510" name="CustomShape 5"/>
          <p:cNvSpPr/>
          <p:nvPr/>
        </p:nvSpPr>
        <p:spPr>
          <a:xfrm>
            <a:off x="4267080" y="1257480"/>
            <a:ext cx="2026440" cy="297000"/>
          </a:xfrm>
          <a:prstGeom prst="straightConnector1">
            <a:avLst/>
          </a:prstGeom>
          <a:ln w="38160">
            <a:solidFill>
              <a:srgbClr val="f79646"/>
            </a:solidFill>
            <a:round/>
            <a:tailEnd len="med" type="triangle" w="med"/>
          </a:ln>
        </p:spPr>
      </p:sp>
      <p:sp>
        <p:nvSpPr>
          <p:cNvPr id="511" name="CustomShape 6"/>
          <p:cNvSpPr/>
          <p:nvPr/>
        </p:nvSpPr>
        <p:spPr>
          <a:xfrm>
            <a:off x="2362320" y="2438280"/>
            <a:ext cx="2285640" cy="990360"/>
          </a:xfrm>
          <a:prstGeom prst="rect">
            <a:avLst/>
          </a:prstGeom>
          <a:solidFill>
            <a:srgbClr val="00b050"/>
          </a:solidFill>
          <a:ln w="25560">
            <a:solidFill>
              <a:srgbClr val="3a5f8b"/>
            </a:solidFill>
            <a:round/>
          </a:ln>
        </p:spPr>
        <p:txBody>
          <a:bodyPr anchor="ctr" bIns="45000" lIns="90000" rIns="90000" tIns="45000"/>
          <a:p>
            <a:pPr algn="ctr">
              <a:lnSpc>
                <a:spcPct val="100000"/>
              </a:lnSpc>
            </a:pPr>
            <a:r>
              <a:rPr b="1" lang="en-US">
                <a:solidFill>
                  <a:srgbClr val="f8f8f8"/>
                </a:solidFill>
                <a:latin typeface="Calibri"/>
              </a:rPr>
              <a:t>Xpath </a:t>
            </a:r>
            <a:endParaRPr/>
          </a:p>
          <a:p>
            <a:pPr algn="ctr">
              <a:lnSpc>
                <a:spcPct val="100000"/>
              </a:lnSpc>
            </a:pPr>
            <a:r>
              <a:rPr b="1" i="1" lang="en-US" sz="1400">
                <a:solidFill>
                  <a:srgbClr val="f4f6f9"/>
                </a:solidFill>
                <a:latin typeface="Calibri"/>
              </a:rPr>
              <a:t>(Compiler Xpath Expression )</a:t>
            </a:r>
            <a:endParaRPr/>
          </a:p>
        </p:txBody>
      </p:sp>
      <p:sp>
        <p:nvSpPr>
          <p:cNvPr id="512" name="CustomShape 7"/>
          <p:cNvSpPr/>
          <p:nvPr/>
        </p:nvSpPr>
        <p:spPr>
          <a:xfrm>
            <a:off x="2514600" y="4038480"/>
            <a:ext cx="1980720" cy="380520"/>
          </a:xfrm>
          <a:prstGeom prst="rect">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XPathExpression</a:t>
            </a:r>
            <a:endParaRPr/>
          </a:p>
        </p:txBody>
      </p:sp>
      <p:sp>
        <p:nvSpPr>
          <p:cNvPr id="513" name="CustomShape 8"/>
          <p:cNvSpPr/>
          <p:nvPr/>
        </p:nvSpPr>
        <p:spPr>
          <a:xfrm>
            <a:off x="4648320" y="1554480"/>
            <a:ext cx="1645560" cy="1378800"/>
          </a:xfrm>
          <a:prstGeom prst="straightConnector1">
            <a:avLst/>
          </a:prstGeom>
          <a:ln w="38160">
            <a:solidFill>
              <a:srgbClr val="f79646"/>
            </a:solidFill>
            <a:round/>
            <a:tailEnd len="med" type="triangle" w="med"/>
          </a:ln>
        </p:spPr>
      </p:sp>
      <p:sp>
        <p:nvSpPr>
          <p:cNvPr id="514" name="CustomShape 9"/>
          <p:cNvSpPr/>
          <p:nvPr/>
        </p:nvSpPr>
        <p:spPr>
          <a:xfrm>
            <a:off x="4648320" y="2163240"/>
            <a:ext cx="1737000" cy="769320"/>
          </a:xfrm>
          <a:prstGeom prst="straightConnector1">
            <a:avLst/>
          </a:prstGeom>
          <a:ln w="38160">
            <a:solidFill>
              <a:srgbClr val="f79646"/>
            </a:solidFill>
            <a:round/>
            <a:tailEnd len="med" type="triangle" w="med"/>
          </a:ln>
        </p:spPr>
      </p:sp>
      <p:sp>
        <p:nvSpPr>
          <p:cNvPr id="515" name="CustomShape 10"/>
          <p:cNvSpPr/>
          <p:nvPr/>
        </p:nvSpPr>
        <p:spPr>
          <a:xfrm>
            <a:off x="3506040" y="3429720"/>
            <a:ext cx="609120" cy="1080"/>
          </a:xfrm>
          <a:prstGeom prst="straightConnector1">
            <a:avLst/>
          </a:prstGeom>
          <a:ln w="38160">
            <a:solidFill>
              <a:srgbClr val="f79646"/>
            </a:solidFill>
            <a:round/>
            <a:tailEnd len="med" type="triangle" w="med"/>
          </a:ln>
        </p:spPr>
      </p:sp>
      <p:sp>
        <p:nvSpPr>
          <p:cNvPr id="516" name="CustomShape 11"/>
          <p:cNvSpPr/>
          <p:nvPr/>
        </p:nvSpPr>
        <p:spPr>
          <a:xfrm>
            <a:off x="228600" y="152280"/>
            <a:ext cx="3504960" cy="533160"/>
          </a:xfrm>
          <a:prstGeom prst="rect">
            <a:avLst/>
          </a:prstGeom>
          <a:solidFill>
            <a:srgbClr val="f10fe1"/>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JAXP - XPATH API </a:t>
            </a:r>
            <a:r>
              <a:rPr lang="en-US">
                <a:solidFill>
                  <a:srgbClr val="000000"/>
                </a:solidFill>
                <a:latin typeface="Calibri"/>
              </a:rPr>
              <a:t>( since JAXP 1.3 )</a:t>
            </a:r>
            <a:endParaRPr/>
          </a:p>
        </p:txBody>
      </p:sp>
      <p:sp>
        <p:nvSpPr>
          <p:cNvPr id="517" name="CustomShape 12"/>
          <p:cNvSpPr/>
          <p:nvPr/>
        </p:nvSpPr>
        <p:spPr>
          <a:xfrm>
            <a:off x="3276720" y="1828800"/>
            <a:ext cx="361080" cy="380520"/>
          </a:xfrm>
          <a:prstGeom prst="rect">
            <a:avLst>
              <a:gd fmla="val 50000" name="adj1"/>
              <a:gd fmla="val 50000" name="adj2"/>
            </a:avLst>
          </a:prstGeom>
          <a:solidFill>
            <a:srgbClr val="f10fe1"/>
          </a:solidFill>
          <a:ln w="25560">
            <a:solidFill>
              <a:srgbClr val="3a5f8b"/>
            </a:solidFill>
            <a:round/>
          </a:ln>
        </p:spPr>
      </p:sp>
      <p:sp>
        <p:nvSpPr>
          <p:cNvPr id="518" name="CustomShape 13"/>
          <p:cNvSpPr/>
          <p:nvPr/>
        </p:nvSpPr>
        <p:spPr>
          <a:xfrm>
            <a:off x="4724280" y="5791320"/>
            <a:ext cx="2895120" cy="380520"/>
          </a:xfrm>
          <a:prstGeom prst="rect">
            <a:avLst/>
          </a:prstGeom>
          <a:solidFill>
            <a:srgbClr val="ff000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XPathExpressionException</a:t>
            </a:r>
            <a:endParaRPr/>
          </a:p>
        </p:txBody>
      </p:sp>
      <p:sp>
        <p:nvSpPr>
          <p:cNvPr id="519" name="CustomShape 14"/>
          <p:cNvSpPr/>
          <p:nvPr/>
        </p:nvSpPr>
        <p:spPr>
          <a:xfrm>
            <a:off x="6629400" y="2819520"/>
            <a:ext cx="1828440" cy="456840"/>
          </a:xfrm>
          <a:prstGeom prst="rect">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XPathFunction</a:t>
            </a:r>
            <a:endParaRPr/>
          </a:p>
        </p:txBody>
      </p:sp>
      <p:sp>
        <p:nvSpPr>
          <p:cNvPr id="520" name="CustomShape 15"/>
          <p:cNvSpPr/>
          <p:nvPr/>
        </p:nvSpPr>
        <p:spPr>
          <a:xfrm>
            <a:off x="7574400" y="2346840"/>
            <a:ext cx="471960" cy="30240"/>
          </a:xfrm>
          <a:prstGeom prst="straightConnector1">
            <a:avLst/>
          </a:prstGeom>
          <a:ln w="38160">
            <a:solidFill>
              <a:srgbClr val="f79646"/>
            </a:solidFill>
            <a:round/>
            <a:tailEnd len="med" type="triangle" w="med"/>
          </a:ln>
        </p:spPr>
      </p:sp>
      <p:sp>
        <p:nvSpPr>
          <p:cNvPr id="521" name="CustomShape 16"/>
          <p:cNvSpPr/>
          <p:nvPr/>
        </p:nvSpPr>
        <p:spPr>
          <a:xfrm>
            <a:off x="4724280" y="6400800"/>
            <a:ext cx="2895120" cy="380520"/>
          </a:xfrm>
          <a:prstGeom prst="rect">
            <a:avLst/>
          </a:prstGeom>
          <a:solidFill>
            <a:srgbClr val="ff000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XPathFunctionException</a:t>
            </a:r>
            <a:endParaRPr/>
          </a:p>
        </p:txBody>
      </p:sp>
      <p:sp>
        <p:nvSpPr>
          <p:cNvPr id="522" name="CustomShape 17"/>
          <p:cNvSpPr/>
          <p:nvPr/>
        </p:nvSpPr>
        <p:spPr>
          <a:xfrm>
            <a:off x="3505320" y="5105520"/>
            <a:ext cx="2057040" cy="380520"/>
          </a:xfrm>
          <a:prstGeom prst="rect">
            <a:avLst/>
          </a:prstGeom>
          <a:solidFill>
            <a:srgbClr val="ff000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XPathException</a:t>
            </a:r>
            <a:endParaRPr/>
          </a:p>
        </p:txBody>
      </p:sp>
      <p:sp>
        <p:nvSpPr>
          <p:cNvPr id="523" name="CustomShape 18"/>
          <p:cNvSpPr/>
          <p:nvPr/>
        </p:nvSpPr>
        <p:spPr>
          <a:xfrm>
            <a:off x="4533840" y="5791320"/>
            <a:ext cx="304560" cy="1638000"/>
          </a:xfrm>
          <a:prstGeom prst="straightConnector1">
            <a:avLst/>
          </a:prstGeom>
          <a:ln w="38160">
            <a:solidFill>
              <a:srgbClr val="c0504d"/>
            </a:solidFill>
            <a:round/>
            <a:tailEnd len="med" type="triangle" w="med"/>
          </a:ln>
        </p:spPr>
      </p:sp>
      <p:sp>
        <p:nvSpPr>
          <p:cNvPr id="524" name="CustomShape 19"/>
          <p:cNvSpPr/>
          <p:nvPr/>
        </p:nvSpPr>
        <p:spPr>
          <a:xfrm>
            <a:off x="6172200" y="6172920"/>
            <a:ext cx="228240" cy="1080"/>
          </a:xfrm>
          <a:prstGeom prst="straightConnector1">
            <a:avLst/>
          </a:prstGeom>
          <a:ln w="38160">
            <a:solidFill>
              <a:srgbClr val="c0504d"/>
            </a:solidFill>
            <a:round/>
            <a:tailEnd len="med" type="triangle" w="med"/>
          </a:ln>
        </p:spPr>
      </p:sp>
      <p:sp>
        <p:nvSpPr>
          <p:cNvPr id="525" name="CustomShape 20"/>
          <p:cNvSpPr/>
          <p:nvPr/>
        </p:nvSpPr>
        <p:spPr>
          <a:xfrm>
            <a:off x="838080" y="6019920"/>
            <a:ext cx="3657240" cy="380520"/>
          </a:xfrm>
          <a:prstGeom prst="rect">
            <a:avLst/>
          </a:prstGeom>
          <a:solidFill>
            <a:srgbClr val="ff000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XPathFactoryConfigurationException</a:t>
            </a:r>
            <a:endParaRPr/>
          </a:p>
        </p:txBody>
      </p:sp>
      <p:sp>
        <p:nvSpPr>
          <p:cNvPr id="526" name="CustomShape 21"/>
          <p:cNvSpPr/>
          <p:nvPr/>
        </p:nvSpPr>
        <p:spPr>
          <a:xfrm>
            <a:off x="4533120" y="5485680"/>
            <a:ext cx="533160" cy="1866600"/>
          </a:xfrm>
          <a:prstGeom prst="straightConnector1">
            <a:avLst/>
          </a:prstGeom>
          <a:ln w="38160">
            <a:solidFill>
              <a:srgbClr val="c0504d"/>
            </a:solidFill>
            <a:round/>
            <a:tailEnd len="med" type="triangle" w="med"/>
          </a:ln>
        </p:spPr>
      </p:sp>
      <p:sp>
        <p:nvSpPr>
          <p:cNvPr id="527" name="CustomShape 22"/>
          <p:cNvSpPr/>
          <p:nvPr/>
        </p:nvSpPr>
        <p:spPr>
          <a:xfrm>
            <a:off x="990720" y="1295280"/>
            <a:ext cx="1142640" cy="761760"/>
          </a:xfrm>
          <a:prstGeom prst="rect">
            <a:avLst>
              <a:gd fmla="val 100856" name="adj1"/>
              <a:gd fmla="val -37218" name="adj2"/>
            </a:avLst>
          </a:prstGeom>
          <a:solidFill>
            <a:srgbClr val="0070c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Begin Here</a:t>
            </a:r>
            <a:endParaRPr/>
          </a:p>
        </p:txBody>
      </p:sp>
      <p:sp>
        <p:nvSpPr>
          <p:cNvPr id="528" name="CustomShape 23"/>
          <p:cNvSpPr/>
          <p:nvPr/>
        </p:nvSpPr>
        <p:spPr>
          <a:xfrm>
            <a:off x="228600" y="4572000"/>
            <a:ext cx="2209320" cy="1066320"/>
          </a:xfrm>
          <a:prstGeom prst="rect">
            <a:avLst>
              <a:gd fmla="val 74747" name="adj1"/>
              <a:gd fmla="val -69090" name="adj2"/>
            </a:avLst>
          </a:prstGeom>
          <a:solidFill>
            <a:srgbClr val="bfbfbf"/>
          </a:solidFill>
          <a:ln w="25560">
            <a:solidFill>
              <a:srgbClr val="3a5f8b"/>
            </a:solidFill>
            <a:round/>
          </a:ln>
        </p:spPr>
        <p:txBody>
          <a:bodyPr anchor="ctr" bIns="45000" lIns="90000" rIns="90000" tIns="45000"/>
          <a:p>
            <a:pPr algn="ctr">
              <a:lnSpc>
                <a:spcPct val="100000"/>
              </a:lnSpc>
            </a:pPr>
            <a:r>
              <a:rPr lang="en-US" sz="1400">
                <a:solidFill>
                  <a:srgbClr val="ffffff"/>
                </a:solidFill>
                <a:latin typeface="Calibri"/>
              </a:rPr>
              <a:t>It is represent on memory of Xpath expression</a:t>
            </a:r>
            <a:endParaRPr/>
          </a:p>
        </p:txBody>
      </p:sp>
      <p:sp>
        <p:nvSpPr>
          <p:cNvPr id="529" name="CustomShape 24"/>
          <p:cNvSpPr/>
          <p:nvPr/>
        </p:nvSpPr>
        <p:spPr>
          <a:xfrm>
            <a:off x="457200" y="2362320"/>
            <a:ext cx="1676160" cy="1066320"/>
          </a:xfrm>
          <a:prstGeom prst="rect">
            <a:avLst>
              <a:gd fmla="val 67515" name="adj1"/>
              <a:gd fmla="val 9381" name="adj2"/>
            </a:avLst>
          </a:prstGeom>
          <a:solidFill>
            <a:srgbClr val="bfbfbf"/>
          </a:solidFill>
          <a:ln w="25560">
            <a:solidFill>
              <a:srgbClr val="3a5f8b"/>
            </a:solidFill>
            <a:round/>
          </a:ln>
        </p:spPr>
        <p:txBody>
          <a:bodyPr anchor="ctr" bIns="45000" lIns="90000" rIns="90000" tIns="45000"/>
          <a:p>
            <a:pPr algn="ctr">
              <a:lnSpc>
                <a:spcPct val="100000"/>
              </a:lnSpc>
            </a:pPr>
            <a:r>
              <a:rPr lang="en-US" sz="1200">
                <a:solidFill>
                  <a:srgbClr val="ffffff"/>
                </a:solidFill>
                <a:latin typeface="Calibri"/>
              </a:rPr>
              <a:t>It is just compiler. Not to represent Xpath</a:t>
            </a:r>
            <a:endParaRPr/>
          </a:p>
        </p:txBody>
      </p:sp>
      <p:sp>
        <p:nvSpPr>
          <p:cNvPr id="530" name="CustomShape 25"/>
          <p:cNvSpPr/>
          <p:nvPr/>
        </p:nvSpPr>
        <p:spPr>
          <a:xfrm>
            <a:off x="2133720" y="762120"/>
            <a:ext cx="2742840" cy="3748680"/>
          </a:xfrm>
          <a:prstGeom prst="rect">
            <a:avLst/>
          </a:prstGeom>
          <a:ln w="76320">
            <a:solidFill>
              <a:srgbClr val="ffff00"/>
            </a:solidFill>
            <a:round/>
          </a:ln>
        </p:spPr>
      </p:sp>
    </p:spTree>
  </p:cSld>
  <p:transition advTm="227000">
    <p:split dir="out" orient="horz"/>
  </p:transition>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531" name="Table 1"/>
          <p:cNvGraphicFramePr/>
          <p:nvPr/>
        </p:nvGraphicFramePr>
        <p:xfrm>
          <a:off x="152280" y="118800"/>
          <a:ext cx="8686440" cy="6663960"/>
        </p:xfrm>
        <a:graphic>
          <a:graphicData uri="http://schemas.openxmlformats.org/drawingml/2006/table">
            <a:tbl>
              <a:tblPr/>
              <a:tblGrid>
                <a:gridCol w="1720080"/>
                <a:gridCol w="1175400"/>
                <a:gridCol w="1447560"/>
                <a:gridCol w="1447560"/>
                <a:gridCol w="1447560"/>
                <a:gridCol w="1448280"/>
              </a:tblGrid>
              <a:tr h="622440">
                <a:tc>
                  <a:txBody>
                    <a:bodyPr wrap="none"/>
                    <a:p>
                      <a:pPr>
                        <a:lnSpc>
                          <a:spcPct val="100000"/>
                        </a:lnSpc>
                      </a:pPr>
                      <a:r>
                        <a:rPr b="1" lang="en-US">
                          <a:solidFill>
                            <a:srgbClr val="ffffff"/>
                          </a:solidFill>
                          <a:latin typeface="Wingdings"/>
                        </a:rPr>
                        <a:t></a:t>
                      </a:r>
                      <a:r>
                        <a:rPr b="1" lang="en-US">
                          <a:solidFill>
                            <a:srgbClr val="ffffff"/>
                          </a:solidFill>
                          <a:latin typeface="Calibri"/>
                        </a:rPr>
                        <a:t>  </a:t>
                      </a:r>
                      <a:r>
                        <a:rPr b="1" lang="en-US">
                          <a:solidFill>
                            <a:srgbClr val="ffffff"/>
                          </a:solidFill>
                          <a:latin typeface="Calibri"/>
                        </a:rPr>
                        <a:t>Param</a:t>
                      </a:r>
                      <a:endParaRPr/>
                    </a:p>
                    <a:p>
                      <a:pPr>
                        <a:lnSpc>
                          <a:spcPct val="100000"/>
                        </a:lnSpc>
                      </a:pPr>
                      <a:r>
                        <a:rPr b="1" lang="en-US">
                          <a:solidFill>
                            <a:srgbClr val="ffffff"/>
                          </a:solidFill>
                          <a:latin typeface="Calibri"/>
                        </a:rPr>
                        <a:t> </a:t>
                      </a:r>
                      <a:r>
                        <a:rPr b="1" lang="en-US">
                          <a:solidFill>
                            <a:srgbClr val="ffffff"/>
                          </a:solidFill>
                          <a:latin typeface="Calibri"/>
                        </a:rPr>
                        <a:t>Here </a:t>
                      </a:r>
                      <a:r>
                        <a:rPr b="1" lang="en-US">
                          <a:solidFill>
                            <a:srgbClr val="ffffff"/>
                          </a:solidFill>
                          <a:latin typeface="Wingdings"/>
                        </a:rPr>
                        <a:t></a:t>
                      </a:r>
                      <a:endParaRPr/>
                    </a:p>
                  </a:txBody>
                  <a:tcPr/>
                </a:tc>
                <a:tc>
                  <a:txBody>
                    <a:bodyPr wrap="none"/>
                    <a:p>
                      <a:pPr>
                        <a:lnSpc>
                          <a:spcPct val="100000"/>
                        </a:lnSpc>
                      </a:pPr>
                      <a:r>
                        <a:rPr b="1" lang="en-US">
                          <a:solidFill>
                            <a:srgbClr val="ffffff"/>
                          </a:solidFill>
                          <a:latin typeface="Calibri"/>
                        </a:rPr>
                        <a:t> </a:t>
                      </a:r>
                      <a:r>
                        <a:rPr b="1" lang="en-US">
                          <a:solidFill>
                            <a:srgbClr val="ffffff"/>
                          </a:solidFill>
                          <a:latin typeface="Wingdings"/>
                        </a:rPr>
                        <a:t></a:t>
                      </a:r>
                      <a:r>
                        <a:rPr b="1" lang="en-US">
                          <a:solidFill>
                            <a:srgbClr val="ffffff"/>
                          </a:solidFill>
                          <a:latin typeface="Calibri"/>
                        </a:rPr>
                        <a:t>SAX</a:t>
                      </a:r>
                      <a:endParaRPr/>
                    </a:p>
                  </a:txBody>
                  <a:tcPr/>
                </a:tc>
                <a:tc>
                  <a:txBody>
                    <a:bodyPr wrap="none"/>
                    <a:p>
                      <a:pPr>
                        <a:lnSpc>
                          <a:spcPct val="100000"/>
                        </a:lnSpc>
                      </a:pPr>
                      <a:r>
                        <a:rPr b="1" lang="en-US">
                          <a:solidFill>
                            <a:srgbClr val="ffffff"/>
                          </a:solidFill>
                          <a:latin typeface="Calibri"/>
                        </a:rPr>
                        <a:t>DOM</a:t>
                      </a:r>
                      <a:endParaRPr/>
                    </a:p>
                  </a:txBody>
                  <a:tcPr/>
                </a:tc>
                <a:tc>
                  <a:txBody>
                    <a:bodyPr wrap="none"/>
                    <a:p>
                      <a:pPr>
                        <a:lnSpc>
                          <a:spcPct val="100000"/>
                        </a:lnSpc>
                      </a:pPr>
                      <a:r>
                        <a:rPr b="1" lang="en-US">
                          <a:solidFill>
                            <a:srgbClr val="ffffff"/>
                          </a:solidFill>
                          <a:latin typeface="Calibri"/>
                        </a:rPr>
                        <a:t>StAX</a:t>
                      </a:r>
                      <a:endParaRPr/>
                    </a:p>
                  </a:txBody>
                  <a:tcPr/>
                </a:tc>
                <a:tc>
                  <a:txBody>
                    <a:bodyPr wrap="none"/>
                    <a:p>
                      <a:pPr>
                        <a:lnSpc>
                          <a:spcPct val="100000"/>
                        </a:lnSpc>
                      </a:pPr>
                      <a:r>
                        <a:rPr b="1" lang="en-US">
                          <a:solidFill>
                            <a:srgbClr val="ffffff"/>
                          </a:solidFill>
                          <a:latin typeface="Calibri"/>
                        </a:rPr>
                        <a:t>JDOM</a:t>
                      </a:r>
                      <a:endParaRPr/>
                    </a:p>
                  </a:txBody>
                  <a:tcPr/>
                </a:tc>
                <a:tc>
                  <a:txBody>
                    <a:bodyPr wrap="none"/>
                    <a:p>
                      <a:pPr>
                        <a:lnSpc>
                          <a:spcPct val="100000"/>
                        </a:lnSpc>
                      </a:pPr>
                      <a:r>
                        <a:rPr b="1" lang="en-US">
                          <a:solidFill>
                            <a:srgbClr val="ffffff"/>
                          </a:solidFill>
                          <a:latin typeface="Calibri"/>
                        </a:rPr>
                        <a:t>Validation API</a:t>
                      </a:r>
                      <a:endParaRPr/>
                    </a:p>
                  </a:txBody>
                  <a:tcPr/>
                </a:tc>
              </a:tr>
              <a:tr h="887760">
                <a:tc>
                  <a:txBody>
                    <a:bodyPr wrap="none"/>
                    <a:p>
                      <a:pPr>
                        <a:lnSpc>
                          <a:spcPct val="100000"/>
                        </a:lnSpc>
                      </a:pPr>
                      <a:r>
                        <a:rPr lang="en-US">
                          <a:solidFill>
                            <a:srgbClr val="000000"/>
                          </a:solidFill>
                          <a:latin typeface="Calibri"/>
                        </a:rPr>
                        <a:t>Schema Validation</a:t>
                      </a:r>
                      <a:endParaRPr/>
                    </a:p>
                  </a:txBody>
                  <a:tcPr/>
                </a:tc>
                <a:tc>
                  <a:txBody>
                    <a:bodyPr wrap="none"/>
                    <a:p>
                      <a:pPr>
                        <a:lnSpc>
                          <a:spcPct val="100000"/>
                        </a:lnSpc>
                      </a:pPr>
                      <a:r>
                        <a:rPr lang="en-US">
                          <a:solidFill>
                            <a:srgbClr val="000000"/>
                          </a:solidFill>
                          <a:latin typeface="Calibri"/>
                        </a:rPr>
                        <a:t>Yes</a:t>
                      </a:r>
                      <a:endParaRPr/>
                    </a:p>
                  </a:txBody>
                  <a:tcPr/>
                </a:tc>
                <a:tc>
                  <a:txBody>
                    <a:bodyPr wrap="none"/>
                    <a:p>
                      <a:pPr>
                        <a:lnSpc>
                          <a:spcPct val="100000"/>
                        </a:lnSpc>
                      </a:pPr>
                      <a:r>
                        <a:rPr lang="en-US">
                          <a:solidFill>
                            <a:srgbClr val="000000"/>
                          </a:solidFill>
                          <a:latin typeface="Calibri"/>
                        </a:rPr>
                        <a:t>Yes</a:t>
                      </a:r>
                      <a:endParaRPr/>
                    </a:p>
                  </a:txBody>
                  <a:tcPr/>
                </a:tc>
                <a:tc>
                  <a:txBody>
                    <a:bodyPr wrap="none"/>
                    <a:p>
                      <a:pPr>
                        <a:lnSpc>
                          <a:spcPct val="100000"/>
                        </a:lnSpc>
                      </a:pPr>
                      <a:r>
                        <a:rPr lang="en-US">
                          <a:solidFill>
                            <a:srgbClr val="000000"/>
                          </a:solidFill>
                          <a:latin typeface="Calibri"/>
                        </a:rPr>
                        <a:t> </a:t>
                      </a:r>
                      <a:r>
                        <a:rPr lang="en-US">
                          <a:solidFill>
                            <a:srgbClr val="000000"/>
                          </a:solidFill>
                          <a:latin typeface="Calibri"/>
                        </a:rPr>
                        <a:t>NO</a:t>
                      </a:r>
                      <a:endParaRPr/>
                    </a:p>
                  </a:txBody>
                  <a:tcPr/>
                </a:tc>
                <a:tc>
                  <a:txBody>
                    <a:bodyPr wrap="none"/>
                    <a:p>
                      <a:pPr>
                        <a:lnSpc>
                          <a:spcPct val="100000"/>
                        </a:lnSpc>
                      </a:pPr>
                      <a:r>
                        <a:rPr lang="en-US">
                          <a:solidFill>
                            <a:srgbClr val="000000"/>
                          </a:solidFill>
                          <a:latin typeface="Calibri"/>
                        </a:rPr>
                        <a:t>Depends on SAX Parser</a:t>
                      </a:r>
                      <a:endParaRPr/>
                    </a:p>
                  </a:txBody>
                  <a:tcPr/>
                </a:tc>
                <a:tc>
                  <a:txBody>
                    <a:bodyPr wrap="none"/>
                    <a:p>
                      <a:pPr>
                        <a:lnSpc>
                          <a:spcPct val="100000"/>
                        </a:lnSpc>
                      </a:pPr>
                      <a:r>
                        <a:rPr lang="en-US">
                          <a:solidFill>
                            <a:srgbClr val="000000"/>
                          </a:solidFill>
                          <a:latin typeface="Calibri"/>
                        </a:rPr>
                        <a:t>BEST</a:t>
                      </a:r>
                      <a:endParaRPr/>
                    </a:p>
                  </a:txBody>
                  <a:tcPr/>
                </a:tc>
              </a:tr>
              <a:tr h="622440">
                <a:tc>
                  <a:txBody>
                    <a:bodyPr wrap="none"/>
                    <a:p>
                      <a:pPr>
                        <a:lnSpc>
                          <a:spcPct val="100000"/>
                        </a:lnSpc>
                      </a:pPr>
                      <a:r>
                        <a:rPr lang="en-US">
                          <a:solidFill>
                            <a:srgbClr val="000000"/>
                          </a:solidFill>
                          <a:latin typeface="Calibri"/>
                        </a:rPr>
                        <a:t>Read from Start to END </a:t>
                      </a:r>
                      <a:endParaRPr/>
                    </a:p>
                  </a:txBody>
                  <a:tcPr/>
                </a:tc>
                <a:tc>
                  <a:txBody>
                    <a:bodyPr wrap="none"/>
                    <a:p>
                      <a:pPr>
                        <a:lnSpc>
                          <a:spcPct val="100000"/>
                        </a:lnSpc>
                      </a:pPr>
                      <a:r>
                        <a:rPr lang="en-US">
                          <a:solidFill>
                            <a:srgbClr val="000000"/>
                          </a:solidFill>
                          <a:latin typeface="Calibri"/>
                        </a:rPr>
                        <a:t>yes</a:t>
                      </a:r>
                      <a:endParaRPr/>
                    </a:p>
                  </a:txBody>
                  <a:tcPr/>
                </a:tc>
                <a:tc>
                  <a:txBody>
                    <a:bodyPr wrap="none"/>
                    <a:p>
                      <a:pPr>
                        <a:lnSpc>
                          <a:spcPct val="100000"/>
                        </a:lnSpc>
                      </a:pPr>
                      <a:r>
                        <a:rPr lang="en-US">
                          <a:solidFill>
                            <a:srgbClr val="000000"/>
                          </a:solidFill>
                          <a:latin typeface="Calibri"/>
                        </a:rPr>
                        <a:t>Yes (worst)</a:t>
                      </a:r>
                      <a:endParaRPr/>
                    </a:p>
                  </a:txBody>
                  <a:tcPr/>
                </a:tc>
                <a:tc>
                  <a:txBody>
                    <a:bodyPr wrap="none"/>
                    <a:p>
                      <a:pPr>
                        <a:lnSpc>
                          <a:spcPct val="100000"/>
                        </a:lnSpc>
                      </a:pPr>
                      <a:r>
                        <a:rPr lang="en-US">
                          <a:solidFill>
                            <a:srgbClr val="000000"/>
                          </a:solidFill>
                          <a:latin typeface="Calibri"/>
                        </a:rPr>
                        <a:t>BEST</a:t>
                      </a:r>
                      <a:endParaRPr/>
                    </a:p>
                  </a:txBody>
                  <a:tcPr/>
                </a:tc>
                <a:tc>
                  <a:txBody>
                    <a:bodyPr wrap="none"/>
                    <a:p>
                      <a:pPr>
                        <a:lnSpc>
                          <a:spcPct val="100000"/>
                        </a:lnSpc>
                      </a:pPr>
                      <a:r>
                        <a:rPr lang="en-US">
                          <a:solidFill>
                            <a:srgbClr val="000000"/>
                          </a:solidFill>
                          <a:latin typeface="Calibri"/>
                        </a:rPr>
                        <a:t>Yes (Easy Coding)</a:t>
                      </a:r>
                      <a:endParaRPr/>
                    </a:p>
                  </a:txBody>
                  <a:tcPr/>
                </a:tc>
                <a:tc>
                  <a:txBody>
                    <a:bodyPr wrap="none"/>
                    <a:p>
                      <a:pPr>
                        <a:lnSpc>
                          <a:spcPct val="100000"/>
                        </a:lnSpc>
                      </a:pPr>
                      <a:r>
                        <a:rPr lang="en-US">
                          <a:solidFill>
                            <a:srgbClr val="000000"/>
                          </a:solidFill>
                          <a:latin typeface="Calibri"/>
                        </a:rPr>
                        <a:t> </a:t>
                      </a:r>
                      <a:r>
                        <a:rPr lang="en-US">
                          <a:solidFill>
                            <a:srgbClr val="000000"/>
                          </a:solidFill>
                          <a:latin typeface="Calibri"/>
                        </a:rPr>
                        <a:t>Not Applicable</a:t>
                      </a:r>
                      <a:endParaRPr/>
                    </a:p>
                  </a:txBody>
                  <a:tcPr/>
                </a:tc>
              </a:tr>
              <a:tr h="622440">
                <a:tc>
                  <a:txBody>
                    <a:bodyPr wrap="none"/>
                    <a:p>
                      <a:pPr>
                        <a:lnSpc>
                          <a:spcPct val="100000"/>
                        </a:lnSpc>
                      </a:pPr>
                      <a:r>
                        <a:rPr lang="en-US">
                          <a:solidFill>
                            <a:srgbClr val="000000"/>
                          </a:solidFill>
                          <a:latin typeface="Calibri"/>
                        </a:rPr>
                        <a:t>Write from Start to END</a:t>
                      </a:r>
                      <a:endParaRPr/>
                    </a:p>
                  </a:txBody>
                  <a:tcPr/>
                </a:tc>
                <a:tc>
                  <a:txBody>
                    <a:bodyPr wrap="none"/>
                    <a:p>
                      <a:pPr>
                        <a:lnSpc>
                          <a:spcPct val="100000"/>
                        </a:lnSpc>
                      </a:pPr>
                      <a:r>
                        <a:rPr lang="en-US">
                          <a:solidFill>
                            <a:srgbClr val="000000"/>
                          </a:solidFill>
                          <a:latin typeface="Calibri"/>
                        </a:rPr>
                        <a:t> </a:t>
                      </a:r>
                      <a:r>
                        <a:rPr lang="en-US">
                          <a:solidFill>
                            <a:srgbClr val="000000"/>
                          </a:solidFill>
                          <a:latin typeface="Calibri"/>
                        </a:rPr>
                        <a:t>NO</a:t>
                      </a:r>
                      <a:endParaRPr/>
                    </a:p>
                  </a:txBody>
                  <a:tcPr/>
                </a:tc>
                <a:tc>
                  <a:txBody>
                    <a:bodyPr wrap="none"/>
                    <a:p>
                      <a:pPr>
                        <a:lnSpc>
                          <a:spcPct val="100000"/>
                        </a:lnSpc>
                      </a:pPr>
                      <a:r>
                        <a:rPr lang="en-US">
                          <a:solidFill>
                            <a:srgbClr val="000000"/>
                          </a:solidFill>
                          <a:latin typeface="Calibri"/>
                        </a:rPr>
                        <a:t>Yes</a:t>
                      </a:r>
                      <a:endParaRPr/>
                    </a:p>
                  </a:txBody>
                  <a:tcPr/>
                </a:tc>
                <a:tc>
                  <a:txBody>
                    <a:bodyPr wrap="none"/>
                    <a:p>
                      <a:pPr>
                        <a:lnSpc>
                          <a:spcPct val="100000"/>
                        </a:lnSpc>
                      </a:pPr>
                      <a:r>
                        <a:rPr lang="en-US">
                          <a:solidFill>
                            <a:srgbClr val="000000"/>
                          </a:solidFill>
                          <a:latin typeface="Calibri"/>
                        </a:rPr>
                        <a:t>BEST</a:t>
                      </a:r>
                      <a:endParaRPr/>
                    </a:p>
                  </a:txBody>
                  <a:tcPr/>
                </a:tc>
                <a:tc>
                  <a:txBody>
                    <a:bodyPr wrap="none"/>
                    <a:p>
                      <a:pPr>
                        <a:lnSpc>
                          <a:spcPct val="100000"/>
                        </a:lnSpc>
                      </a:pPr>
                      <a:r>
                        <a:rPr lang="en-US">
                          <a:solidFill>
                            <a:srgbClr val="000000"/>
                          </a:solidFill>
                          <a:latin typeface="Calibri"/>
                        </a:rPr>
                        <a:t>Yes ( easy of coding )</a:t>
                      </a:r>
                      <a:endParaRPr/>
                    </a:p>
                  </a:txBody>
                  <a:tcPr/>
                </a:tc>
                <a:tc>
                  <a:txBody>
                    <a:bodyPr wrap="none"/>
                    <a:p>
                      <a:pPr>
                        <a:lnSpc>
                          <a:spcPct val="100000"/>
                        </a:lnSpc>
                      </a:pPr>
                      <a:r>
                        <a:rPr lang="en-US">
                          <a:solidFill>
                            <a:srgbClr val="000000"/>
                          </a:solidFill>
                          <a:latin typeface="Calibri"/>
                        </a:rPr>
                        <a:t>No Applicable</a:t>
                      </a:r>
                      <a:endParaRPr/>
                    </a:p>
                  </a:txBody>
                  <a:tcPr/>
                </a:tc>
              </a:tr>
              <a:tr h="1418400">
                <a:tc>
                  <a:txBody>
                    <a:bodyPr wrap="none"/>
                    <a:p>
                      <a:pPr>
                        <a:lnSpc>
                          <a:spcPct val="100000"/>
                        </a:lnSpc>
                      </a:pPr>
                      <a:r>
                        <a:rPr lang="en-US">
                          <a:solidFill>
                            <a:srgbClr val="000000"/>
                          </a:solidFill>
                          <a:latin typeface="Calibri"/>
                        </a:rPr>
                        <a:t>Need Alternative to DOM for easy of JAVA Coding</a:t>
                      </a:r>
                      <a:endParaRPr/>
                    </a:p>
                  </a:txBody>
                  <a:tcPr/>
                </a:tc>
                <a:tc>
                  <a:txBody>
                    <a:bodyPr wrap="none"/>
                    <a:p>
                      <a:pPr>
                        <a:lnSpc>
                          <a:spcPct val="100000"/>
                        </a:lnSpc>
                      </a:pPr>
                      <a:r>
                        <a:rPr lang="en-US">
                          <a:solidFill>
                            <a:srgbClr val="000000"/>
                          </a:solidFill>
                          <a:latin typeface="Calibri"/>
                        </a:rPr>
                        <a:t>No Applicable</a:t>
                      </a:r>
                      <a:endParaRPr/>
                    </a:p>
                    <a:p>
                      <a:pPr>
                        <a:lnSpc>
                          <a:spcPct val="100000"/>
                        </a:lnSpc>
                      </a:pPr>
                      <a:endParaRPr/>
                    </a:p>
                  </a:txBody>
                  <a:tcPr/>
                </a:tc>
                <a:tc>
                  <a:tcPr/>
                </a:tc>
                <a:tc>
                  <a:txBody>
                    <a:bodyPr wrap="none"/>
                    <a:p>
                      <a:pPr>
                        <a:lnSpc>
                          <a:spcPct val="100000"/>
                        </a:lnSpc>
                      </a:pPr>
                      <a:r>
                        <a:rPr lang="en-US">
                          <a:solidFill>
                            <a:srgbClr val="000000"/>
                          </a:solidFill>
                          <a:latin typeface="Calibri"/>
                        </a:rPr>
                        <a:t>BEST ( easy  of coding )</a:t>
                      </a:r>
                      <a:endParaRPr/>
                    </a:p>
                  </a:txBody>
                  <a:tcPr/>
                </a:tc>
                <a:tc>
                  <a:txBody>
                    <a:bodyPr wrap="none"/>
                    <a:p>
                      <a:pPr>
                        <a:lnSpc>
                          <a:spcPct val="100000"/>
                        </a:lnSpc>
                      </a:pPr>
                      <a:r>
                        <a:rPr lang="en-US">
                          <a:solidFill>
                            <a:srgbClr val="000000"/>
                          </a:solidFill>
                          <a:latin typeface="Calibri"/>
                        </a:rPr>
                        <a:t>Yes ( easy of coding )</a:t>
                      </a:r>
                      <a:endParaRPr/>
                    </a:p>
                  </a:txBody>
                  <a:tcPr/>
                </a:tc>
                <a:tc>
                  <a:txBody>
                    <a:bodyPr wrap="none"/>
                    <a:p>
                      <a:pPr>
                        <a:lnSpc>
                          <a:spcPct val="100000"/>
                        </a:lnSpc>
                      </a:pPr>
                      <a:r>
                        <a:rPr lang="en-US">
                          <a:solidFill>
                            <a:srgbClr val="000000"/>
                          </a:solidFill>
                          <a:latin typeface="Calibri"/>
                        </a:rPr>
                        <a:t>Not Applicable</a:t>
                      </a:r>
                      <a:endParaRPr/>
                    </a:p>
                    <a:p>
                      <a:pPr>
                        <a:lnSpc>
                          <a:spcPct val="100000"/>
                        </a:lnSpc>
                      </a:pPr>
                      <a:endParaRPr/>
                    </a:p>
                  </a:txBody>
                  <a:tcPr/>
                </a:tc>
              </a:tr>
              <a:tr h="1683720">
                <a:tc>
                  <a:txBody>
                    <a:bodyPr wrap="none"/>
                    <a:p>
                      <a:pPr>
                        <a:lnSpc>
                          <a:spcPct val="100000"/>
                        </a:lnSpc>
                      </a:pPr>
                      <a:r>
                        <a:rPr lang="en-US">
                          <a:solidFill>
                            <a:srgbClr val="000000"/>
                          </a:solidFill>
                          <a:latin typeface="Calibri"/>
                        </a:rPr>
                        <a:t>Want access / update at random positioned element</a:t>
                      </a:r>
                      <a:endParaRPr/>
                    </a:p>
                  </a:txBody>
                  <a:tcPr/>
                </a:tc>
                <a:tc>
                  <a:txBody>
                    <a:bodyPr wrap="none"/>
                    <a:p>
                      <a:pPr>
                        <a:lnSpc>
                          <a:spcPct val="100000"/>
                        </a:lnSpc>
                      </a:pPr>
                      <a:r>
                        <a:rPr lang="en-US">
                          <a:solidFill>
                            <a:srgbClr val="000000"/>
                          </a:solidFill>
                          <a:latin typeface="Calibri"/>
                        </a:rPr>
                        <a:t>NO</a:t>
                      </a:r>
                      <a:endParaRPr/>
                    </a:p>
                  </a:txBody>
                  <a:tcPr/>
                </a:tc>
                <a:tc>
                  <a:txBody>
                    <a:bodyPr wrap="none"/>
                    <a:p>
                      <a:pPr>
                        <a:lnSpc>
                          <a:spcPct val="100000"/>
                        </a:lnSpc>
                      </a:pPr>
                      <a:r>
                        <a:rPr lang="en-US">
                          <a:solidFill>
                            <a:srgbClr val="000000"/>
                          </a:solidFill>
                          <a:latin typeface="Calibri"/>
                        </a:rPr>
                        <a:t>Yes ( costly , and difficult for coding )</a:t>
                      </a:r>
                      <a:endParaRPr/>
                    </a:p>
                  </a:txBody>
                  <a:tcPr/>
                </a:tc>
                <a:tc>
                  <a:txBody>
                    <a:bodyPr wrap="none"/>
                    <a:p>
                      <a:pPr>
                        <a:lnSpc>
                          <a:spcPct val="100000"/>
                        </a:lnSpc>
                      </a:pPr>
                      <a:r>
                        <a:rPr lang="en-US">
                          <a:solidFill>
                            <a:srgbClr val="000000"/>
                          </a:solidFill>
                          <a:latin typeface="Calibri"/>
                        </a:rPr>
                        <a:t> </a:t>
                      </a:r>
                      <a:r>
                        <a:rPr lang="en-US">
                          <a:solidFill>
                            <a:srgbClr val="000000"/>
                          </a:solidFill>
                          <a:latin typeface="Calibri"/>
                        </a:rPr>
                        <a:t>NO ( I Not sure )</a:t>
                      </a:r>
                      <a:endParaRPr/>
                    </a:p>
                  </a:txBody>
                  <a:tcPr/>
                </a:tc>
                <a:tc>
                  <a:txBody>
                    <a:bodyPr wrap="none"/>
                    <a:p>
                      <a:pPr>
                        <a:lnSpc>
                          <a:spcPct val="100000"/>
                        </a:lnSpc>
                      </a:pPr>
                      <a:r>
                        <a:rPr lang="en-US">
                          <a:solidFill>
                            <a:srgbClr val="000000"/>
                          </a:solidFill>
                          <a:latin typeface="Calibri"/>
                        </a:rPr>
                        <a:t>BEST ( using Xpath or simply use of java collection )</a:t>
                      </a:r>
                      <a:endParaRPr/>
                    </a:p>
                  </a:txBody>
                  <a:tcPr/>
                </a:tc>
                <a:tc>
                  <a:txBody>
                    <a:bodyPr wrap="none"/>
                    <a:p>
                      <a:pPr>
                        <a:lnSpc>
                          <a:spcPct val="100000"/>
                        </a:lnSpc>
                      </a:pPr>
                      <a:r>
                        <a:rPr lang="en-US">
                          <a:solidFill>
                            <a:srgbClr val="000000"/>
                          </a:solidFill>
                          <a:latin typeface="Calibri"/>
                        </a:rPr>
                        <a:t>Not Applicable</a:t>
                      </a:r>
                      <a:endParaRPr/>
                    </a:p>
                    <a:p>
                      <a:pPr>
                        <a:lnSpc>
                          <a:spcPct val="100000"/>
                        </a:lnSpc>
                      </a:pPr>
                      <a:endParaRPr/>
                    </a:p>
                  </a:txBody>
                  <a:tcPr/>
                </a:tc>
              </a:tr>
              <a:tr h="1418400">
                <a:tc>
                  <a:txBody>
                    <a:bodyPr wrap="none"/>
                    <a:p>
                      <a:pPr>
                        <a:lnSpc>
                          <a:spcPct val="100000"/>
                        </a:lnSpc>
                      </a:pPr>
                      <a:r>
                        <a:rPr lang="en-US">
                          <a:solidFill>
                            <a:srgbClr val="000000"/>
                          </a:solidFill>
                          <a:latin typeface="Calibri"/>
                        </a:rPr>
                        <a:t>Need of Event notification of every part of XML</a:t>
                      </a:r>
                      <a:endParaRPr/>
                    </a:p>
                  </a:txBody>
                  <a:tcPr/>
                </a:tc>
                <a:tc>
                  <a:txBody>
                    <a:bodyPr wrap="none"/>
                    <a:p>
                      <a:pPr>
                        <a:lnSpc>
                          <a:spcPct val="100000"/>
                        </a:lnSpc>
                      </a:pPr>
                      <a:r>
                        <a:rPr lang="en-US">
                          <a:solidFill>
                            <a:srgbClr val="000000"/>
                          </a:solidFill>
                          <a:latin typeface="Calibri"/>
                        </a:rPr>
                        <a:t>BEST</a:t>
                      </a:r>
                      <a:endParaRPr/>
                    </a:p>
                  </a:txBody>
                  <a:tcPr/>
                </a:tc>
                <a:tc>
                  <a:txBody>
                    <a:bodyPr wrap="none"/>
                    <a:p>
                      <a:pPr>
                        <a:lnSpc>
                          <a:spcPct val="100000"/>
                        </a:lnSpc>
                      </a:pPr>
                      <a:r>
                        <a:rPr lang="en-US">
                          <a:solidFill>
                            <a:srgbClr val="000000"/>
                          </a:solidFill>
                          <a:latin typeface="Calibri"/>
                        </a:rPr>
                        <a:t>NO</a:t>
                      </a:r>
                      <a:endParaRPr/>
                    </a:p>
                  </a:txBody>
                  <a:tcPr/>
                </a:tc>
                <a:tc>
                  <a:txBody>
                    <a:bodyPr wrap="none"/>
                    <a:p>
                      <a:pPr>
                        <a:lnSpc>
                          <a:spcPct val="100000"/>
                        </a:lnSpc>
                      </a:pPr>
                      <a:r>
                        <a:rPr lang="en-US">
                          <a:solidFill>
                            <a:srgbClr val="000000"/>
                          </a:solidFill>
                          <a:latin typeface="Calibri"/>
                        </a:rPr>
                        <a:t>Yes ( some what ok )</a:t>
                      </a:r>
                      <a:endParaRPr/>
                    </a:p>
                  </a:txBody>
                  <a:tcPr/>
                </a:tc>
                <a:tc>
                  <a:txBody>
                    <a:bodyPr wrap="none"/>
                    <a:p>
                      <a:pPr>
                        <a:lnSpc>
                          <a:spcPct val="100000"/>
                        </a:lnSpc>
                      </a:pPr>
                      <a:r>
                        <a:rPr lang="en-US">
                          <a:solidFill>
                            <a:srgbClr val="000000"/>
                          </a:solidFill>
                          <a:latin typeface="Calibri"/>
                        </a:rPr>
                        <a:t>No</a:t>
                      </a:r>
                      <a:endParaRPr/>
                    </a:p>
                  </a:txBody>
                  <a:tcPr/>
                </a:tc>
                <a:tc>
                  <a:txBody>
                    <a:bodyPr wrap="none"/>
                    <a:p>
                      <a:pPr>
                        <a:lnSpc>
                          <a:spcPct val="100000"/>
                        </a:lnSpc>
                      </a:pPr>
                      <a:r>
                        <a:rPr lang="en-US">
                          <a:solidFill>
                            <a:srgbClr val="000000"/>
                          </a:solidFill>
                          <a:latin typeface="Calibri"/>
                        </a:rPr>
                        <a:t>Not Applicable</a:t>
                      </a:r>
                      <a:endParaRPr/>
                    </a:p>
                    <a:p>
                      <a:pPr>
                        <a:lnSpc>
                          <a:spcPct val="100000"/>
                        </a:lnSpc>
                      </a:pPr>
                      <a:endParaRPr/>
                    </a:p>
                  </a:txBody>
                  <a:tcPr/>
                </a:tc>
              </a:tr>
            </a:tbl>
          </a:graphicData>
        </a:graphic>
      </p:graphicFrame>
    </p:spTree>
  </p:cSld>
  <p:transition advTm="227000">
    <p:split dir="out" orient="horz"/>
  </p:transition>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2" name="CustomShape 1"/>
          <p:cNvSpPr/>
          <p:nvPr/>
        </p:nvSpPr>
        <p:spPr>
          <a:xfrm>
            <a:off x="5334120" y="5791320"/>
            <a:ext cx="685440" cy="685440"/>
          </a:xfrm>
          <a:prstGeom prst="rect">
            <a:avLst/>
          </a:prstGeom>
          <a:solidFill>
            <a:srgbClr val="4f81bd"/>
          </a:solidFill>
          <a:ln w="25560">
            <a:solidFill>
              <a:srgbClr val="3a5f8b"/>
            </a:solidFill>
            <a:round/>
          </a:ln>
        </p:spPr>
      </p:sp>
      <p:graphicFrame>
        <p:nvGraphicFramePr>
          <p:cNvPr id="533" name="Table 2"/>
          <p:cNvGraphicFramePr/>
          <p:nvPr/>
        </p:nvGraphicFramePr>
        <p:xfrm>
          <a:off x="228600" y="228600"/>
          <a:ext cx="8686440" cy="6476760"/>
        </p:xfrm>
        <a:graphic>
          <a:graphicData uri="http://schemas.openxmlformats.org/drawingml/2006/table">
            <a:tbl>
              <a:tblPr/>
              <a:tblGrid>
                <a:gridCol w="1737360"/>
                <a:gridCol w="1737360"/>
                <a:gridCol w="1737360"/>
                <a:gridCol w="1737360"/>
                <a:gridCol w="1737000"/>
              </a:tblGrid>
              <a:tr h="748440">
                <a:tc>
                  <a:txBody>
                    <a:bodyPr anchor="ctr" bIns="26640" lIns="53280" rIns="53280" tIns="26640" wrap="none"/>
                    <a:p>
                      <a:pPr>
                        <a:lnSpc>
                          <a:spcPct val="100000"/>
                        </a:lnSpc>
                      </a:pPr>
                      <a:r>
                        <a:rPr lang="en-US" sz="2800">
                          <a:solidFill>
                            <a:srgbClr val="000000"/>
                          </a:solidFill>
                          <a:latin typeface="Calibri"/>
                        </a:rPr>
                        <a:t>Table 3-1 XML Parser API Feature Summary</a:t>
                      </a:r>
                      <a:endParaRPr/>
                    </a:p>
                  </a:txBody>
                  <a:tcPr/>
                </a:tc>
              </a:tr>
              <a:tr h="329760">
                <a:tc>
                  <a:txBody>
                    <a:bodyPr anchor="ctr" bIns="26640" lIns="53280" rIns="53280" tIns="26640" wrap="none"/>
                    <a:p>
                      <a:pPr algn="ctr">
                        <a:lnSpc>
                          <a:spcPct val="100000"/>
                        </a:lnSpc>
                      </a:pPr>
                      <a:r>
                        <a:rPr lang="en-US" sz="1100">
                          <a:solidFill>
                            <a:srgbClr val="000000"/>
                          </a:solidFill>
                          <a:latin typeface="Calibri"/>
                        </a:rPr>
                        <a:t>Feature</a:t>
                      </a:r>
                      <a:endParaRPr/>
                    </a:p>
                  </a:txBody>
                  <a:tcPr/>
                </a:tc>
                <a:tc>
                  <a:txBody>
                    <a:bodyPr anchor="ctr" bIns="26640" lIns="53280" rIns="53280" tIns="26640" wrap="none"/>
                    <a:p>
                      <a:pPr algn="ctr">
                        <a:lnSpc>
                          <a:spcPct val="100000"/>
                        </a:lnSpc>
                      </a:pPr>
                      <a:r>
                        <a:rPr lang="en-US" sz="1100">
                          <a:solidFill>
                            <a:srgbClr val="000000"/>
                          </a:solidFill>
                          <a:latin typeface="Calibri"/>
                        </a:rPr>
                        <a:t>StAX</a:t>
                      </a:r>
                      <a:endParaRPr/>
                    </a:p>
                  </a:txBody>
                  <a:tcPr/>
                </a:tc>
                <a:tc>
                  <a:txBody>
                    <a:bodyPr anchor="ctr" bIns="26640" lIns="53280" rIns="53280" tIns="26640" wrap="none"/>
                    <a:p>
                      <a:pPr algn="ctr">
                        <a:lnSpc>
                          <a:spcPct val="100000"/>
                        </a:lnSpc>
                      </a:pPr>
                      <a:r>
                        <a:rPr lang="en-US" sz="1100">
                          <a:solidFill>
                            <a:srgbClr val="000000"/>
                          </a:solidFill>
                          <a:latin typeface="Calibri"/>
                        </a:rPr>
                        <a:t>SAX</a:t>
                      </a:r>
                      <a:endParaRPr/>
                    </a:p>
                  </a:txBody>
                  <a:tcPr/>
                </a:tc>
                <a:tc>
                  <a:txBody>
                    <a:bodyPr anchor="ctr" bIns="26640" lIns="53280" rIns="53280" tIns="26640" wrap="none"/>
                    <a:p>
                      <a:pPr algn="ctr">
                        <a:lnSpc>
                          <a:spcPct val="100000"/>
                        </a:lnSpc>
                      </a:pPr>
                      <a:r>
                        <a:rPr lang="en-US" sz="1100">
                          <a:solidFill>
                            <a:srgbClr val="000000"/>
                          </a:solidFill>
                          <a:latin typeface="Calibri"/>
                        </a:rPr>
                        <a:t>DOM</a:t>
                      </a:r>
                      <a:endParaRPr/>
                    </a:p>
                  </a:txBody>
                  <a:tcPr/>
                </a:tc>
                <a:tc>
                  <a:txBody>
                    <a:bodyPr anchor="ctr" bIns="26640" lIns="53280" rIns="53280" tIns="26640" wrap="none"/>
                    <a:p>
                      <a:pPr algn="ctr">
                        <a:lnSpc>
                          <a:spcPct val="100000"/>
                        </a:lnSpc>
                      </a:pPr>
                      <a:r>
                        <a:rPr lang="en-US" sz="1100">
                          <a:solidFill>
                            <a:srgbClr val="000000"/>
                          </a:solidFill>
                          <a:latin typeface="Calibri"/>
                        </a:rPr>
                        <a:t>TrAX</a:t>
                      </a:r>
                      <a:endParaRPr/>
                    </a:p>
                  </a:txBody>
                  <a:tcPr/>
                </a:tc>
              </a:tr>
              <a:tr h="760680">
                <a:tc>
                  <a:txBody>
                    <a:bodyPr anchor="ctr" bIns="26640" lIns="53280" rIns="53280" tIns="26640" wrap="none"/>
                    <a:p>
                      <a:pPr>
                        <a:lnSpc>
                          <a:spcPct val="100000"/>
                        </a:lnSpc>
                      </a:pPr>
                      <a:r>
                        <a:rPr lang="en-US" sz="1100">
                          <a:solidFill>
                            <a:srgbClr val="000000"/>
                          </a:solidFill>
                          <a:latin typeface="Calibri"/>
                        </a:rPr>
                        <a:t>API Type</a:t>
                      </a:r>
                      <a:endParaRPr/>
                    </a:p>
                  </a:txBody>
                  <a:tcPr/>
                </a:tc>
                <a:tc>
                  <a:txBody>
                    <a:bodyPr anchor="ctr" bIns="26640" lIns="53280" rIns="53280" tIns="26640" wrap="none"/>
                    <a:p>
                      <a:pPr>
                        <a:lnSpc>
                          <a:spcPct val="100000"/>
                        </a:lnSpc>
                      </a:pPr>
                      <a:r>
                        <a:rPr lang="en-US" sz="1100">
                          <a:solidFill>
                            <a:srgbClr val="000000"/>
                          </a:solidFill>
                          <a:latin typeface="Calibri"/>
                        </a:rPr>
                        <a:t>Pull, streaming</a:t>
                      </a:r>
                      <a:endParaRPr/>
                    </a:p>
                  </a:txBody>
                  <a:tcPr/>
                </a:tc>
                <a:tc>
                  <a:txBody>
                    <a:bodyPr anchor="ctr" bIns="26640" lIns="53280" rIns="53280" tIns="26640" wrap="none"/>
                    <a:p>
                      <a:pPr>
                        <a:lnSpc>
                          <a:spcPct val="100000"/>
                        </a:lnSpc>
                      </a:pPr>
                      <a:r>
                        <a:rPr lang="en-US" sz="1100">
                          <a:solidFill>
                            <a:srgbClr val="000000"/>
                          </a:solidFill>
                          <a:latin typeface="Calibri"/>
                        </a:rPr>
                        <a:t>Push, streaming</a:t>
                      </a:r>
                      <a:endParaRPr/>
                    </a:p>
                  </a:txBody>
                  <a:tcPr/>
                </a:tc>
                <a:tc>
                  <a:txBody>
                    <a:bodyPr anchor="ctr" bIns="26640" lIns="53280" rIns="53280" tIns="26640" wrap="none"/>
                    <a:p>
                      <a:pPr>
                        <a:lnSpc>
                          <a:spcPct val="100000"/>
                        </a:lnSpc>
                      </a:pPr>
                      <a:r>
                        <a:rPr lang="en-US" sz="1100">
                          <a:solidFill>
                            <a:srgbClr val="000000"/>
                          </a:solidFill>
                          <a:latin typeface="Calibri"/>
                        </a:rPr>
                        <a:t>In memory tree</a:t>
                      </a:r>
                      <a:endParaRPr/>
                    </a:p>
                  </a:txBody>
                  <a:tcPr/>
                </a:tc>
                <a:tc>
                  <a:txBody>
                    <a:bodyPr anchor="ctr" bIns="26640" lIns="53280" rIns="53280" tIns="26640" wrap="none"/>
                    <a:p>
                      <a:pPr>
                        <a:lnSpc>
                          <a:spcPct val="100000"/>
                        </a:lnSpc>
                      </a:pPr>
                      <a:r>
                        <a:rPr lang="en-US" sz="1100">
                          <a:solidFill>
                            <a:srgbClr val="000000"/>
                          </a:solidFill>
                          <a:latin typeface="Calibri"/>
                        </a:rPr>
                        <a:t>XSLT Rule</a:t>
                      </a:r>
                      <a:endParaRPr/>
                    </a:p>
                  </a:txBody>
                  <a:tcPr/>
                </a:tc>
              </a:tr>
              <a:tr h="531360">
                <a:tc>
                  <a:txBody>
                    <a:bodyPr anchor="ctr" bIns="26640" lIns="53280" rIns="53280" tIns="26640" wrap="none"/>
                    <a:p>
                      <a:pPr>
                        <a:lnSpc>
                          <a:spcPct val="100000"/>
                        </a:lnSpc>
                      </a:pPr>
                      <a:r>
                        <a:rPr lang="en-US" sz="1100">
                          <a:solidFill>
                            <a:srgbClr val="000000"/>
                          </a:solidFill>
                          <a:latin typeface="Calibri"/>
                        </a:rPr>
                        <a:t>Ease of Use</a:t>
                      </a:r>
                      <a:endParaRPr/>
                    </a:p>
                  </a:txBody>
                  <a:tcPr/>
                </a:tc>
                <a:tc>
                  <a:txBody>
                    <a:bodyPr anchor="ctr" bIns="26640" lIns="53280" rIns="53280" tIns="26640" wrap="none"/>
                    <a:p>
                      <a:pPr>
                        <a:lnSpc>
                          <a:spcPct val="100000"/>
                        </a:lnSpc>
                      </a:pPr>
                      <a:r>
                        <a:rPr lang="en-US" sz="1100">
                          <a:solidFill>
                            <a:srgbClr val="000000"/>
                          </a:solidFill>
                          <a:latin typeface="Calibri"/>
                        </a:rPr>
                        <a:t>High</a:t>
                      </a:r>
                      <a:endParaRPr/>
                    </a:p>
                  </a:txBody>
                  <a:tcPr/>
                </a:tc>
                <a:tc>
                  <a:txBody>
                    <a:bodyPr anchor="ctr" bIns="26640" lIns="53280" rIns="53280" tIns="26640" wrap="none"/>
                    <a:p>
                      <a:pPr>
                        <a:lnSpc>
                          <a:spcPct val="100000"/>
                        </a:lnSpc>
                      </a:pPr>
                      <a:r>
                        <a:rPr lang="en-US" sz="1100">
                          <a:solidFill>
                            <a:srgbClr val="000000"/>
                          </a:solidFill>
                          <a:latin typeface="Calibri"/>
                        </a:rPr>
                        <a:t>Medium</a:t>
                      </a:r>
                      <a:endParaRPr/>
                    </a:p>
                  </a:txBody>
                  <a:tcPr/>
                </a:tc>
                <a:tc>
                  <a:txBody>
                    <a:bodyPr anchor="ctr" bIns="26640" lIns="53280" rIns="53280" tIns="26640" wrap="none"/>
                    <a:p>
                      <a:pPr>
                        <a:lnSpc>
                          <a:spcPct val="100000"/>
                        </a:lnSpc>
                      </a:pPr>
                      <a:r>
                        <a:rPr lang="en-US" sz="1100">
                          <a:solidFill>
                            <a:srgbClr val="000000"/>
                          </a:solidFill>
                          <a:latin typeface="Calibri"/>
                        </a:rPr>
                        <a:t>High</a:t>
                      </a:r>
                      <a:endParaRPr/>
                    </a:p>
                  </a:txBody>
                  <a:tcPr/>
                </a:tc>
                <a:tc>
                  <a:txBody>
                    <a:bodyPr anchor="ctr" bIns="26640" lIns="53280" rIns="53280" tIns="26640" wrap="none"/>
                    <a:p>
                      <a:pPr>
                        <a:lnSpc>
                          <a:spcPct val="100000"/>
                        </a:lnSpc>
                      </a:pPr>
                      <a:r>
                        <a:rPr lang="en-US" sz="1100">
                          <a:solidFill>
                            <a:srgbClr val="000000"/>
                          </a:solidFill>
                          <a:latin typeface="Calibri"/>
                        </a:rPr>
                        <a:t>Medium</a:t>
                      </a:r>
                      <a:endParaRPr/>
                    </a:p>
                  </a:txBody>
                  <a:tcPr/>
                </a:tc>
              </a:tr>
              <a:tr h="760680">
                <a:tc>
                  <a:txBody>
                    <a:bodyPr anchor="ctr" bIns="26640" lIns="53280" rIns="53280" tIns="26640" wrap="none"/>
                    <a:p>
                      <a:pPr>
                        <a:lnSpc>
                          <a:spcPct val="100000"/>
                        </a:lnSpc>
                      </a:pPr>
                      <a:r>
                        <a:rPr lang="en-US" sz="1100">
                          <a:solidFill>
                            <a:srgbClr val="000000"/>
                          </a:solidFill>
                          <a:latin typeface="Calibri"/>
                        </a:rPr>
                        <a:t>XPath Capability</a:t>
                      </a:r>
                      <a:endParaRPr/>
                    </a:p>
                  </a:txBody>
                  <a:tcPr/>
                </a:tc>
                <a:tc>
                  <a:txBody>
                    <a:bodyPr anchor="ctr" bIns="26640" lIns="53280" rIns="53280" tIns="26640" wrap="none"/>
                    <a:p>
                      <a:pPr>
                        <a:lnSpc>
                          <a:spcPct val="100000"/>
                        </a:lnSpc>
                      </a:pPr>
                      <a:r>
                        <a:rPr lang="en-US" sz="1100">
                          <a:solidFill>
                            <a:srgbClr val="000000"/>
                          </a:solidFill>
                          <a:latin typeface="Calibri"/>
                        </a:rPr>
                        <a:t>No</a:t>
                      </a:r>
                      <a:endParaRPr/>
                    </a:p>
                  </a:txBody>
                  <a:tcPr/>
                </a:tc>
                <a:tc>
                  <a:txBody>
                    <a:bodyPr anchor="ctr" bIns="26640" lIns="53280" rIns="53280" tIns="26640" wrap="none"/>
                    <a:p>
                      <a:pPr>
                        <a:lnSpc>
                          <a:spcPct val="100000"/>
                        </a:lnSpc>
                      </a:pPr>
                      <a:r>
                        <a:rPr lang="en-US" sz="1100">
                          <a:solidFill>
                            <a:srgbClr val="000000"/>
                          </a:solidFill>
                          <a:latin typeface="Calibri"/>
                        </a:rPr>
                        <a:t>No</a:t>
                      </a:r>
                      <a:endParaRPr/>
                    </a:p>
                  </a:txBody>
                  <a:tcPr/>
                </a:tc>
                <a:tc>
                  <a:txBody>
                    <a:bodyPr anchor="ctr" bIns="26640" lIns="53280" rIns="53280" tIns="26640" wrap="none"/>
                    <a:p>
                      <a:pPr>
                        <a:lnSpc>
                          <a:spcPct val="100000"/>
                        </a:lnSpc>
                      </a:pPr>
                      <a:r>
                        <a:rPr lang="en-US" sz="1100">
                          <a:solidFill>
                            <a:srgbClr val="000000"/>
                          </a:solidFill>
                          <a:latin typeface="Calibri"/>
                        </a:rPr>
                        <a:t>Yes</a:t>
                      </a:r>
                      <a:endParaRPr/>
                    </a:p>
                  </a:txBody>
                  <a:tcPr/>
                </a:tc>
                <a:tc>
                  <a:txBody>
                    <a:bodyPr anchor="ctr" bIns="26640" lIns="53280" rIns="53280" tIns="26640" wrap="none"/>
                    <a:p>
                      <a:pPr>
                        <a:lnSpc>
                          <a:spcPct val="100000"/>
                        </a:lnSpc>
                      </a:pPr>
                      <a:r>
                        <a:rPr lang="en-US" sz="1100">
                          <a:solidFill>
                            <a:srgbClr val="000000"/>
                          </a:solidFill>
                          <a:latin typeface="Calibri"/>
                        </a:rPr>
                        <a:t>Yes</a:t>
                      </a:r>
                      <a:endParaRPr/>
                    </a:p>
                  </a:txBody>
                  <a:tcPr/>
                </a:tc>
              </a:tr>
              <a:tr h="760680">
                <a:tc>
                  <a:txBody>
                    <a:bodyPr anchor="ctr" bIns="26640" lIns="53280" rIns="53280" tIns="26640" wrap="none"/>
                    <a:p>
                      <a:pPr>
                        <a:lnSpc>
                          <a:spcPct val="100000"/>
                        </a:lnSpc>
                      </a:pPr>
                      <a:r>
                        <a:rPr lang="en-US" sz="1100">
                          <a:solidFill>
                            <a:srgbClr val="000000"/>
                          </a:solidFill>
                          <a:latin typeface="Calibri"/>
                        </a:rPr>
                        <a:t>CPU and Memory Efficiency</a:t>
                      </a:r>
                      <a:endParaRPr/>
                    </a:p>
                  </a:txBody>
                  <a:tcPr/>
                </a:tc>
                <a:tc>
                  <a:txBody>
                    <a:bodyPr anchor="ctr" bIns="26640" lIns="53280" rIns="53280" tIns="26640" wrap="none"/>
                    <a:p>
                      <a:pPr>
                        <a:lnSpc>
                          <a:spcPct val="100000"/>
                        </a:lnSpc>
                      </a:pPr>
                      <a:r>
                        <a:rPr lang="en-US" sz="1100">
                          <a:solidFill>
                            <a:srgbClr val="000000"/>
                          </a:solidFill>
                          <a:latin typeface="Calibri"/>
                        </a:rPr>
                        <a:t>Good</a:t>
                      </a:r>
                      <a:endParaRPr/>
                    </a:p>
                  </a:txBody>
                  <a:tcPr/>
                </a:tc>
                <a:tc>
                  <a:txBody>
                    <a:bodyPr anchor="ctr" bIns="26640" lIns="53280" rIns="53280" tIns="26640" wrap="none"/>
                    <a:p>
                      <a:pPr>
                        <a:lnSpc>
                          <a:spcPct val="100000"/>
                        </a:lnSpc>
                      </a:pPr>
                      <a:r>
                        <a:rPr lang="en-US" sz="1100">
                          <a:solidFill>
                            <a:srgbClr val="000000"/>
                          </a:solidFill>
                          <a:latin typeface="Calibri"/>
                        </a:rPr>
                        <a:t>Good</a:t>
                      </a:r>
                      <a:endParaRPr/>
                    </a:p>
                  </a:txBody>
                  <a:tcPr/>
                </a:tc>
                <a:tc>
                  <a:txBody>
                    <a:bodyPr anchor="ctr" bIns="26640" lIns="53280" rIns="53280" tIns="26640" wrap="none"/>
                    <a:p>
                      <a:pPr>
                        <a:lnSpc>
                          <a:spcPct val="100000"/>
                        </a:lnSpc>
                      </a:pPr>
                      <a:r>
                        <a:rPr lang="en-US" sz="1100">
                          <a:solidFill>
                            <a:srgbClr val="000000"/>
                          </a:solidFill>
                          <a:latin typeface="Calibri"/>
                        </a:rPr>
                        <a:t>Varies</a:t>
                      </a:r>
                      <a:endParaRPr/>
                    </a:p>
                  </a:txBody>
                  <a:tcPr/>
                </a:tc>
                <a:tc>
                  <a:txBody>
                    <a:bodyPr anchor="ctr" bIns="26640" lIns="53280" rIns="53280" tIns="26640" wrap="none"/>
                    <a:p>
                      <a:pPr>
                        <a:lnSpc>
                          <a:spcPct val="100000"/>
                        </a:lnSpc>
                      </a:pPr>
                      <a:r>
                        <a:rPr lang="en-US" sz="1100">
                          <a:solidFill>
                            <a:srgbClr val="000000"/>
                          </a:solidFill>
                          <a:latin typeface="Calibri"/>
                        </a:rPr>
                        <a:t>Varies</a:t>
                      </a:r>
                      <a:endParaRPr/>
                    </a:p>
                  </a:txBody>
                  <a:tcPr/>
                </a:tc>
              </a:tr>
              <a:tr h="531360">
                <a:tc>
                  <a:txBody>
                    <a:bodyPr anchor="ctr" bIns="26640" lIns="53280" rIns="53280" tIns="26640" wrap="none"/>
                    <a:p>
                      <a:pPr>
                        <a:lnSpc>
                          <a:spcPct val="100000"/>
                        </a:lnSpc>
                      </a:pPr>
                      <a:r>
                        <a:rPr lang="en-US" sz="1100">
                          <a:solidFill>
                            <a:srgbClr val="000000"/>
                          </a:solidFill>
                          <a:latin typeface="Calibri"/>
                        </a:rPr>
                        <a:t>Forward Only</a:t>
                      </a:r>
                      <a:endParaRPr/>
                    </a:p>
                  </a:txBody>
                  <a:tcPr/>
                </a:tc>
                <a:tc>
                  <a:txBody>
                    <a:bodyPr anchor="ctr" bIns="26640" lIns="53280" rIns="53280" tIns="26640" wrap="none"/>
                    <a:p>
                      <a:pPr>
                        <a:lnSpc>
                          <a:spcPct val="100000"/>
                        </a:lnSpc>
                      </a:pPr>
                      <a:r>
                        <a:rPr lang="en-US" sz="1100">
                          <a:solidFill>
                            <a:srgbClr val="000000"/>
                          </a:solidFill>
                          <a:latin typeface="Calibri"/>
                        </a:rPr>
                        <a:t>Yes</a:t>
                      </a:r>
                      <a:endParaRPr/>
                    </a:p>
                  </a:txBody>
                  <a:tcPr/>
                </a:tc>
                <a:tc>
                  <a:txBody>
                    <a:bodyPr anchor="ctr" bIns="26640" lIns="53280" rIns="53280" tIns="26640" wrap="none"/>
                    <a:p>
                      <a:pPr>
                        <a:lnSpc>
                          <a:spcPct val="100000"/>
                        </a:lnSpc>
                      </a:pPr>
                      <a:r>
                        <a:rPr lang="en-US" sz="1100">
                          <a:solidFill>
                            <a:srgbClr val="000000"/>
                          </a:solidFill>
                          <a:latin typeface="Calibri"/>
                        </a:rPr>
                        <a:t>Yes</a:t>
                      </a:r>
                      <a:endParaRPr/>
                    </a:p>
                  </a:txBody>
                  <a:tcPr/>
                </a:tc>
                <a:tc>
                  <a:txBody>
                    <a:bodyPr anchor="ctr" bIns="26640" lIns="53280" rIns="53280" tIns="26640" wrap="none"/>
                    <a:p>
                      <a:pPr>
                        <a:lnSpc>
                          <a:spcPct val="100000"/>
                        </a:lnSpc>
                      </a:pPr>
                      <a:r>
                        <a:rPr lang="en-US" sz="1100">
                          <a:solidFill>
                            <a:srgbClr val="000000"/>
                          </a:solidFill>
                          <a:latin typeface="Calibri"/>
                        </a:rPr>
                        <a:t>No</a:t>
                      </a:r>
                      <a:endParaRPr/>
                    </a:p>
                  </a:txBody>
                  <a:tcPr/>
                </a:tc>
                <a:tc>
                  <a:txBody>
                    <a:bodyPr anchor="ctr" bIns="26640" lIns="53280" rIns="53280" tIns="26640" wrap="none"/>
                    <a:p>
                      <a:pPr>
                        <a:lnSpc>
                          <a:spcPct val="100000"/>
                        </a:lnSpc>
                      </a:pPr>
                      <a:r>
                        <a:rPr lang="en-US" sz="1100">
                          <a:solidFill>
                            <a:srgbClr val="000000"/>
                          </a:solidFill>
                          <a:latin typeface="Calibri"/>
                        </a:rPr>
                        <a:t>No</a:t>
                      </a:r>
                      <a:endParaRPr/>
                    </a:p>
                  </a:txBody>
                  <a:tcPr/>
                </a:tc>
              </a:tr>
              <a:tr h="531360">
                <a:tc>
                  <a:txBody>
                    <a:bodyPr anchor="ctr" bIns="26640" lIns="53280" rIns="53280" tIns="26640" wrap="none"/>
                    <a:p>
                      <a:pPr>
                        <a:lnSpc>
                          <a:spcPct val="100000"/>
                        </a:lnSpc>
                      </a:pPr>
                      <a:r>
                        <a:rPr lang="en-US" sz="1100">
                          <a:solidFill>
                            <a:srgbClr val="000000"/>
                          </a:solidFill>
                          <a:latin typeface="Calibri"/>
                        </a:rPr>
                        <a:t>Read XML</a:t>
                      </a:r>
                      <a:endParaRPr/>
                    </a:p>
                  </a:txBody>
                  <a:tcPr/>
                </a:tc>
                <a:tc>
                  <a:txBody>
                    <a:bodyPr anchor="ctr" bIns="26640" lIns="53280" rIns="53280" tIns="26640" wrap="none"/>
                    <a:p>
                      <a:pPr>
                        <a:lnSpc>
                          <a:spcPct val="100000"/>
                        </a:lnSpc>
                      </a:pPr>
                      <a:r>
                        <a:rPr lang="en-US" sz="1100">
                          <a:solidFill>
                            <a:srgbClr val="000000"/>
                          </a:solidFill>
                          <a:latin typeface="Calibri"/>
                        </a:rPr>
                        <a:t>Yes</a:t>
                      </a:r>
                      <a:endParaRPr/>
                    </a:p>
                  </a:txBody>
                  <a:tcPr/>
                </a:tc>
                <a:tc>
                  <a:txBody>
                    <a:bodyPr anchor="ctr" bIns="26640" lIns="53280" rIns="53280" tIns="26640" wrap="none"/>
                    <a:p>
                      <a:pPr>
                        <a:lnSpc>
                          <a:spcPct val="100000"/>
                        </a:lnSpc>
                      </a:pPr>
                      <a:r>
                        <a:rPr lang="en-US" sz="1100">
                          <a:solidFill>
                            <a:srgbClr val="000000"/>
                          </a:solidFill>
                          <a:latin typeface="Calibri"/>
                        </a:rPr>
                        <a:t>Yes</a:t>
                      </a:r>
                      <a:endParaRPr/>
                    </a:p>
                  </a:txBody>
                  <a:tcPr/>
                </a:tc>
                <a:tc>
                  <a:txBody>
                    <a:bodyPr anchor="ctr" bIns="26640" lIns="53280" rIns="53280" tIns="26640" wrap="none"/>
                    <a:p>
                      <a:pPr>
                        <a:lnSpc>
                          <a:spcPct val="100000"/>
                        </a:lnSpc>
                      </a:pPr>
                      <a:r>
                        <a:rPr lang="en-US" sz="1100">
                          <a:solidFill>
                            <a:srgbClr val="000000"/>
                          </a:solidFill>
                          <a:latin typeface="Calibri"/>
                        </a:rPr>
                        <a:t>Yes</a:t>
                      </a:r>
                      <a:endParaRPr/>
                    </a:p>
                  </a:txBody>
                  <a:tcPr/>
                </a:tc>
                <a:tc>
                  <a:txBody>
                    <a:bodyPr anchor="ctr" bIns="26640" lIns="53280" rIns="53280" tIns="26640" wrap="none"/>
                    <a:p>
                      <a:pPr>
                        <a:lnSpc>
                          <a:spcPct val="100000"/>
                        </a:lnSpc>
                      </a:pPr>
                      <a:r>
                        <a:rPr lang="en-US" sz="1100">
                          <a:solidFill>
                            <a:srgbClr val="000000"/>
                          </a:solidFill>
                          <a:latin typeface="Calibri"/>
                        </a:rPr>
                        <a:t>Yes</a:t>
                      </a:r>
                      <a:endParaRPr/>
                    </a:p>
                  </a:txBody>
                  <a:tcPr/>
                </a:tc>
              </a:tr>
              <a:tr h="531360">
                <a:tc>
                  <a:txBody>
                    <a:bodyPr anchor="ctr" bIns="26640" lIns="53280" rIns="53280" tIns="26640" wrap="none"/>
                    <a:p>
                      <a:pPr>
                        <a:lnSpc>
                          <a:spcPct val="100000"/>
                        </a:lnSpc>
                      </a:pPr>
                      <a:r>
                        <a:rPr lang="en-US" sz="1100">
                          <a:solidFill>
                            <a:srgbClr val="000000"/>
                          </a:solidFill>
                          <a:latin typeface="Calibri"/>
                        </a:rPr>
                        <a:t>Write XML</a:t>
                      </a:r>
                      <a:endParaRPr/>
                    </a:p>
                  </a:txBody>
                  <a:tcPr/>
                </a:tc>
                <a:tc>
                  <a:txBody>
                    <a:bodyPr anchor="ctr" bIns="26640" lIns="53280" rIns="53280" tIns="26640" wrap="none"/>
                    <a:p>
                      <a:pPr>
                        <a:lnSpc>
                          <a:spcPct val="100000"/>
                        </a:lnSpc>
                      </a:pPr>
                      <a:r>
                        <a:rPr lang="en-US" sz="1100">
                          <a:solidFill>
                            <a:srgbClr val="000000"/>
                          </a:solidFill>
                          <a:latin typeface="Calibri"/>
                        </a:rPr>
                        <a:t>Yes</a:t>
                      </a:r>
                      <a:endParaRPr/>
                    </a:p>
                  </a:txBody>
                  <a:tcPr/>
                </a:tc>
                <a:tc>
                  <a:txBody>
                    <a:bodyPr anchor="ctr" bIns="26640" lIns="53280" rIns="53280" tIns="26640" wrap="none"/>
                    <a:p>
                      <a:pPr>
                        <a:lnSpc>
                          <a:spcPct val="100000"/>
                        </a:lnSpc>
                      </a:pPr>
                      <a:r>
                        <a:rPr lang="en-US" sz="1100">
                          <a:solidFill>
                            <a:srgbClr val="000000"/>
                          </a:solidFill>
                          <a:latin typeface="Calibri"/>
                        </a:rPr>
                        <a:t>No</a:t>
                      </a:r>
                      <a:endParaRPr/>
                    </a:p>
                  </a:txBody>
                  <a:tcPr/>
                </a:tc>
                <a:tc>
                  <a:txBody>
                    <a:bodyPr anchor="ctr" bIns="26640" lIns="53280" rIns="53280" tIns="26640" wrap="none"/>
                    <a:p>
                      <a:pPr>
                        <a:lnSpc>
                          <a:spcPct val="100000"/>
                        </a:lnSpc>
                      </a:pPr>
                      <a:r>
                        <a:rPr lang="en-US" sz="1100">
                          <a:solidFill>
                            <a:srgbClr val="000000"/>
                          </a:solidFill>
                          <a:latin typeface="Calibri"/>
                        </a:rPr>
                        <a:t>Yes</a:t>
                      </a:r>
                      <a:endParaRPr/>
                    </a:p>
                  </a:txBody>
                  <a:tcPr/>
                </a:tc>
                <a:tc>
                  <a:txBody>
                    <a:bodyPr anchor="ctr" bIns="26640" lIns="53280" rIns="53280" tIns="26640" wrap="none"/>
                    <a:p>
                      <a:pPr>
                        <a:lnSpc>
                          <a:spcPct val="100000"/>
                        </a:lnSpc>
                      </a:pPr>
                      <a:r>
                        <a:rPr lang="en-US" sz="1100">
                          <a:solidFill>
                            <a:srgbClr val="000000"/>
                          </a:solidFill>
                          <a:latin typeface="Calibri"/>
                        </a:rPr>
                        <a:t>Yes</a:t>
                      </a:r>
                      <a:endParaRPr/>
                    </a:p>
                  </a:txBody>
                  <a:tcPr/>
                </a:tc>
              </a:tr>
              <a:tr h="991080">
                <a:tc>
                  <a:txBody>
                    <a:bodyPr anchor="ctr" bIns="26640" lIns="53280" rIns="53280" tIns="26640" wrap="none"/>
                    <a:p>
                      <a:pPr>
                        <a:lnSpc>
                          <a:spcPct val="100000"/>
                        </a:lnSpc>
                      </a:pPr>
                      <a:r>
                        <a:rPr lang="en-US" sz="1100">
                          <a:solidFill>
                            <a:srgbClr val="000000"/>
                          </a:solidFill>
                          <a:latin typeface="Calibri"/>
                        </a:rPr>
                        <a:t>Create, Read, Update, Delete</a:t>
                      </a:r>
                      <a:endParaRPr/>
                    </a:p>
                  </a:txBody>
                  <a:tcPr/>
                </a:tc>
                <a:tc>
                  <a:txBody>
                    <a:bodyPr anchor="ctr" bIns="26640" lIns="53280" rIns="53280" tIns="26640" wrap="none"/>
                    <a:p>
                      <a:pPr>
                        <a:lnSpc>
                          <a:spcPct val="100000"/>
                        </a:lnSpc>
                      </a:pPr>
                      <a:r>
                        <a:rPr lang="en-US" sz="1100">
                          <a:solidFill>
                            <a:srgbClr val="000000"/>
                          </a:solidFill>
                          <a:latin typeface="Calibri"/>
                        </a:rPr>
                        <a:t>No</a:t>
                      </a:r>
                      <a:endParaRPr/>
                    </a:p>
                  </a:txBody>
                  <a:tcPr/>
                </a:tc>
                <a:tc>
                  <a:txBody>
                    <a:bodyPr anchor="ctr" bIns="26640" lIns="53280" rIns="53280" tIns="26640" wrap="none"/>
                    <a:p>
                      <a:pPr>
                        <a:lnSpc>
                          <a:spcPct val="100000"/>
                        </a:lnSpc>
                      </a:pPr>
                      <a:r>
                        <a:rPr lang="en-US" sz="1100">
                          <a:solidFill>
                            <a:srgbClr val="000000"/>
                          </a:solidFill>
                          <a:latin typeface="Calibri"/>
                        </a:rPr>
                        <a:t>No</a:t>
                      </a:r>
                      <a:endParaRPr/>
                    </a:p>
                  </a:txBody>
                  <a:tcPr/>
                </a:tc>
                <a:tc>
                  <a:txBody>
                    <a:bodyPr anchor="ctr" bIns="26640" lIns="53280" rIns="53280" tIns="26640" wrap="none"/>
                    <a:p>
                      <a:pPr>
                        <a:lnSpc>
                          <a:spcPct val="100000"/>
                        </a:lnSpc>
                      </a:pPr>
                      <a:r>
                        <a:rPr lang="en-US" sz="1100">
                          <a:solidFill>
                            <a:srgbClr val="000000"/>
                          </a:solidFill>
                          <a:latin typeface="Calibri"/>
                        </a:rPr>
                        <a:t>Yes</a:t>
                      </a:r>
                      <a:endParaRPr/>
                    </a:p>
                  </a:txBody>
                  <a:tcPr/>
                </a:tc>
                <a:tc>
                  <a:txBody>
                    <a:bodyPr anchor="ctr" bIns="26640" lIns="53280" rIns="53280" tIns="26640" wrap="none"/>
                    <a:p>
                      <a:pPr>
                        <a:lnSpc>
                          <a:spcPct val="100000"/>
                        </a:lnSpc>
                      </a:pPr>
                      <a:r>
                        <a:rPr lang="en-US" sz="1100">
                          <a:solidFill>
                            <a:srgbClr val="000000"/>
                          </a:solidFill>
                          <a:latin typeface="Calibri"/>
                        </a:rPr>
                        <a:t>No</a:t>
                      </a:r>
                      <a:endParaRPr/>
                    </a:p>
                  </a:txBody>
                  <a:tcPr/>
                </a:tc>
              </a:tr>
            </a:tbl>
          </a:graphicData>
        </a:graphic>
      </p:graphicFrame>
      <p:sp>
        <p:nvSpPr>
          <p:cNvPr id="534" name="CustomShape 3"/>
          <p:cNvSpPr/>
          <p:nvPr/>
        </p:nvSpPr>
        <p:spPr>
          <a:xfrm>
            <a:off x="0" y="0"/>
            <a:ext cx="9143640" cy="-11796840"/>
          </a:xfrm>
          <a:prstGeom prst="rect">
            <a:avLst/>
          </a:prstGeom>
        </p:spPr>
        <p:txBody>
          <a:bodyPr anchor="ctr" wrap="none"/>
          <a:p>
            <a:pPr>
              <a:lnSpc>
                <a:spcPct val="100000"/>
              </a:lnSpc>
            </a:pPr>
            <a:r>
              <a:rPr lang="en-US" sz="1200">
                <a:solidFill>
                  <a:srgbClr val="000000"/>
                </a:solidFill>
                <a:latin typeface="SunSans"/>
              </a:rPr>
              <a:t>
</a:t>
            </a:r>
            <a:endParaRPr/>
          </a:p>
        </p:txBody>
      </p:sp>
      <p:sp>
        <p:nvSpPr>
          <p:cNvPr id="535" name="CustomShape 4"/>
          <p:cNvSpPr/>
          <p:nvPr/>
        </p:nvSpPr>
        <p:spPr>
          <a:xfrm>
            <a:off x="1981080" y="1905120"/>
            <a:ext cx="837720" cy="685440"/>
          </a:xfrm>
          <a:prstGeom prst="rect">
            <a:avLst/>
          </a:prstGeom>
          <a:ln w="25560">
            <a:solidFill>
              <a:srgbClr val="3a5f8b"/>
            </a:solidFill>
            <a:round/>
          </a:ln>
        </p:spPr>
      </p:sp>
      <p:sp>
        <p:nvSpPr>
          <p:cNvPr id="536" name="CustomShape 5"/>
          <p:cNvSpPr/>
          <p:nvPr/>
        </p:nvSpPr>
        <p:spPr>
          <a:xfrm>
            <a:off x="5181480" y="1905120"/>
            <a:ext cx="837720" cy="685440"/>
          </a:xfrm>
          <a:prstGeom prst="rect">
            <a:avLst/>
          </a:prstGeom>
          <a:ln w="25560">
            <a:solidFill>
              <a:srgbClr val="3a5f8b"/>
            </a:solidFill>
            <a:round/>
          </a:ln>
        </p:spPr>
      </p:sp>
      <p:sp>
        <p:nvSpPr>
          <p:cNvPr id="537" name="CustomShape 6"/>
          <p:cNvSpPr/>
          <p:nvPr/>
        </p:nvSpPr>
        <p:spPr>
          <a:xfrm>
            <a:off x="533520" y="4114800"/>
            <a:ext cx="1218960" cy="380520"/>
          </a:xfrm>
          <a:prstGeom prst="rect">
            <a:avLst/>
          </a:prstGeom>
          <a:ln w="25560">
            <a:solidFill>
              <a:srgbClr val="3a5f8b"/>
            </a:solidFill>
            <a:round/>
          </a:ln>
        </p:spPr>
      </p:sp>
    </p:spTree>
  </p:cSld>
  <p:transition advTm="227000">
    <p:split dir="out" orient="horz"/>
  </p:transition>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CustomShape 1"/>
          <p:cNvSpPr/>
          <p:nvPr/>
        </p:nvSpPr>
        <p:spPr>
          <a:xfrm>
            <a:off x="1371600" y="380880"/>
            <a:ext cx="3580920" cy="53316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THREE Programming Models of JAXP</a:t>
            </a:r>
            <a:endParaRPr/>
          </a:p>
        </p:txBody>
      </p:sp>
      <p:sp>
        <p:nvSpPr>
          <p:cNvPr id="88" name="CustomShape 2"/>
          <p:cNvSpPr/>
          <p:nvPr/>
        </p:nvSpPr>
        <p:spPr>
          <a:xfrm>
            <a:off x="2133720" y="1828800"/>
            <a:ext cx="1371240" cy="761760"/>
          </a:xfrm>
          <a:prstGeom prst="rect">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SAX</a:t>
            </a:r>
            <a:endParaRPr/>
          </a:p>
        </p:txBody>
      </p:sp>
      <p:sp>
        <p:nvSpPr>
          <p:cNvPr id="89" name="CustomShape 3"/>
          <p:cNvSpPr/>
          <p:nvPr/>
        </p:nvSpPr>
        <p:spPr>
          <a:xfrm>
            <a:off x="2133720" y="3352680"/>
            <a:ext cx="1371240" cy="685440"/>
          </a:xfrm>
          <a:prstGeom prst="rect">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DOM</a:t>
            </a:r>
            <a:endParaRPr/>
          </a:p>
        </p:txBody>
      </p:sp>
      <p:sp>
        <p:nvSpPr>
          <p:cNvPr id="90" name="CustomShape 4"/>
          <p:cNvSpPr/>
          <p:nvPr/>
        </p:nvSpPr>
        <p:spPr>
          <a:xfrm>
            <a:off x="2133720" y="4876920"/>
            <a:ext cx="1371240" cy="761760"/>
          </a:xfrm>
          <a:prstGeom prst="rect">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StAX</a:t>
            </a:r>
            <a:endParaRPr/>
          </a:p>
        </p:txBody>
      </p:sp>
      <p:sp>
        <p:nvSpPr>
          <p:cNvPr id="91" name="CustomShape 5"/>
          <p:cNvSpPr/>
          <p:nvPr/>
        </p:nvSpPr>
        <p:spPr>
          <a:xfrm>
            <a:off x="4495680" y="2819520"/>
            <a:ext cx="1980720" cy="761760"/>
          </a:xfrm>
          <a:prstGeom prst="rect">
            <a:avLst>
              <a:gd fmla="val -98839" name="adj1"/>
              <a:gd fmla="val 50669" name="adj2"/>
            </a:avLst>
          </a:prstGeom>
          <a:solidFill>
            <a:srgbClr val="f10fe1"/>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Developed by W3C </a:t>
            </a:r>
            <a:endParaRPr/>
          </a:p>
          <a:p>
            <a:pPr algn="ctr">
              <a:lnSpc>
                <a:spcPct val="100000"/>
              </a:lnSpc>
            </a:pPr>
            <a:r>
              <a:rPr lang="en-US">
                <a:solidFill>
                  <a:srgbClr val="ffffff"/>
                </a:solidFill>
                <a:latin typeface="Calibri"/>
              </a:rPr>
              <a:t>OBJECT Model</a:t>
            </a:r>
            <a:endParaRPr/>
          </a:p>
        </p:txBody>
      </p:sp>
      <p:sp>
        <p:nvSpPr>
          <p:cNvPr id="92" name="CustomShape 6"/>
          <p:cNvSpPr/>
          <p:nvPr/>
        </p:nvSpPr>
        <p:spPr>
          <a:xfrm>
            <a:off x="4648320" y="4724280"/>
            <a:ext cx="1980720" cy="761760"/>
          </a:xfrm>
          <a:prstGeom prst="rect">
            <a:avLst>
              <a:gd fmla="val -105990" name="adj1"/>
              <a:gd fmla="val 28698" name="adj2"/>
            </a:avLst>
          </a:prstGeom>
          <a:solidFill>
            <a:srgbClr val="f10fe1"/>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Developed by SUN </a:t>
            </a:r>
            <a:endParaRPr/>
          </a:p>
          <a:p>
            <a:pPr algn="ctr">
              <a:lnSpc>
                <a:spcPct val="100000"/>
              </a:lnSpc>
            </a:pPr>
            <a:r>
              <a:rPr lang="en-US">
                <a:solidFill>
                  <a:srgbClr val="ffffff"/>
                </a:solidFill>
                <a:latin typeface="Calibri"/>
              </a:rPr>
              <a:t>PULL Model</a:t>
            </a:r>
            <a:endParaRPr/>
          </a:p>
        </p:txBody>
      </p:sp>
      <p:sp>
        <p:nvSpPr>
          <p:cNvPr id="93" name="CustomShape 7"/>
          <p:cNvSpPr/>
          <p:nvPr/>
        </p:nvSpPr>
        <p:spPr>
          <a:xfrm>
            <a:off x="4495680" y="1447920"/>
            <a:ext cx="1980720" cy="761760"/>
          </a:xfrm>
          <a:prstGeom prst="rect">
            <a:avLst>
              <a:gd fmla="val -100790" name="adj1"/>
              <a:gd fmla="val 59120" name="adj2"/>
            </a:avLst>
          </a:prstGeom>
          <a:solidFill>
            <a:srgbClr val="f10fe1"/>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PUSH Model ( Event driven )</a:t>
            </a:r>
            <a:endParaRPr/>
          </a:p>
        </p:txBody>
      </p:sp>
      <p:sp>
        <p:nvSpPr>
          <p:cNvPr id="94" name="CustomShape 8"/>
          <p:cNvSpPr/>
          <p:nvPr/>
        </p:nvSpPr>
        <p:spPr>
          <a:xfrm>
            <a:off x="7238880" y="3276720"/>
            <a:ext cx="1523520" cy="1066320"/>
          </a:xfrm>
          <a:prstGeom prst="rect">
            <a:avLst>
              <a:gd fmla="val -298861" name="adj1"/>
              <a:gd fmla="val 8174" name="adj2"/>
              <a:gd fmla="val 16667" name="adj3"/>
            </a:avLst>
          </a:prstGeom>
          <a:solidFill>
            <a:srgbClr val="92d05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Used by LS, Xpath, Range, Traversal</a:t>
            </a:r>
            <a:endParaRPr/>
          </a:p>
        </p:txBody>
      </p:sp>
      <p:sp>
        <p:nvSpPr>
          <p:cNvPr id="95" name="CustomShape 9"/>
          <p:cNvSpPr/>
          <p:nvPr/>
        </p:nvSpPr>
        <p:spPr>
          <a:xfrm>
            <a:off x="0" y="1828800"/>
            <a:ext cx="1980720" cy="1066320"/>
          </a:xfrm>
          <a:prstGeom prst="rect">
            <a:avLst>
              <a:gd fmla="val 57174" name="adj1"/>
              <a:gd fmla="val -9935" name="adj2"/>
            </a:avLst>
          </a:prstGeom>
          <a:solidFill>
            <a:srgbClr val="00b0f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It use “Observer” design Pattern</a:t>
            </a:r>
            <a:endParaRPr/>
          </a:p>
        </p:txBody>
      </p:sp>
      <p:sp>
        <p:nvSpPr>
          <p:cNvPr id="96" name="CustomShape 10"/>
          <p:cNvSpPr/>
          <p:nvPr/>
        </p:nvSpPr>
        <p:spPr>
          <a:xfrm>
            <a:off x="0" y="4495680"/>
            <a:ext cx="1904760" cy="1142640"/>
          </a:xfrm>
          <a:prstGeom prst="rect">
            <a:avLst>
              <a:gd fmla="val 62906" name="adj1"/>
              <a:gd fmla="val 17430" name="adj2"/>
            </a:avLst>
          </a:prstGeom>
          <a:solidFill>
            <a:srgbClr val="00b0f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It use “ITERATOR” design pattern</a:t>
            </a:r>
            <a:endParaRPr/>
          </a:p>
        </p:txBody>
      </p:sp>
    </p:spTree>
  </p:cSld>
  <p:transition advTm="227000">
    <p:split dir="out" orient="horz"/>
  </p:transition>
</p:sld>
</file>

<file path=ppt/slides/slide30.xml><?xml version="1.0" encoding="utf-8"?>
<p:sld xmlns:a="http://schemas.openxmlformats.org/drawingml/2006/main" xmlns:p="http://schemas.openxmlformats.org/presentationml/2006/main" xmlns:r="http://schemas.openxmlformats.org/officeDocument/2006/relationships">
  <p:cSld>
    <p:bg>
      <p:bgPr>
        <a:blipFill>
          <a:blip r:embed="rId1"/>
        </a:blipFill>
      </p:bgPr>
    </p:bg>
    <p:spTree>
      <p:nvGrpSpPr>
        <p:cNvPr id="1" name=""/>
        <p:cNvGrpSpPr/>
        <p:nvPr/>
      </p:nvGrpSpPr>
      <p:grpSpPr>
        <a:xfrm>
          <a:off x="0" y="0"/>
          <a:ext cx="0" cy="0"/>
          <a:chOff x="0" y="0"/>
          <a:chExt cx="0" cy="0"/>
        </a:xfrm>
      </p:grpSpPr>
      <p:sp>
        <p:nvSpPr>
          <p:cNvPr id="538" name="CustomShape 1"/>
          <p:cNvSpPr/>
          <p:nvPr/>
        </p:nvSpPr>
        <p:spPr>
          <a:xfrm>
            <a:off x="5029200" y="380880"/>
            <a:ext cx="2742840" cy="1676160"/>
          </a:xfrm>
          <a:prstGeom prst="rect">
            <a:avLst>
              <a:gd fmla="val 28868" name="adj1"/>
              <a:gd fmla="val 115470" name="adj2"/>
            </a:avLst>
          </a:prstGeom>
          <a:solidFill>
            <a:srgbClr val="77933c"/>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Thanks Param</a:t>
            </a:r>
            <a:endParaRPr/>
          </a:p>
        </p:txBody>
      </p:sp>
      <p:sp>
        <p:nvSpPr>
          <p:cNvPr id="539" name="CustomShape 2"/>
          <p:cNvSpPr/>
          <p:nvPr/>
        </p:nvSpPr>
        <p:spPr>
          <a:xfrm>
            <a:off x="5826600" y="3206880"/>
            <a:ext cx="533160" cy="1142640"/>
          </a:xfrm>
          <a:prstGeom prst="rect">
            <a:avLst/>
          </a:prstGeom>
          <a:solidFill>
            <a:srgbClr val="4f81bd"/>
          </a:solidFill>
          <a:ln w="25560">
            <a:solidFill>
              <a:srgbClr val="3a5f8b"/>
            </a:solidFill>
            <a:round/>
          </a:ln>
        </p:spPr>
      </p:sp>
    </p:spTree>
  </p:cSld>
  <p:transition advTm="227000">
    <p:split dir="out" orient="horz"/>
  </p:transition>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CustomShape 1"/>
          <p:cNvSpPr/>
          <p:nvPr/>
        </p:nvSpPr>
        <p:spPr>
          <a:xfrm>
            <a:off x="838080" y="3505320"/>
            <a:ext cx="7086240" cy="609120"/>
          </a:xfrm>
          <a:prstGeom prst="rect">
            <a:avLst/>
          </a:prstGeom>
          <a:solidFill>
            <a:srgbClr val="ffff00"/>
          </a:solidFill>
          <a:ln w="25560">
            <a:solidFill>
              <a:srgbClr val="3a5f8b"/>
            </a:solidFill>
            <a:round/>
          </a:ln>
        </p:spPr>
        <p:txBody>
          <a:bodyPr anchor="ctr" bIns="45000" lIns="90000" rIns="90000" tIns="45000"/>
          <a:p>
            <a:pPr algn="ctr">
              <a:lnSpc>
                <a:spcPct val="100000"/>
              </a:lnSpc>
            </a:pPr>
            <a:r>
              <a:rPr lang="en-US">
                <a:solidFill>
                  <a:srgbClr val="ff0000"/>
                </a:solidFill>
                <a:latin typeface="Calibri"/>
              </a:rPr>
              <a:t>JAXP ( JAVA 1.5)</a:t>
            </a:r>
            <a:endParaRPr/>
          </a:p>
        </p:txBody>
      </p:sp>
      <p:sp>
        <p:nvSpPr>
          <p:cNvPr id="98" name="CustomShape 2"/>
          <p:cNvSpPr/>
          <p:nvPr/>
        </p:nvSpPr>
        <p:spPr>
          <a:xfrm>
            <a:off x="5791320" y="2743200"/>
            <a:ext cx="2133360" cy="761760"/>
          </a:xfrm>
          <a:prstGeom prst="rect">
            <a:avLst>
              <a:gd fmla="val 16667" name="adj"/>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SAX</a:t>
            </a:r>
            <a:endParaRPr/>
          </a:p>
        </p:txBody>
      </p:sp>
      <p:sp>
        <p:nvSpPr>
          <p:cNvPr id="99" name="CustomShape 3"/>
          <p:cNvSpPr/>
          <p:nvPr/>
        </p:nvSpPr>
        <p:spPr>
          <a:xfrm>
            <a:off x="838080" y="2743200"/>
            <a:ext cx="3809520" cy="761760"/>
          </a:xfrm>
          <a:prstGeom prst="rect">
            <a:avLst>
              <a:gd fmla="val 16667" name="adj"/>
            </a:avLst>
          </a:prstGeom>
          <a:solidFill>
            <a:srgbClr val="c0000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DOM</a:t>
            </a:r>
            <a:endParaRPr/>
          </a:p>
        </p:txBody>
      </p:sp>
      <p:sp>
        <p:nvSpPr>
          <p:cNvPr id="100" name="CustomShape 4"/>
          <p:cNvSpPr/>
          <p:nvPr/>
        </p:nvSpPr>
        <p:spPr>
          <a:xfrm>
            <a:off x="4724280" y="2743200"/>
            <a:ext cx="990360" cy="761760"/>
          </a:xfrm>
          <a:prstGeom prst="rect">
            <a:avLst>
              <a:gd fmla="val 16667" name="adj"/>
            </a:avLst>
          </a:prstGeom>
          <a:solidFill>
            <a:srgbClr val="7030a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StAX</a:t>
            </a:r>
            <a:endParaRPr/>
          </a:p>
        </p:txBody>
      </p:sp>
      <p:sp>
        <p:nvSpPr>
          <p:cNvPr id="101" name="CustomShape 5"/>
          <p:cNvSpPr/>
          <p:nvPr/>
        </p:nvSpPr>
        <p:spPr>
          <a:xfrm>
            <a:off x="4191120" y="2286000"/>
            <a:ext cx="2133360" cy="456840"/>
          </a:xfrm>
          <a:prstGeom prst="rect">
            <a:avLst>
              <a:gd fmla="val 16667" name="adj"/>
            </a:avLst>
          </a:prstGeom>
          <a:gradFill>
            <a:gsLst>
              <a:gs pos="0">
                <a:srgbClr val="e6f7ff"/>
              </a:gs>
              <a:gs pos="50000">
                <a:srgbClr val="a6e6ff"/>
              </a:gs>
              <a:gs pos="100000">
                <a:srgbClr val="e6f7ff"/>
              </a:gs>
            </a:gsLst>
            <a:lin ang="16200000"/>
          </a:gradFill>
          <a:ln w="9360">
            <a:solidFill>
              <a:srgbClr val="46aac4"/>
            </a:solidFill>
            <a:round/>
          </a:ln>
        </p:spPr>
        <p:txBody>
          <a:bodyPr anchor="ctr" bIns="45000" lIns="90000" rIns="90000" tIns="45000"/>
          <a:p>
            <a:pPr algn="ctr">
              <a:lnSpc>
                <a:spcPct val="100000"/>
              </a:lnSpc>
            </a:pPr>
            <a:r>
              <a:rPr lang="en-US">
                <a:solidFill>
                  <a:srgbClr val="000000"/>
                </a:solidFill>
                <a:latin typeface="Calibri"/>
              </a:rPr>
              <a:t>TrAX</a:t>
            </a:r>
            <a:endParaRPr/>
          </a:p>
        </p:txBody>
      </p:sp>
      <p:sp>
        <p:nvSpPr>
          <p:cNvPr id="102" name="CustomShape 6"/>
          <p:cNvSpPr/>
          <p:nvPr/>
        </p:nvSpPr>
        <p:spPr>
          <a:xfrm>
            <a:off x="2362320" y="2286000"/>
            <a:ext cx="761760" cy="456840"/>
          </a:xfrm>
          <a:prstGeom prst="rect">
            <a:avLst>
              <a:gd fmla="val 16667" name="adj"/>
            </a:avLst>
          </a:prstGeom>
          <a:gradFill>
            <a:gsLst>
              <a:gs pos="0">
                <a:srgbClr val="e6f7ff"/>
              </a:gs>
              <a:gs pos="50000">
                <a:srgbClr val="a6e6ff"/>
              </a:gs>
              <a:gs pos="100000">
                <a:srgbClr val="e6f7ff"/>
              </a:gs>
            </a:gsLst>
            <a:lin ang="16200000"/>
          </a:gradFill>
          <a:ln w="9360">
            <a:solidFill>
              <a:srgbClr val="46aac4"/>
            </a:solidFill>
            <a:round/>
          </a:ln>
        </p:spPr>
        <p:txBody>
          <a:bodyPr anchor="ctr" bIns="45000" lIns="90000" rIns="90000" tIns="45000"/>
          <a:p>
            <a:pPr algn="ctr">
              <a:lnSpc>
                <a:spcPct val="100000"/>
              </a:lnSpc>
            </a:pPr>
            <a:r>
              <a:rPr lang="en-US">
                <a:solidFill>
                  <a:srgbClr val="000000"/>
                </a:solidFill>
                <a:latin typeface="Calibri"/>
              </a:rPr>
              <a:t>LS</a:t>
            </a:r>
            <a:endParaRPr/>
          </a:p>
        </p:txBody>
      </p:sp>
      <p:sp>
        <p:nvSpPr>
          <p:cNvPr id="103" name="CustomShape 7"/>
          <p:cNvSpPr/>
          <p:nvPr/>
        </p:nvSpPr>
        <p:spPr>
          <a:xfrm>
            <a:off x="838080" y="2286000"/>
            <a:ext cx="1447560" cy="456840"/>
          </a:xfrm>
          <a:prstGeom prst="rect">
            <a:avLst>
              <a:gd fmla="val 16667" name="adj"/>
            </a:avLst>
          </a:prstGeom>
          <a:gradFill>
            <a:gsLst>
              <a:gs pos="0">
                <a:srgbClr val="e6f7ff"/>
              </a:gs>
              <a:gs pos="50000">
                <a:srgbClr val="a6e6ff"/>
              </a:gs>
              <a:gs pos="100000">
                <a:srgbClr val="e6f7ff"/>
              </a:gs>
            </a:gsLst>
            <a:lin ang="16200000"/>
          </a:gradFill>
          <a:ln w="9360">
            <a:solidFill>
              <a:srgbClr val="46aac4"/>
            </a:solidFill>
            <a:round/>
          </a:ln>
        </p:spPr>
        <p:txBody>
          <a:bodyPr anchor="ctr" bIns="45000" lIns="90000" rIns="90000" tIns="45000"/>
          <a:p>
            <a:pPr algn="ctr">
              <a:lnSpc>
                <a:spcPct val="100000"/>
              </a:lnSpc>
            </a:pPr>
            <a:r>
              <a:rPr lang="en-US">
                <a:solidFill>
                  <a:srgbClr val="000000"/>
                </a:solidFill>
                <a:latin typeface="Calibri"/>
              </a:rPr>
              <a:t>Traversal API</a:t>
            </a:r>
            <a:endParaRPr/>
          </a:p>
        </p:txBody>
      </p:sp>
      <p:sp>
        <p:nvSpPr>
          <p:cNvPr id="104" name="CustomShape 8"/>
          <p:cNvSpPr/>
          <p:nvPr/>
        </p:nvSpPr>
        <p:spPr>
          <a:xfrm>
            <a:off x="3200400" y="2286000"/>
            <a:ext cx="914040" cy="456840"/>
          </a:xfrm>
          <a:prstGeom prst="rect">
            <a:avLst>
              <a:gd fmla="val 16667" name="adj"/>
            </a:avLst>
          </a:prstGeom>
          <a:gradFill>
            <a:gsLst>
              <a:gs pos="0">
                <a:srgbClr val="e6f7ff"/>
              </a:gs>
              <a:gs pos="50000">
                <a:srgbClr val="a6e6ff"/>
              </a:gs>
              <a:gs pos="100000">
                <a:srgbClr val="e6f7ff"/>
              </a:gs>
            </a:gsLst>
            <a:lin ang="16200000"/>
          </a:gradFill>
          <a:ln w="9360">
            <a:solidFill>
              <a:srgbClr val="46aac4"/>
            </a:solidFill>
            <a:round/>
          </a:ln>
        </p:spPr>
        <p:txBody>
          <a:bodyPr anchor="ctr" bIns="45000" lIns="90000" rIns="90000" tIns="45000"/>
          <a:p>
            <a:pPr algn="ctr">
              <a:lnSpc>
                <a:spcPct val="100000"/>
              </a:lnSpc>
            </a:pPr>
            <a:r>
              <a:rPr lang="en-US">
                <a:solidFill>
                  <a:srgbClr val="000000"/>
                </a:solidFill>
                <a:latin typeface="Calibri"/>
              </a:rPr>
              <a:t>XPATH</a:t>
            </a:r>
            <a:endParaRPr/>
          </a:p>
        </p:txBody>
      </p:sp>
      <p:sp>
        <p:nvSpPr>
          <p:cNvPr id="105" name="CustomShape 9"/>
          <p:cNvSpPr/>
          <p:nvPr/>
        </p:nvSpPr>
        <p:spPr>
          <a:xfrm>
            <a:off x="6400800" y="2286000"/>
            <a:ext cx="1447560" cy="456840"/>
          </a:xfrm>
          <a:prstGeom prst="rect">
            <a:avLst>
              <a:gd fmla="val 16667" name="adj"/>
            </a:avLst>
          </a:prstGeom>
          <a:gradFill>
            <a:gsLst>
              <a:gs pos="0">
                <a:srgbClr val="e6f7ff"/>
              </a:gs>
              <a:gs pos="50000">
                <a:srgbClr val="a6e6ff"/>
              </a:gs>
              <a:gs pos="100000">
                <a:srgbClr val="e6f7ff"/>
              </a:gs>
            </a:gsLst>
            <a:lin ang="16200000"/>
          </a:gradFill>
          <a:ln w="9360">
            <a:solidFill>
              <a:srgbClr val="46aac4"/>
            </a:solidFill>
            <a:round/>
          </a:ln>
        </p:spPr>
        <p:txBody>
          <a:bodyPr anchor="ctr" bIns="45000" lIns="90000" rIns="90000" tIns="45000"/>
          <a:p>
            <a:pPr algn="ctr">
              <a:lnSpc>
                <a:spcPct val="100000"/>
              </a:lnSpc>
            </a:pPr>
            <a:r>
              <a:rPr lang="en-US">
                <a:solidFill>
                  <a:srgbClr val="000000"/>
                </a:solidFill>
                <a:latin typeface="Calibri"/>
              </a:rPr>
              <a:t>Validation</a:t>
            </a:r>
            <a:endParaRPr/>
          </a:p>
        </p:txBody>
      </p:sp>
      <p:sp>
        <p:nvSpPr>
          <p:cNvPr id="106" name="CustomShape 10"/>
          <p:cNvSpPr/>
          <p:nvPr/>
        </p:nvSpPr>
        <p:spPr>
          <a:xfrm>
            <a:off x="1371600" y="4876920"/>
            <a:ext cx="914040" cy="685440"/>
          </a:xfrm>
          <a:prstGeom prst="rect">
            <a:avLst/>
          </a:prstGeom>
          <a:gradFill>
            <a:gsLst>
              <a:gs pos="0">
                <a:srgbClr val="397bca"/>
              </a:gs>
              <a:gs pos="50000">
                <a:srgbClr val="2e5f99"/>
              </a:gs>
              <a:gs pos="100000">
                <a:srgbClr val="397bca"/>
              </a:gs>
            </a:gsLst>
            <a:lin ang="16200000"/>
          </a:gradFill>
        </p:spPr>
        <p:txBody>
          <a:bodyPr anchor="ctr" bIns="45000" lIns="90000" rIns="90000" tIns="45000"/>
          <a:p>
            <a:pPr algn="ctr">
              <a:lnSpc>
                <a:spcPct val="100000"/>
              </a:lnSpc>
            </a:pPr>
            <a:r>
              <a:rPr lang="en-US">
                <a:solidFill>
                  <a:srgbClr val="ffffff"/>
                </a:solidFill>
                <a:latin typeface="Calibri"/>
              </a:rPr>
              <a:t>XML</a:t>
            </a:r>
            <a:endParaRPr/>
          </a:p>
        </p:txBody>
      </p:sp>
      <p:sp>
        <p:nvSpPr>
          <p:cNvPr id="107" name="CustomShape 11"/>
          <p:cNvSpPr/>
          <p:nvPr/>
        </p:nvSpPr>
        <p:spPr>
          <a:xfrm>
            <a:off x="6553080" y="4800600"/>
            <a:ext cx="914040" cy="685440"/>
          </a:xfrm>
          <a:prstGeom prst="rect">
            <a:avLst/>
          </a:prstGeom>
          <a:solidFill>
            <a:srgbClr val="00b0f0"/>
          </a:solidFill>
        </p:spPr>
        <p:txBody>
          <a:bodyPr anchor="ctr" bIns="45000" lIns="90000" rIns="90000" tIns="45000"/>
          <a:p>
            <a:pPr algn="ctr">
              <a:lnSpc>
                <a:spcPct val="100000"/>
              </a:lnSpc>
            </a:pPr>
            <a:r>
              <a:rPr lang="en-US">
                <a:solidFill>
                  <a:srgbClr val="ffffff"/>
                </a:solidFill>
                <a:latin typeface="Calibri"/>
              </a:rPr>
              <a:t>XSD</a:t>
            </a:r>
            <a:endParaRPr/>
          </a:p>
        </p:txBody>
      </p:sp>
      <p:sp>
        <p:nvSpPr>
          <p:cNvPr id="108" name="CustomShape 12"/>
          <p:cNvSpPr/>
          <p:nvPr/>
        </p:nvSpPr>
        <p:spPr>
          <a:xfrm>
            <a:off x="3809880" y="4876920"/>
            <a:ext cx="914040" cy="685440"/>
          </a:xfrm>
          <a:prstGeom prst="rect">
            <a:avLst/>
          </a:prstGeom>
          <a:solidFill>
            <a:srgbClr val="00b050"/>
          </a:solidFill>
        </p:spPr>
        <p:txBody>
          <a:bodyPr anchor="ctr" bIns="45000" lIns="90000" rIns="90000" tIns="45000"/>
          <a:p>
            <a:pPr algn="ctr">
              <a:lnSpc>
                <a:spcPct val="100000"/>
              </a:lnSpc>
            </a:pPr>
            <a:r>
              <a:rPr lang="en-US">
                <a:solidFill>
                  <a:srgbClr val="ffffff"/>
                </a:solidFill>
                <a:latin typeface="Calibri"/>
              </a:rPr>
              <a:t>XSL</a:t>
            </a:r>
            <a:endParaRPr/>
          </a:p>
        </p:txBody>
      </p:sp>
      <p:sp>
        <p:nvSpPr>
          <p:cNvPr id="109" name="CustomShape 13"/>
          <p:cNvSpPr/>
          <p:nvPr/>
        </p:nvSpPr>
        <p:spPr>
          <a:xfrm>
            <a:off x="2362320" y="457200"/>
            <a:ext cx="4038120" cy="990360"/>
          </a:xfrm>
          <a:prstGeom prst="rect">
            <a:avLst/>
          </a:prstGeom>
          <a:gradFill>
            <a:gsLst>
              <a:gs pos="0">
                <a:srgbClr val="34b3d5"/>
              </a:gs>
              <a:gs pos="50000">
                <a:srgbClr val="2988a1"/>
              </a:gs>
              <a:gs pos="100000">
                <a:srgbClr val="34b3d5"/>
              </a:gs>
            </a:gsLst>
            <a:lin ang="16200000"/>
          </a:gradFill>
        </p:spPr>
        <p:txBody>
          <a:bodyPr anchor="ctr" bIns="45000" lIns="90000" rIns="90000" tIns="45000"/>
          <a:p>
            <a:pPr algn="ctr">
              <a:lnSpc>
                <a:spcPct val="100000"/>
              </a:lnSpc>
            </a:pPr>
            <a:r>
              <a:rPr lang="en-US">
                <a:solidFill>
                  <a:srgbClr val="ffffff"/>
                </a:solidFill>
                <a:latin typeface="Calibri"/>
              </a:rPr>
              <a:t>Layered JAXP API and Their backbone support</a:t>
            </a:r>
            <a:endParaRPr/>
          </a:p>
        </p:txBody>
      </p:sp>
      <p:sp>
        <p:nvSpPr>
          <p:cNvPr id="110" name="CustomShape 14"/>
          <p:cNvSpPr/>
          <p:nvPr/>
        </p:nvSpPr>
        <p:spPr>
          <a:xfrm>
            <a:off x="5029200" y="6248520"/>
            <a:ext cx="3047760" cy="364680"/>
          </a:xfrm>
          <a:prstGeom prst="rect">
            <a:avLst/>
          </a:prstGeom>
        </p:spPr>
        <p:txBody>
          <a:bodyPr bIns="45000" lIns="90000" rIns="90000" tIns="45000"/>
          <a:p>
            <a:pPr>
              <a:lnSpc>
                <a:spcPct val="100000"/>
              </a:lnSpc>
            </a:pPr>
            <a:r>
              <a:rPr lang="en-US">
                <a:solidFill>
                  <a:srgbClr val="ffffff"/>
                </a:solidFill>
                <a:latin typeface="Calibri"/>
              </a:rPr>
              <a:t>…</a:t>
            </a:r>
            <a:r>
              <a:rPr lang="en-US">
                <a:solidFill>
                  <a:srgbClr val="ffffff"/>
                </a:solidFill>
                <a:latin typeface="Calibri"/>
              </a:rPr>
              <a:t>..Kalakkura param …..</a:t>
            </a:r>
            <a:endParaRPr/>
          </a:p>
        </p:txBody>
      </p:sp>
      <p:sp>
        <p:nvSpPr>
          <p:cNvPr id="111" name="CustomShape 15"/>
          <p:cNvSpPr/>
          <p:nvPr/>
        </p:nvSpPr>
        <p:spPr>
          <a:xfrm>
            <a:off x="5257080" y="5219640"/>
            <a:ext cx="1447560" cy="2933280"/>
          </a:xfrm>
          <a:prstGeom prst="rect">
            <a:avLst>
              <a:gd fmla="val -248851" name="adj1"/>
              <a:gd fmla="val 124035" name="adj2"/>
            </a:avLst>
          </a:prstGeom>
          <a:ln w="38160">
            <a:solidFill>
              <a:srgbClr val="8064a2"/>
            </a:solidFill>
            <a:round/>
          </a:ln>
        </p:spPr>
      </p:sp>
      <p:sp>
        <p:nvSpPr>
          <p:cNvPr id="112" name="CustomShape 16"/>
          <p:cNvSpPr/>
          <p:nvPr/>
        </p:nvSpPr>
        <p:spPr>
          <a:xfrm>
            <a:off x="7124760" y="2285280"/>
            <a:ext cx="342720" cy="2857320"/>
          </a:xfrm>
          <a:prstGeom prst="rect">
            <a:avLst>
              <a:gd fmla="val -380595" name="adj1"/>
              <a:gd fmla="val 108000" name="adj2"/>
            </a:avLst>
          </a:prstGeom>
          <a:ln w="38160">
            <a:solidFill>
              <a:srgbClr val="8064a2"/>
            </a:solidFill>
            <a:round/>
            <a:tailEnd len="med" type="triangle" w="med"/>
          </a:ln>
        </p:spPr>
      </p:sp>
    </p:spTree>
  </p:cSld>
  <p:transition advTm="227000">
    <p:split dir="out" orient="horz"/>
  </p:transition>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457200" y="274680"/>
            <a:ext cx="8229240" cy="1142640"/>
          </a:xfrm>
          <a:prstGeom prst="rect">
            <a:avLst/>
          </a:prstGeom>
        </p:spPr>
        <p:txBody>
          <a:bodyPr anchor="ctr"/>
          <a:p>
            <a:pPr algn="ctr">
              <a:lnSpc>
                <a:spcPct val="100000"/>
              </a:lnSpc>
            </a:pPr>
            <a:r>
              <a:rPr lang="en-US" sz="4400">
                <a:solidFill>
                  <a:srgbClr val="ffffff"/>
                </a:solidFill>
                <a:latin typeface="Calibri"/>
              </a:rPr>
              <a:t>Common of usage</a:t>
            </a:r>
            <a:endParaRPr/>
          </a:p>
        </p:txBody>
      </p:sp>
      <p:sp>
        <p:nvSpPr>
          <p:cNvPr id="114" name="TextShape 2"/>
          <p:cNvSpPr txBox="1"/>
          <p:nvPr/>
        </p:nvSpPr>
        <p:spPr>
          <a:xfrm>
            <a:off x="457200" y="1600200"/>
            <a:ext cx="8229240" cy="2819160"/>
          </a:xfrm>
          <a:prstGeom prst="rect">
            <a:avLst/>
          </a:prstGeom>
        </p:spPr>
        <p:txBody>
          <a:bodyPr/>
          <a:p>
            <a:pPr>
              <a:lnSpc>
                <a:spcPct val="100000"/>
              </a:lnSpc>
              <a:buFont typeface="Arial"/>
              <a:buChar char="•"/>
            </a:pPr>
            <a:r>
              <a:rPr lang="en-US" sz="3200">
                <a:solidFill>
                  <a:srgbClr val="ffffff"/>
                </a:solidFill>
                <a:latin typeface="Calibri"/>
              </a:rPr>
              <a:t>Create Factory </a:t>
            </a:r>
            <a:r>
              <a:rPr lang="en-US" sz="3200">
                <a:solidFill>
                  <a:srgbClr val="c00000"/>
                </a:solidFill>
                <a:latin typeface="Calibri"/>
              </a:rPr>
              <a:t>( SAX / DOM / TrAX / Validation / Xpath /StAX)</a:t>
            </a:r>
            <a:endParaRPr/>
          </a:p>
          <a:p>
            <a:pPr>
              <a:lnSpc>
                <a:spcPct val="100000"/>
              </a:lnSpc>
              <a:buFont typeface="Arial"/>
              <a:buChar char="•"/>
            </a:pPr>
            <a:r>
              <a:rPr lang="en-US" sz="3200">
                <a:solidFill>
                  <a:srgbClr val="ffffff"/>
                </a:solidFill>
                <a:latin typeface="Calibri"/>
              </a:rPr>
              <a:t>Create Parser</a:t>
            </a:r>
            <a:r>
              <a:rPr lang="en-US" sz="3200">
                <a:solidFill>
                  <a:srgbClr val="c00000"/>
                </a:solidFill>
                <a:latin typeface="Calibri"/>
              </a:rPr>
              <a:t> ( SAXParser / DocumentBuilder / Transformer/ Validator / Xpath / StreamReader/Writer  )</a:t>
            </a:r>
            <a:endParaRPr/>
          </a:p>
          <a:p>
            <a:pPr>
              <a:lnSpc>
                <a:spcPct val="100000"/>
              </a:lnSpc>
              <a:buFont typeface="Arial"/>
              <a:buChar char="•"/>
            </a:pPr>
            <a:r>
              <a:rPr lang="en-US" sz="3200">
                <a:solidFill>
                  <a:srgbClr val="ffffff"/>
                </a:solidFill>
                <a:latin typeface="Calibri"/>
              </a:rPr>
              <a:t>Create XML / XSL / XSD source</a:t>
            </a:r>
            <a:endParaRPr/>
          </a:p>
          <a:p>
            <a:pPr>
              <a:lnSpc>
                <a:spcPct val="100000"/>
              </a:lnSpc>
              <a:buFont typeface="Arial"/>
              <a:buChar char="•"/>
            </a:pPr>
            <a:r>
              <a:rPr lang="en-US" sz="3200">
                <a:solidFill>
                  <a:srgbClr val="ffffff"/>
                </a:solidFill>
                <a:latin typeface="Calibri"/>
              </a:rPr>
              <a:t>Call the parser to parse</a:t>
            </a:r>
            <a:endParaRPr/>
          </a:p>
          <a:p>
            <a:pPr>
              <a:lnSpc>
                <a:spcPct val="100000"/>
              </a:lnSpc>
            </a:pPr>
            <a:endParaRPr/>
          </a:p>
        </p:txBody>
      </p:sp>
    </p:spTree>
  </p:cSld>
  <p:transition advTm="227000">
    <p:split dir="out" orient="horz"/>
  </p:transition>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762120" y="2743200"/>
            <a:ext cx="1737000" cy="45684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Feature</a:t>
            </a:r>
            <a:endParaRPr/>
          </a:p>
        </p:txBody>
      </p:sp>
      <p:sp>
        <p:nvSpPr>
          <p:cNvPr id="116" name="CustomShape 2"/>
          <p:cNvSpPr/>
          <p:nvPr/>
        </p:nvSpPr>
        <p:spPr>
          <a:xfrm>
            <a:off x="838080" y="4952880"/>
            <a:ext cx="1752120" cy="60912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Attribute / property</a:t>
            </a:r>
            <a:endParaRPr/>
          </a:p>
        </p:txBody>
      </p:sp>
      <p:sp>
        <p:nvSpPr>
          <p:cNvPr id="117" name="CustomShape 3"/>
          <p:cNvSpPr/>
          <p:nvPr/>
        </p:nvSpPr>
        <p:spPr>
          <a:xfrm>
            <a:off x="1676520" y="380880"/>
            <a:ext cx="5638320" cy="609120"/>
          </a:xfrm>
          <a:prstGeom prst="rect">
            <a:avLst/>
          </a:prstGeom>
          <a:solidFill>
            <a:srgbClr val="e46c0a"/>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Different Level of configuration on JAXP Factories</a:t>
            </a:r>
            <a:endParaRPr/>
          </a:p>
        </p:txBody>
      </p:sp>
      <p:sp>
        <p:nvSpPr>
          <p:cNvPr id="118" name="CustomShape 4"/>
          <p:cNvSpPr/>
          <p:nvPr/>
        </p:nvSpPr>
        <p:spPr>
          <a:xfrm>
            <a:off x="2666880" y="1600200"/>
            <a:ext cx="5562360" cy="914040"/>
          </a:xfrm>
          <a:prstGeom prst="rect">
            <a:avLst>
              <a:gd fmla="val -53015" name="adj1"/>
              <a:gd fmla="val 108375" name="adj2"/>
              <a:gd fmla="val 16667" name="adj3"/>
            </a:avLst>
          </a:prstGeom>
          <a:solidFill>
            <a:srgbClr val="4f6228"/>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FEATURE are different technologies  comes from W3C like Namespace, LS, Range, DOMSource and etc</a:t>
            </a:r>
            <a:endParaRPr/>
          </a:p>
        </p:txBody>
      </p:sp>
      <p:sp>
        <p:nvSpPr>
          <p:cNvPr id="119" name="CustomShape 5"/>
          <p:cNvSpPr/>
          <p:nvPr/>
        </p:nvSpPr>
        <p:spPr>
          <a:xfrm>
            <a:off x="3200400" y="5029200"/>
            <a:ext cx="5028840" cy="685440"/>
          </a:xfrm>
          <a:prstGeom prst="rect">
            <a:avLst>
              <a:gd fmla="val -61294" name="adj1"/>
              <a:gd fmla="val -20129" name="adj2"/>
              <a:gd fmla="val 16667" name="adj3"/>
            </a:avLst>
          </a:prstGeom>
          <a:solidFill>
            <a:srgbClr val="4f6228"/>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These are Factory implementation dependent configuration</a:t>
            </a:r>
            <a:endParaRPr/>
          </a:p>
        </p:txBody>
      </p:sp>
      <p:sp>
        <p:nvSpPr>
          <p:cNvPr id="120" name="CustomShape 6"/>
          <p:cNvSpPr/>
          <p:nvPr/>
        </p:nvSpPr>
        <p:spPr>
          <a:xfrm>
            <a:off x="4952880" y="3048120"/>
            <a:ext cx="2361960" cy="1066320"/>
          </a:xfrm>
          <a:prstGeom prst="rect">
            <a:avLst>
              <a:gd fmla="val 16667" name="adj"/>
            </a:avLst>
          </a:prstGeom>
          <a:solidFill>
            <a:srgbClr val="ffff00"/>
          </a:solidFill>
          <a:ln w="25560">
            <a:solidFill>
              <a:srgbClr val="3a5f8b"/>
            </a:solidFill>
            <a:round/>
          </a:ln>
        </p:spPr>
        <p:txBody>
          <a:bodyPr anchor="ctr" bIns="45000" lIns="90000" rIns="90000" tIns="45000"/>
          <a:p>
            <a:pPr algn="ctr">
              <a:lnSpc>
                <a:spcPct val="100000"/>
              </a:lnSpc>
            </a:pPr>
            <a:r>
              <a:rPr lang="en-US">
                <a:solidFill>
                  <a:srgbClr val="ff0000"/>
                </a:solidFill>
                <a:latin typeface="Calibri"/>
              </a:rPr>
              <a:t>The name of FEATURE and ATTRIBUTE mostly represented as URL</a:t>
            </a:r>
            <a:endParaRPr/>
          </a:p>
        </p:txBody>
      </p:sp>
      <p:sp>
        <p:nvSpPr>
          <p:cNvPr id="121" name="CustomShape 7"/>
          <p:cNvSpPr/>
          <p:nvPr/>
        </p:nvSpPr>
        <p:spPr>
          <a:xfrm>
            <a:off x="685800" y="1828800"/>
            <a:ext cx="1447560" cy="609120"/>
          </a:xfrm>
          <a:prstGeom prst="rect">
            <a:avLst>
              <a:gd fmla="val -19054" name="adj1"/>
              <a:gd fmla="val 100528" name="adj2"/>
              <a:gd fmla="val 16667" name="adj3"/>
            </a:avLst>
          </a:prstGeom>
          <a:solidFill>
            <a:srgbClr val="ffff00"/>
          </a:solidFill>
          <a:ln w="25560">
            <a:solidFill>
              <a:srgbClr val="3a5f8b"/>
            </a:solidFill>
            <a:round/>
          </a:ln>
        </p:spPr>
        <p:txBody>
          <a:bodyPr anchor="ctr" bIns="45000" lIns="90000" rIns="90000" tIns="45000"/>
          <a:p>
            <a:pPr algn="ctr">
              <a:lnSpc>
                <a:spcPct val="100000"/>
              </a:lnSpc>
            </a:pPr>
            <a:r>
              <a:rPr lang="en-US">
                <a:solidFill>
                  <a:srgbClr val="ff0000"/>
                </a:solidFill>
                <a:latin typeface="Calibri"/>
              </a:rPr>
              <a:t>Values are BOOLEAN</a:t>
            </a:r>
            <a:endParaRPr/>
          </a:p>
        </p:txBody>
      </p:sp>
      <p:sp>
        <p:nvSpPr>
          <p:cNvPr id="122" name="CustomShape 8"/>
          <p:cNvSpPr/>
          <p:nvPr/>
        </p:nvSpPr>
        <p:spPr>
          <a:xfrm>
            <a:off x="838080" y="4191120"/>
            <a:ext cx="1371240" cy="533160"/>
          </a:xfrm>
          <a:prstGeom prst="rect">
            <a:avLst>
              <a:gd fmla="val -20833" name="adj1"/>
              <a:gd fmla="val 93888" name="adj2"/>
              <a:gd fmla="val 16667" name="adj3"/>
            </a:avLst>
          </a:prstGeom>
          <a:solidFill>
            <a:srgbClr val="ffff00"/>
          </a:solidFill>
          <a:ln w="25560">
            <a:solidFill>
              <a:srgbClr val="3a5f8b"/>
            </a:solidFill>
            <a:round/>
          </a:ln>
        </p:spPr>
        <p:txBody>
          <a:bodyPr anchor="ctr" bIns="45000" lIns="90000" rIns="90000" tIns="45000"/>
          <a:p>
            <a:pPr algn="ctr">
              <a:lnSpc>
                <a:spcPct val="100000"/>
              </a:lnSpc>
            </a:pPr>
            <a:r>
              <a:rPr lang="en-US">
                <a:solidFill>
                  <a:srgbClr val="ff0000"/>
                </a:solidFill>
                <a:latin typeface="Calibri"/>
              </a:rPr>
              <a:t>Values are OBJECT</a:t>
            </a:r>
            <a:endParaRPr/>
          </a:p>
        </p:txBody>
      </p:sp>
    </p:spTree>
  </p:cSld>
  <p:transition advTm="227000">
    <p:split dir="out" orient="horz"/>
  </p:transition>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23" name="Picture 2"/>
          <p:cNvPicPr/>
          <p:nvPr/>
        </p:nvPicPr>
        <p:blipFill>
          <a:blip r:embed="rId1"/>
          <a:stretch>
            <a:fillRect/>
          </a:stretch>
        </p:blipFill>
        <p:spPr>
          <a:xfrm>
            <a:off x="200160" y="352080"/>
            <a:ext cx="8714880" cy="6201000"/>
          </a:xfrm>
          <a:prstGeom prst="rect">
            <a:avLst/>
          </a:prstGeom>
        </p:spPr>
      </p:pic>
    </p:spTree>
  </p:cSld>
  <p:transition advTm="227000">
    <p:split dir="out" orient="horz"/>
  </p:transition>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380880" y="1310760"/>
            <a:ext cx="2057040" cy="533160"/>
          </a:xfrm>
          <a:prstGeom prst="rect">
            <a:avLst/>
          </a:prstGeom>
          <a:solidFill>
            <a:srgbClr val="c6d9f1"/>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SAXParserFactory</a:t>
            </a:r>
            <a:endParaRPr/>
          </a:p>
        </p:txBody>
      </p:sp>
      <p:sp>
        <p:nvSpPr>
          <p:cNvPr id="125" name="CustomShape 2"/>
          <p:cNvSpPr/>
          <p:nvPr/>
        </p:nvSpPr>
        <p:spPr>
          <a:xfrm>
            <a:off x="609480" y="2529720"/>
            <a:ext cx="1752120" cy="99036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SAXParser</a:t>
            </a:r>
            <a:endParaRPr/>
          </a:p>
        </p:txBody>
      </p:sp>
      <p:sp>
        <p:nvSpPr>
          <p:cNvPr id="126" name="CustomShape 3"/>
          <p:cNvSpPr/>
          <p:nvPr/>
        </p:nvSpPr>
        <p:spPr>
          <a:xfrm>
            <a:off x="3124080" y="2377440"/>
            <a:ext cx="1828440" cy="365400"/>
          </a:xfrm>
          <a:prstGeom prst="rect">
            <a:avLst>
              <a:gd fmla="val 16667" name="adj"/>
            </a:avLst>
          </a:prstGeom>
          <a:solidFill>
            <a:srgbClr val="77933c"/>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DefaultHandler</a:t>
            </a:r>
            <a:endParaRPr/>
          </a:p>
        </p:txBody>
      </p:sp>
      <p:sp>
        <p:nvSpPr>
          <p:cNvPr id="127" name="CustomShape 4"/>
          <p:cNvSpPr/>
          <p:nvPr/>
        </p:nvSpPr>
        <p:spPr>
          <a:xfrm>
            <a:off x="457200" y="4282560"/>
            <a:ext cx="1980720" cy="533160"/>
          </a:xfrm>
          <a:prstGeom prst="rect">
            <a:avLst/>
          </a:prstGeom>
          <a:solidFill>
            <a:srgbClr val="17375e"/>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XMLReader</a:t>
            </a:r>
            <a:endParaRPr/>
          </a:p>
        </p:txBody>
      </p:sp>
      <p:sp>
        <p:nvSpPr>
          <p:cNvPr id="128" name="CustomShape 5"/>
          <p:cNvSpPr/>
          <p:nvPr/>
        </p:nvSpPr>
        <p:spPr>
          <a:xfrm>
            <a:off x="3124080" y="3825360"/>
            <a:ext cx="1828440" cy="365400"/>
          </a:xfrm>
          <a:prstGeom prst="rect">
            <a:avLst>
              <a:gd fmla="val 16667" name="adj"/>
            </a:avLst>
          </a:prstGeom>
          <a:solidFill>
            <a:srgbClr val="77933c"/>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ContentHandler</a:t>
            </a:r>
            <a:endParaRPr/>
          </a:p>
        </p:txBody>
      </p:sp>
      <p:sp>
        <p:nvSpPr>
          <p:cNvPr id="129" name="CustomShape 6"/>
          <p:cNvSpPr/>
          <p:nvPr/>
        </p:nvSpPr>
        <p:spPr>
          <a:xfrm>
            <a:off x="3200400" y="4587120"/>
            <a:ext cx="1828440" cy="365400"/>
          </a:xfrm>
          <a:prstGeom prst="rect">
            <a:avLst>
              <a:gd fmla="val 16667" name="adj"/>
            </a:avLst>
          </a:prstGeom>
          <a:solidFill>
            <a:srgbClr val="77933c"/>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ErrorHandler</a:t>
            </a:r>
            <a:endParaRPr/>
          </a:p>
        </p:txBody>
      </p:sp>
      <p:sp>
        <p:nvSpPr>
          <p:cNvPr id="130" name="CustomShape 7"/>
          <p:cNvSpPr/>
          <p:nvPr/>
        </p:nvSpPr>
        <p:spPr>
          <a:xfrm>
            <a:off x="3200400" y="5349240"/>
            <a:ext cx="1828440" cy="365400"/>
          </a:xfrm>
          <a:prstGeom prst="rect">
            <a:avLst>
              <a:gd fmla="val 16667" name="adj"/>
            </a:avLst>
          </a:prstGeom>
          <a:solidFill>
            <a:srgbClr val="77933c"/>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LexicalHandler</a:t>
            </a:r>
            <a:endParaRPr/>
          </a:p>
        </p:txBody>
      </p:sp>
      <p:sp>
        <p:nvSpPr>
          <p:cNvPr id="131" name="CustomShape 8"/>
          <p:cNvSpPr/>
          <p:nvPr/>
        </p:nvSpPr>
        <p:spPr>
          <a:xfrm>
            <a:off x="3123360" y="2559600"/>
            <a:ext cx="114120" cy="1018440"/>
          </a:xfrm>
          <a:prstGeom prst="straightConnector1">
            <a:avLst/>
          </a:prstGeom>
          <a:ln w="38160">
            <a:solidFill>
              <a:srgbClr val="f79646"/>
            </a:solidFill>
            <a:round/>
            <a:tailEnd len="med" type="triangle" w="med"/>
          </a:ln>
        </p:spPr>
      </p:sp>
      <p:sp>
        <p:nvSpPr>
          <p:cNvPr id="132" name="CustomShape 9"/>
          <p:cNvSpPr/>
          <p:nvPr/>
        </p:nvSpPr>
        <p:spPr>
          <a:xfrm>
            <a:off x="2438280" y="4008240"/>
            <a:ext cx="685440" cy="540720"/>
          </a:xfrm>
          <a:prstGeom prst="straightConnector1">
            <a:avLst/>
          </a:prstGeom>
          <a:ln w="38160">
            <a:solidFill>
              <a:srgbClr val="f79646"/>
            </a:solidFill>
            <a:round/>
            <a:tailEnd len="med" type="triangle" w="med"/>
          </a:ln>
        </p:spPr>
      </p:sp>
      <p:sp>
        <p:nvSpPr>
          <p:cNvPr id="133" name="CustomShape 10"/>
          <p:cNvSpPr/>
          <p:nvPr/>
        </p:nvSpPr>
        <p:spPr>
          <a:xfrm>
            <a:off x="2438280" y="4549320"/>
            <a:ext cx="761760" cy="220680"/>
          </a:xfrm>
          <a:prstGeom prst="straightConnector1">
            <a:avLst/>
          </a:prstGeom>
          <a:ln w="38160">
            <a:solidFill>
              <a:srgbClr val="f79646"/>
            </a:solidFill>
            <a:round/>
            <a:tailEnd len="med" type="triangle" w="med"/>
          </a:ln>
        </p:spPr>
      </p:sp>
      <p:sp>
        <p:nvSpPr>
          <p:cNvPr id="134" name="CustomShape 11"/>
          <p:cNvSpPr/>
          <p:nvPr/>
        </p:nvSpPr>
        <p:spPr>
          <a:xfrm>
            <a:off x="2438280" y="4549320"/>
            <a:ext cx="761760" cy="982800"/>
          </a:xfrm>
          <a:prstGeom prst="straightConnector1">
            <a:avLst/>
          </a:prstGeom>
          <a:ln w="38160">
            <a:solidFill>
              <a:srgbClr val="f79646"/>
            </a:solidFill>
            <a:round/>
            <a:tailEnd len="med" type="triangle" w="med"/>
          </a:ln>
        </p:spPr>
      </p:sp>
      <p:sp>
        <p:nvSpPr>
          <p:cNvPr id="135" name="CustomShape 12"/>
          <p:cNvSpPr/>
          <p:nvPr/>
        </p:nvSpPr>
        <p:spPr>
          <a:xfrm>
            <a:off x="1219320" y="1996560"/>
            <a:ext cx="456840" cy="456840"/>
          </a:xfrm>
          <a:prstGeom prst="rect">
            <a:avLst>
              <a:gd fmla="val 50000" name="adj1"/>
              <a:gd fmla="val 50000" name="adj2"/>
            </a:avLst>
          </a:prstGeom>
          <a:solidFill>
            <a:srgbClr val="f10fe1"/>
          </a:solidFill>
          <a:ln w="25560">
            <a:solidFill>
              <a:srgbClr val="3a5f8b"/>
            </a:solidFill>
            <a:round/>
          </a:ln>
        </p:spPr>
      </p:sp>
      <p:sp>
        <p:nvSpPr>
          <p:cNvPr id="136" name="CustomShape 13"/>
          <p:cNvSpPr/>
          <p:nvPr/>
        </p:nvSpPr>
        <p:spPr>
          <a:xfrm>
            <a:off x="1219320" y="3749040"/>
            <a:ext cx="456840" cy="456840"/>
          </a:xfrm>
          <a:prstGeom prst="rect">
            <a:avLst>
              <a:gd fmla="val 50000" name="adj1"/>
              <a:gd fmla="val 50000" name="adj2"/>
            </a:avLst>
          </a:prstGeom>
          <a:solidFill>
            <a:srgbClr val="f10fe1"/>
          </a:solidFill>
          <a:ln w="25560">
            <a:solidFill>
              <a:srgbClr val="3a5f8b"/>
            </a:solidFill>
            <a:round/>
          </a:ln>
        </p:spPr>
      </p:sp>
      <p:sp>
        <p:nvSpPr>
          <p:cNvPr id="137" name="CustomShape 14"/>
          <p:cNvSpPr/>
          <p:nvPr/>
        </p:nvSpPr>
        <p:spPr>
          <a:xfrm>
            <a:off x="6095880" y="76320"/>
            <a:ext cx="1980720" cy="60912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Open IDE</a:t>
            </a:r>
            <a:endParaRPr/>
          </a:p>
        </p:txBody>
      </p:sp>
      <p:sp>
        <p:nvSpPr>
          <p:cNvPr id="138" name="CustomShape 15"/>
          <p:cNvSpPr/>
          <p:nvPr/>
        </p:nvSpPr>
        <p:spPr>
          <a:xfrm>
            <a:off x="5829480" y="838080"/>
            <a:ext cx="2834280" cy="73116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Create  object for SAXParserFactory</a:t>
            </a:r>
            <a:endParaRPr/>
          </a:p>
        </p:txBody>
      </p:sp>
      <p:sp>
        <p:nvSpPr>
          <p:cNvPr id="139" name="CustomShape 16"/>
          <p:cNvSpPr/>
          <p:nvPr/>
        </p:nvSpPr>
        <p:spPr>
          <a:xfrm>
            <a:off x="5829480" y="1752480"/>
            <a:ext cx="2834280" cy="73116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Retrieve SAXParser object from Factory</a:t>
            </a:r>
            <a:endParaRPr/>
          </a:p>
        </p:txBody>
      </p:sp>
      <p:sp>
        <p:nvSpPr>
          <p:cNvPr id="140" name="CustomShape 17"/>
          <p:cNvSpPr/>
          <p:nvPr/>
        </p:nvSpPr>
        <p:spPr>
          <a:xfrm>
            <a:off x="5829480" y="3505320"/>
            <a:ext cx="2834280" cy="73116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Implement any of these Event Handler</a:t>
            </a:r>
            <a:endParaRPr/>
          </a:p>
        </p:txBody>
      </p:sp>
      <p:sp>
        <p:nvSpPr>
          <p:cNvPr id="141" name="CustomShape 18"/>
          <p:cNvSpPr/>
          <p:nvPr/>
        </p:nvSpPr>
        <p:spPr>
          <a:xfrm>
            <a:off x="5829480" y="4343400"/>
            <a:ext cx="2834280" cy="73116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Register with either SAXParser of XMLReader</a:t>
            </a:r>
            <a:endParaRPr/>
          </a:p>
        </p:txBody>
      </p:sp>
      <p:sp>
        <p:nvSpPr>
          <p:cNvPr id="142" name="CustomShape 19"/>
          <p:cNvSpPr/>
          <p:nvPr/>
        </p:nvSpPr>
        <p:spPr>
          <a:xfrm>
            <a:off x="5829480" y="2666880"/>
            <a:ext cx="2834280" cy="73116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Retrieve XMLReader object from SAXParser</a:t>
            </a:r>
            <a:endParaRPr/>
          </a:p>
        </p:txBody>
      </p:sp>
      <p:sp>
        <p:nvSpPr>
          <p:cNvPr id="143" name="CustomShape 20"/>
          <p:cNvSpPr/>
          <p:nvPr/>
        </p:nvSpPr>
        <p:spPr>
          <a:xfrm>
            <a:off x="5829480" y="5257800"/>
            <a:ext cx="2834280" cy="731160"/>
          </a:xfrm>
          <a:prstGeom prst="rect">
            <a:avLst>
              <a:gd fmla="val 16667" name="adj"/>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Invoke Parse Method in either SAXParser or XMLReader</a:t>
            </a:r>
            <a:endParaRPr/>
          </a:p>
        </p:txBody>
      </p:sp>
      <p:sp>
        <p:nvSpPr>
          <p:cNvPr id="144" name="CustomShape 21"/>
          <p:cNvSpPr/>
          <p:nvPr/>
        </p:nvSpPr>
        <p:spPr>
          <a:xfrm>
            <a:off x="6477120" y="6248520"/>
            <a:ext cx="1218960" cy="609120"/>
          </a:xfrm>
          <a:prstGeom prst="rect">
            <a:avLst/>
          </a:prstGeom>
          <a:solidFill>
            <a:srgbClr val="4f81bd"/>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End</a:t>
            </a:r>
            <a:endParaRPr/>
          </a:p>
        </p:txBody>
      </p:sp>
      <p:sp>
        <p:nvSpPr>
          <p:cNvPr id="145" name="CustomShape 22"/>
          <p:cNvSpPr/>
          <p:nvPr/>
        </p:nvSpPr>
        <p:spPr>
          <a:xfrm>
            <a:off x="7087320" y="686520"/>
            <a:ext cx="151920" cy="1080"/>
          </a:xfrm>
          <a:prstGeom prst="straightConnector1">
            <a:avLst/>
          </a:prstGeom>
          <a:ln w="38160">
            <a:solidFill>
              <a:srgbClr val="f79646"/>
            </a:solidFill>
            <a:round/>
            <a:tailEnd len="med" type="triangle" w="med"/>
          </a:ln>
        </p:spPr>
      </p:sp>
      <p:sp>
        <p:nvSpPr>
          <p:cNvPr id="146" name="CustomShape 23"/>
          <p:cNvSpPr/>
          <p:nvPr/>
        </p:nvSpPr>
        <p:spPr>
          <a:xfrm>
            <a:off x="7247520" y="1570680"/>
            <a:ext cx="182520" cy="1080"/>
          </a:xfrm>
          <a:prstGeom prst="straightConnector1">
            <a:avLst/>
          </a:prstGeom>
          <a:ln w="38160">
            <a:solidFill>
              <a:srgbClr val="f79646"/>
            </a:solidFill>
            <a:round/>
            <a:tailEnd len="med" type="triangle" w="med"/>
          </a:ln>
        </p:spPr>
      </p:sp>
      <p:sp>
        <p:nvSpPr>
          <p:cNvPr id="147" name="CustomShape 24"/>
          <p:cNvSpPr/>
          <p:nvPr/>
        </p:nvSpPr>
        <p:spPr>
          <a:xfrm>
            <a:off x="7247520" y="2485080"/>
            <a:ext cx="182520" cy="1080"/>
          </a:xfrm>
          <a:prstGeom prst="straightConnector1">
            <a:avLst/>
          </a:prstGeom>
          <a:ln w="38160">
            <a:solidFill>
              <a:srgbClr val="f79646"/>
            </a:solidFill>
            <a:round/>
            <a:tailEnd len="med" type="triangle" w="med"/>
          </a:ln>
        </p:spPr>
      </p:sp>
      <p:sp>
        <p:nvSpPr>
          <p:cNvPr id="148" name="CustomShape 25"/>
          <p:cNvSpPr/>
          <p:nvPr/>
        </p:nvSpPr>
        <p:spPr>
          <a:xfrm>
            <a:off x="7247520" y="3399480"/>
            <a:ext cx="106200" cy="1080"/>
          </a:xfrm>
          <a:prstGeom prst="straightConnector1">
            <a:avLst/>
          </a:prstGeom>
          <a:ln w="38160">
            <a:solidFill>
              <a:srgbClr val="f79646"/>
            </a:solidFill>
            <a:round/>
            <a:tailEnd len="med" type="triangle" w="med"/>
          </a:ln>
        </p:spPr>
      </p:sp>
      <p:sp>
        <p:nvSpPr>
          <p:cNvPr id="149" name="CustomShape 26"/>
          <p:cNvSpPr/>
          <p:nvPr/>
        </p:nvSpPr>
        <p:spPr>
          <a:xfrm>
            <a:off x="7247520" y="4237560"/>
            <a:ext cx="106200" cy="1080"/>
          </a:xfrm>
          <a:prstGeom prst="straightConnector1">
            <a:avLst/>
          </a:prstGeom>
          <a:ln w="38160">
            <a:solidFill>
              <a:srgbClr val="f79646"/>
            </a:solidFill>
            <a:round/>
            <a:tailEnd len="med" type="triangle" w="med"/>
          </a:ln>
        </p:spPr>
      </p:sp>
      <p:sp>
        <p:nvSpPr>
          <p:cNvPr id="150" name="CustomShape 27"/>
          <p:cNvSpPr/>
          <p:nvPr/>
        </p:nvSpPr>
        <p:spPr>
          <a:xfrm>
            <a:off x="7247520" y="5075640"/>
            <a:ext cx="182520" cy="1080"/>
          </a:xfrm>
          <a:prstGeom prst="straightConnector1">
            <a:avLst/>
          </a:prstGeom>
          <a:ln w="38160">
            <a:solidFill>
              <a:srgbClr val="f79646"/>
            </a:solidFill>
            <a:round/>
            <a:tailEnd len="med" type="triangle" w="med"/>
          </a:ln>
        </p:spPr>
      </p:sp>
      <p:sp>
        <p:nvSpPr>
          <p:cNvPr id="151" name="CustomShape 28"/>
          <p:cNvSpPr/>
          <p:nvPr/>
        </p:nvSpPr>
        <p:spPr>
          <a:xfrm>
            <a:off x="7246800" y="5989320"/>
            <a:ext cx="258840" cy="159840"/>
          </a:xfrm>
          <a:prstGeom prst="straightConnector1">
            <a:avLst/>
          </a:prstGeom>
          <a:ln w="38160">
            <a:solidFill>
              <a:srgbClr val="f79646"/>
            </a:solidFill>
            <a:round/>
            <a:tailEnd len="med" type="triangle" w="med"/>
          </a:ln>
        </p:spPr>
      </p:sp>
      <p:sp>
        <p:nvSpPr>
          <p:cNvPr id="152" name="CustomShape 29"/>
          <p:cNvSpPr/>
          <p:nvPr/>
        </p:nvSpPr>
        <p:spPr>
          <a:xfrm>
            <a:off x="1752480" y="457200"/>
            <a:ext cx="1142640" cy="761760"/>
          </a:xfrm>
          <a:prstGeom prst="rect">
            <a:avLst>
              <a:gd fmla="val -36608" name="adj1"/>
              <a:gd fmla="val 62500" name="adj2"/>
            </a:avLst>
          </a:prstGeom>
          <a:solidFill>
            <a:srgbClr val="0070c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Begin Here</a:t>
            </a:r>
            <a:endParaRPr/>
          </a:p>
        </p:txBody>
      </p:sp>
    </p:spTree>
  </p:cSld>
  <p:transition advTm="227000">
    <p:split dir="out" orient="horz"/>
  </p:transition>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CustomShape 1"/>
          <p:cNvSpPr/>
          <p:nvPr/>
        </p:nvSpPr>
        <p:spPr>
          <a:xfrm>
            <a:off x="3962520" y="3657600"/>
            <a:ext cx="4952520" cy="2895120"/>
          </a:xfrm>
          <a:prstGeom prst="rect">
            <a:avLst>
              <a:gd fmla="val 25000" name="adj1"/>
              <a:gd fmla="val 115470" name="adj2"/>
            </a:avLst>
          </a:prstGeom>
          <a:solidFill>
            <a:srgbClr val="4f81bd"/>
          </a:solidFill>
          <a:ln w="25560">
            <a:solidFill>
              <a:srgbClr val="3a5f8b"/>
            </a:solidFill>
            <a:round/>
          </a:ln>
        </p:spPr>
        <p:txBody>
          <a:bodyPr bIns="45000" lIns="90000" rIns="90000" tIns="45000"/>
          <a:p>
            <a:pPr>
              <a:lnSpc>
                <a:spcPct val="100000"/>
              </a:lnSpc>
            </a:pPr>
            <a:r>
              <a:rPr lang="en-US">
                <a:solidFill>
                  <a:srgbClr val="ffffff"/>
                </a:solidFill>
                <a:latin typeface="Calibri"/>
              </a:rPr>
              <a:t>Others</a:t>
            </a:r>
            <a:endParaRPr/>
          </a:p>
        </p:txBody>
      </p:sp>
      <p:sp>
        <p:nvSpPr>
          <p:cNvPr id="154" name="CustomShape 2"/>
          <p:cNvSpPr/>
          <p:nvPr/>
        </p:nvSpPr>
        <p:spPr>
          <a:xfrm>
            <a:off x="380880" y="1066680"/>
            <a:ext cx="3809520" cy="2057040"/>
          </a:xfrm>
          <a:prstGeom prst="rect">
            <a:avLst/>
          </a:prstGeom>
          <a:solidFill>
            <a:srgbClr val="4f81bd"/>
          </a:solidFill>
          <a:ln w="25560">
            <a:solidFill>
              <a:srgbClr val="3a5f8b"/>
            </a:solidFill>
            <a:round/>
          </a:ln>
        </p:spPr>
        <p:txBody>
          <a:bodyPr bIns="45000" lIns="90000" rIns="90000" tIns="45000"/>
          <a:p>
            <a:pPr algn="ctr">
              <a:lnSpc>
                <a:spcPct val="100000"/>
              </a:lnSpc>
            </a:pPr>
            <a:r>
              <a:rPr lang="en-US">
                <a:solidFill>
                  <a:srgbClr val="ffffff"/>
                </a:solidFill>
                <a:latin typeface="Calibri"/>
              </a:rPr>
              <a:t>2  -Factory</a:t>
            </a:r>
            <a:endParaRPr/>
          </a:p>
        </p:txBody>
      </p:sp>
      <p:sp>
        <p:nvSpPr>
          <p:cNvPr id="155" name="CustomShape 3"/>
          <p:cNvSpPr/>
          <p:nvPr/>
        </p:nvSpPr>
        <p:spPr>
          <a:xfrm>
            <a:off x="685800" y="1676520"/>
            <a:ext cx="3428640" cy="533160"/>
          </a:xfrm>
          <a:prstGeom prst="rect">
            <a:avLst>
              <a:gd fmla="val 102572" name="adj1"/>
              <a:gd fmla="val 105210" name="adj2"/>
            </a:avLst>
          </a:prstGeom>
          <a:solidFill>
            <a:srgbClr val="948a54"/>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SAXParserFactory</a:t>
            </a:r>
            <a:endParaRPr/>
          </a:p>
        </p:txBody>
      </p:sp>
      <p:sp>
        <p:nvSpPr>
          <p:cNvPr id="156" name="CustomShape 4"/>
          <p:cNvSpPr/>
          <p:nvPr/>
        </p:nvSpPr>
        <p:spPr>
          <a:xfrm>
            <a:off x="609480" y="2438280"/>
            <a:ext cx="3428640" cy="533160"/>
          </a:xfrm>
          <a:prstGeom prst="rect">
            <a:avLst>
              <a:gd fmla="val 102572" name="adj1"/>
              <a:gd fmla="val 105210" name="adj2"/>
            </a:avLst>
          </a:prstGeom>
          <a:solidFill>
            <a:srgbClr val="948a54"/>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XMLReaderFactory</a:t>
            </a:r>
            <a:endParaRPr/>
          </a:p>
        </p:txBody>
      </p:sp>
      <p:sp>
        <p:nvSpPr>
          <p:cNvPr id="157" name="CustomShape 5"/>
          <p:cNvSpPr/>
          <p:nvPr/>
        </p:nvSpPr>
        <p:spPr>
          <a:xfrm>
            <a:off x="380880" y="3276720"/>
            <a:ext cx="3123720" cy="3428640"/>
          </a:xfrm>
          <a:prstGeom prst="rect">
            <a:avLst/>
          </a:prstGeom>
          <a:solidFill>
            <a:srgbClr val="4f81bd"/>
          </a:solidFill>
          <a:ln w="25560">
            <a:solidFill>
              <a:srgbClr val="3a5f8b"/>
            </a:solidFill>
            <a:round/>
          </a:ln>
        </p:spPr>
        <p:txBody>
          <a:bodyPr bIns="45000" lIns="90000" rIns="90000" tIns="45000"/>
          <a:p>
            <a:pPr algn="ctr">
              <a:lnSpc>
                <a:spcPct val="100000"/>
              </a:lnSpc>
            </a:pPr>
            <a:r>
              <a:rPr lang="en-US">
                <a:solidFill>
                  <a:srgbClr val="ffffff"/>
                </a:solidFill>
                <a:latin typeface="Calibri"/>
              </a:rPr>
              <a:t>4 - Handlers</a:t>
            </a:r>
            <a:endParaRPr/>
          </a:p>
        </p:txBody>
      </p:sp>
      <p:sp>
        <p:nvSpPr>
          <p:cNvPr id="158" name="CustomShape 6"/>
          <p:cNvSpPr/>
          <p:nvPr/>
        </p:nvSpPr>
        <p:spPr>
          <a:xfrm>
            <a:off x="609480" y="4038480"/>
            <a:ext cx="2102760" cy="456840"/>
          </a:xfrm>
          <a:prstGeom prst="rect">
            <a:avLst>
              <a:gd fmla="val 16667" name="adj"/>
            </a:avLst>
          </a:prstGeom>
          <a:solidFill>
            <a:srgbClr val="73a616"/>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DefaultHandler</a:t>
            </a:r>
            <a:endParaRPr/>
          </a:p>
        </p:txBody>
      </p:sp>
      <p:sp>
        <p:nvSpPr>
          <p:cNvPr id="159" name="CustomShape 7"/>
          <p:cNvSpPr/>
          <p:nvPr/>
        </p:nvSpPr>
        <p:spPr>
          <a:xfrm>
            <a:off x="609480" y="4648320"/>
            <a:ext cx="2102760" cy="456840"/>
          </a:xfrm>
          <a:prstGeom prst="rect">
            <a:avLst>
              <a:gd fmla="val 16667" name="adj"/>
            </a:avLst>
          </a:prstGeom>
          <a:solidFill>
            <a:srgbClr val="4f6228"/>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ContentHandler</a:t>
            </a:r>
            <a:endParaRPr/>
          </a:p>
        </p:txBody>
      </p:sp>
      <p:sp>
        <p:nvSpPr>
          <p:cNvPr id="160" name="CustomShape 8"/>
          <p:cNvSpPr/>
          <p:nvPr/>
        </p:nvSpPr>
        <p:spPr>
          <a:xfrm>
            <a:off x="609480" y="5257800"/>
            <a:ext cx="2102760" cy="456840"/>
          </a:xfrm>
          <a:prstGeom prst="rect">
            <a:avLst>
              <a:gd fmla="val 16667" name="adj"/>
            </a:avLst>
          </a:prstGeom>
          <a:solidFill>
            <a:srgbClr val="4f6228"/>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ErrorHandler</a:t>
            </a:r>
            <a:endParaRPr/>
          </a:p>
        </p:txBody>
      </p:sp>
      <p:sp>
        <p:nvSpPr>
          <p:cNvPr id="161" name="CustomShape 9"/>
          <p:cNvSpPr/>
          <p:nvPr/>
        </p:nvSpPr>
        <p:spPr>
          <a:xfrm>
            <a:off x="609480" y="5867280"/>
            <a:ext cx="2102760" cy="456840"/>
          </a:xfrm>
          <a:prstGeom prst="rect">
            <a:avLst>
              <a:gd fmla="val 16667" name="adj"/>
            </a:avLst>
          </a:prstGeom>
          <a:solidFill>
            <a:srgbClr val="4f6228"/>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LexicalHandler</a:t>
            </a:r>
            <a:endParaRPr/>
          </a:p>
        </p:txBody>
      </p:sp>
      <p:sp>
        <p:nvSpPr>
          <p:cNvPr id="162" name="CustomShape 10"/>
          <p:cNvSpPr/>
          <p:nvPr/>
        </p:nvSpPr>
        <p:spPr>
          <a:xfrm>
            <a:off x="4495680" y="1143000"/>
            <a:ext cx="3047760" cy="2057040"/>
          </a:xfrm>
          <a:prstGeom prst="rect">
            <a:avLst/>
          </a:prstGeom>
          <a:solidFill>
            <a:srgbClr val="4f81bd"/>
          </a:solidFill>
          <a:ln w="25560">
            <a:solidFill>
              <a:srgbClr val="3a5f8b"/>
            </a:solidFill>
            <a:round/>
          </a:ln>
        </p:spPr>
        <p:txBody>
          <a:bodyPr bIns="45000" lIns="90000" rIns="90000" tIns="45000"/>
          <a:p>
            <a:pPr algn="ctr">
              <a:lnSpc>
                <a:spcPct val="100000"/>
              </a:lnSpc>
            </a:pPr>
            <a:r>
              <a:rPr lang="en-US">
                <a:solidFill>
                  <a:srgbClr val="ffffff"/>
                </a:solidFill>
                <a:latin typeface="Calibri"/>
              </a:rPr>
              <a:t>2  -Reader</a:t>
            </a:r>
            <a:endParaRPr/>
          </a:p>
        </p:txBody>
      </p:sp>
      <p:sp>
        <p:nvSpPr>
          <p:cNvPr id="163" name="CustomShape 11"/>
          <p:cNvSpPr/>
          <p:nvPr/>
        </p:nvSpPr>
        <p:spPr>
          <a:xfrm>
            <a:off x="4800600" y="1752480"/>
            <a:ext cx="2437920" cy="533160"/>
          </a:xfrm>
          <a:prstGeom prst="rect">
            <a:avLst>
              <a:gd fmla="val 102572" name="adj1"/>
              <a:gd fmla="val 105210" name="adj2"/>
            </a:avLst>
          </a:prstGeom>
          <a:solidFill>
            <a:srgbClr val="948a54"/>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SAXParser</a:t>
            </a:r>
            <a:endParaRPr/>
          </a:p>
        </p:txBody>
      </p:sp>
      <p:sp>
        <p:nvSpPr>
          <p:cNvPr id="164" name="CustomShape 12"/>
          <p:cNvSpPr/>
          <p:nvPr/>
        </p:nvSpPr>
        <p:spPr>
          <a:xfrm>
            <a:off x="4724280" y="2514600"/>
            <a:ext cx="2437920" cy="533160"/>
          </a:xfrm>
          <a:prstGeom prst="rect">
            <a:avLst>
              <a:gd fmla="val 102572" name="adj1"/>
              <a:gd fmla="val 105210" name="adj2"/>
            </a:avLst>
          </a:prstGeom>
          <a:solidFill>
            <a:srgbClr val="948a54"/>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XMLReader</a:t>
            </a:r>
            <a:endParaRPr/>
          </a:p>
        </p:txBody>
      </p:sp>
      <p:sp>
        <p:nvSpPr>
          <p:cNvPr id="165" name="CustomShape 13"/>
          <p:cNvSpPr/>
          <p:nvPr/>
        </p:nvSpPr>
        <p:spPr>
          <a:xfrm>
            <a:off x="4343400" y="5181480"/>
            <a:ext cx="1645560" cy="365400"/>
          </a:xfrm>
          <a:prstGeom prst="rect">
            <a:avLst/>
          </a:prstGeom>
          <a:solidFill>
            <a:srgbClr val="f10fe1"/>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1 - Filter</a:t>
            </a:r>
            <a:endParaRPr/>
          </a:p>
        </p:txBody>
      </p:sp>
      <p:sp>
        <p:nvSpPr>
          <p:cNvPr id="166" name="CustomShape 14"/>
          <p:cNvSpPr/>
          <p:nvPr/>
        </p:nvSpPr>
        <p:spPr>
          <a:xfrm>
            <a:off x="4343400" y="4648320"/>
            <a:ext cx="1645560" cy="365400"/>
          </a:xfrm>
          <a:prstGeom prst="rect">
            <a:avLst/>
          </a:prstGeom>
          <a:solidFill>
            <a:srgbClr val="f10fe1"/>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4 - Exception</a:t>
            </a:r>
            <a:endParaRPr/>
          </a:p>
        </p:txBody>
      </p:sp>
      <p:sp>
        <p:nvSpPr>
          <p:cNvPr id="167" name="CustomShape 15"/>
          <p:cNvSpPr/>
          <p:nvPr/>
        </p:nvSpPr>
        <p:spPr>
          <a:xfrm>
            <a:off x="6477120" y="4572000"/>
            <a:ext cx="1645560" cy="365400"/>
          </a:xfrm>
          <a:prstGeom prst="rect">
            <a:avLst/>
          </a:prstGeom>
          <a:solidFill>
            <a:srgbClr val="f10fe1"/>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1 - Locator</a:t>
            </a:r>
            <a:endParaRPr/>
          </a:p>
        </p:txBody>
      </p:sp>
      <p:sp>
        <p:nvSpPr>
          <p:cNvPr id="168" name="CustomShape 16"/>
          <p:cNvSpPr/>
          <p:nvPr/>
        </p:nvSpPr>
        <p:spPr>
          <a:xfrm>
            <a:off x="6477120" y="3962520"/>
            <a:ext cx="1645560" cy="365400"/>
          </a:xfrm>
          <a:prstGeom prst="rect">
            <a:avLst/>
          </a:prstGeom>
          <a:solidFill>
            <a:srgbClr val="00b050"/>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1 - Attribute</a:t>
            </a:r>
            <a:endParaRPr/>
          </a:p>
        </p:txBody>
      </p:sp>
      <p:sp>
        <p:nvSpPr>
          <p:cNvPr id="169" name="CustomShape 17"/>
          <p:cNvSpPr/>
          <p:nvPr/>
        </p:nvSpPr>
        <p:spPr>
          <a:xfrm>
            <a:off x="6477120" y="5257800"/>
            <a:ext cx="1645560" cy="365400"/>
          </a:xfrm>
          <a:prstGeom prst="rect">
            <a:avLst/>
          </a:prstGeom>
          <a:solidFill>
            <a:srgbClr val="f10fe1"/>
          </a:solidFill>
          <a:ln w="25560">
            <a:solidFill>
              <a:srgbClr val="3a5f8b"/>
            </a:solidFill>
            <a:round/>
          </a:ln>
        </p:spPr>
        <p:txBody>
          <a:bodyPr anchor="ctr" bIns="45000" lIns="90000" rIns="90000" tIns="45000"/>
          <a:p>
            <a:pPr algn="ctr">
              <a:lnSpc>
                <a:spcPct val="100000"/>
              </a:lnSpc>
            </a:pPr>
            <a:r>
              <a:rPr lang="en-US">
                <a:solidFill>
                  <a:srgbClr val="ffffff"/>
                </a:solidFill>
                <a:latin typeface="Calibri"/>
              </a:rPr>
              <a:t>1 - InputSource</a:t>
            </a:r>
            <a:endParaRPr/>
          </a:p>
        </p:txBody>
      </p:sp>
      <p:sp>
        <p:nvSpPr>
          <p:cNvPr id="170" name="CustomShape 18"/>
          <p:cNvSpPr/>
          <p:nvPr/>
        </p:nvSpPr>
        <p:spPr>
          <a:xfrm>
            <a:off x="1981080" y="228600"/>
            <a:ext cx="4495320" cy="533160"/>
          </a:xfrm>
          <a:prstGeom prst="rect">
            <a:avLst/>
          </a:prstGeom>
          <a:solidFill>
            <a:srgbClr val="4f81bd"/>
          </a:solidFill>
        </p:spPr>
        <p:txBody>
          <a:bodyPr anchor="ctr" bIns="45000" lIns="90000" rIns="90000" tIns="45000"/>
          <a:p>
            <a:pPr algn="ctr">
              <a:lnSpc>
                <a:spcPct val="100000"/>
              </a:lnSpc>
            </a:pPr>
            <a:r>
              <a:rPr lang="en-US">
                <a:solidFill>
                  <a:srgbClr val="ffffff"/>
                </a:solidFill>
                <a:latin typeface="Calibri"/>
              </a:rPr>
              <a:t>SAX API ( 13 )</a:t>
            </a:r>
            <a:endParaRPr/>
          </a:p>
        </p:txBody>
      </p:sp>
    </p:spTree>
  </p:cSld>
  <p:transition advTm="227000">
    <p:split dir="out" orient="horz"/>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