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2135160" y="457200"/>
            <a:ext cx="4722840" cy="2208240"/>
          </a:xfrm>
          <a:prstGeom prst="rect">
            <a:avLst/>
          </a:prstGeom>
          <a:solidFill>
            <a:srgbClr val="aecf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Spring JDBC integration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3333"/>
                </a:solidFill>
                <a:latin typeface="Calibri"/>
              </a:rPr>
              <a:t>iBatis better than Spring JDBC support, there i just map the SQL with java object. i no need to retrive or pouplate myself. it is done by ibatis. .. But in Spring, in call back implemention, i have write code.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377080" y="273960"/>
            <a:ext cx="4023360" cy="3657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JDBCTemplate ( for tuning )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640080" y="1188720"/>
            <a:ext cx="3383280" cy="548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Fetch size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640080" y="1920240"/>
            <a:ext cx="3383280" cy="548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Max size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377440" y="274320"/>
            <a:ext cx="4023360" cy="36576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0000"/>
              </a:gs>
              <a:gs pos="100000">
                <a:srgbClr val="ffffff"/>
              </a:gs>
            </a:gsLst>
            <a:lin ang="5400000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JDBCTemplate (select Query )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365760" y="911520"/>
            <a:ext cx="2286000" cy="64008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800080"/>
              </a:gs>
            </a:gsLst>
            <a:path path="rect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Query For Map</a:t>
            </a:r>
            <a:endParaRPr/>
          </a:p>
          <a:p>
            <a:pPr algn="ctr"/>
            <a:r>
              <a:rPr lang="en-US" sz="1400">
                <a:solidFill>
                  <a:srgbClr val="b84747"/>
                </a:solidFill>
              </a:rPr>
              <a:t>(single row, many column)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365760" y="1645920"/>
            <a:ext cx="2286000" cy="822960"/>
          </a:xfrm>
          <a:prstGeom prst="rect">
            <a:avLst/>
          </a:prstGeom>
          <a:gradFill>
            <a:gsLst>
              <a:gs pos="0">
                <a:srgbClr val="008000"/>
              </a:gs>
              <a:gs pos="100000">
                <a:srgbClr val="ffff00"/>
              </a:gs>
            </a:gsLst>
            <a:path path="circle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Query For Object</a:t>
            </a:r>
            <a:endParaRPr/>
          </a:p>
          <a:p>
            <a:pPr algn="ctr"/>
            <a:r>
              <a:rPr lang="en-US" sz="1400">
                <a:solidFill>
                  <a:srgbClr val="b84747"/>
                </a:solidFill>
              </a:rPr>
              <a:t>(single row, many column.</a:t>
            </a:r>
            <a:r>
              <a:rPr lang="en-US" sz="1400">
                <a:solidFill>
                  <a:srgbClr val="b84747"/>
                </a:solidFill>
              </a:rPr>
              <a:t>
</a:t>
            </a:r>
            <a:r>
              <a:rPr lang="en-US" sz="1400">
                <a:solidFill>
                  <a:srgbClr val="b84747"/>
                </a:solidFill>
              </a:rPr>
              <a:t>(I.e) for single domain DTO)</a:t>
            </a:r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2907360" y="914400"/>
            <a:ext cx="2286000" cy="5486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path path="rect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Query for Long</a:t>
            </a:r>
            <a:endParaRPr/>
          </a:p>
          <a:p>
            <a:pPr algn="ctr"/>
            <a:r>
              <a:rPr lang="en-US" sz="1400">
                <a:solidFill>
                  <a:srgbClr val="b84747"/>
                </a:solidFill>
              </a:rPr>
              <a:t>(single row, single column)</a:t>
            </a:r>
            <a:endParaRPr/>
          </a:p>
        </p:txBody>
      </p:sp>
      <p:sp>
        <p:nvSpPr>
          <p:cNvPr id="98" name="CustomShape 5"/>
          <p:cNvSpPr/>
          <p:nvPr/>
        </p:nvSpPr>
        <p:spPr>
          <a:xfrm>
            <a:off x="2907360" y="1554480"/>
            <a:ext cx="2286000" cy="5486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path path="rect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Query for Object</a:t>
            </a:r>
            <a:endParaRPr/>
          </a:p>
          <a:p>
            <a:pPr algn="ctr"/>
            <a:r>
              <a:rPr lang="en-US" sz="1400">
                <a:solidFill>
                  <a:srgbClr val="b84747"/>
                </a:solidFill>
              </a:rPr>
              <a:t>(single row, single column)</a:t>
            </a:r>
            <a:endParaRPr/>
          </a:p>
        </p:txBody>
      </p:sp>
      <p:sp>
        <p:nvSpPr>
          <p:cNvPr id="99" name="CustomShape 6"/>
          <p:cNvSpPr/>
          <p:nvPr/>
        </p:nvSpPr>
        <p:spPr>
          <a:xfrm>
            <a:off x="2907360" y="2286000"/>
            <a:ext cx="2286000" cy="5486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path path="rect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Query for Int</a:t>
            </a:r>
            <a:endParaRPr/>
          </a:p>
          <a:p>
            <a:pPr algn="ctr"/>
            <a:r>
              <a:rPr lang="en-US" sz="1400">
                <a:solidFill>
                  <a:srgbClr val="b84747"/>
                </a:solidFill>
              </a:rPr>
              <a:t>(single row, single column)</a:t>
            </a:r>
            <a:endParaRPr/>
          </a:p>
        </p:txBody>
      </p:sp>
      <p:sp>
        <p:nvSpPr>
          <p:cNvPr id="100" name="CustomShape 7"/>
          <p:cNvSpPr/>
          <p:nvPr/>
        </p:nvSpPr>
        <p:spPr>
          <a:xfrm>
            <a:off x="5394960" y="914400"/>
            <a:ext cx="2286000" cy="5486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path path="rect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Query for List</a:t>
            </a:r>
            <a:endParaRPr/>
          </a:p>
          <a:p>
            <a:pPr algn="ctr"/>
            <a:r>
              <a:rPr lang="en-US" sz="1400">
                <a:solidFill>
                  <a:srgbClr val="b84747"/>
                </a:solidFill>
              </a:rPr>
              <a:t>(Many row, single column)</a:t>
            </a:r>
            <a:endParaRPr/>
          </a:p>
        </p:txBody>
      </p:sp>
      <p:sp>
        <p:nvSpPr>
          <p:cNvPr id="101" name="CustomShape 8"/>
          <p:cNvSpPr/>
          <p:nvPr/>
        </p:nvSpPr>
        <p:spPr>
          <a:xfrm>
            <a:off x="5394960" y="1554480"/>
            <a:ext cx="2651760" cy="914400"/>
          </a:xfrm>
          <a:prstGeom prst="rect">
            <a:avLst/>
          </a:prstGeom>
          <a:gradFill>
            <a:gsLst>
              <a:gs pos="0">
                <a:srgbClr val="008000"/>
              </a:gs>
              <a:gs pos="100000">
                <a:srgbClr val="ffff00"/>
              </a:gs>
            </a:gsLst>
            <a:path path="circle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>
                <a:latin typeface="Arial"/>
                <a:ea typeface="Droid Sans Fallback"/>
              </a:rPr>
              <a:t>Query for List</a:t>
            </a:r>
            <a:endParaRPr/>
          </a:p>
          <a:p>
            <a:pPr algn="ctr"/>
            <a:r>
              <a:rPr lang="en-US">
                <a:latin typeface="Arial"/>
                <a:ea typeface="Droid Sans Fallback"/>
              </a:rPr>
              <a:t>(Many row, Many column</a:t>
            </a:r>
            <a:endParaRPr/>
          </a:p>
          <a:p>
            <a:pPr algn="ctr"/>
            <a:r>
              <a:rPr lang="en-US">
                <a:latin typeface="Arial"/>
                <a:ea typeface="Droid Sans Fallback"/>
              </a:rPr>
              <a:t>(I.e) for many DTO)</a:t>
            </a:r>
            <a:endParaRPr/>
          </a:p>
        </p:txBody>
      </p:sp>
      <p:sp>
        <p:nvSpPr>
          <p:cNvPr id="102" name="Line 9"/>
          <p:cNvSpPr/>
          <p:nvPr/>
        </p:nvSpPr>
        <p:spPr>
          <a:xfrm>
            <a:off x="182880" y="3167280"/>
            <a:ext cx="8869680" cy="0"/>
          </a:xfrm>
          <a:prstGeom prst="line">
            <a:avLst/>
          </a:prstGeom>
          <a:ln w="109800">
            <a:solidFill>
              <a:srgbClr val="008080"/>
            </a:solidFill>
            <a:round/>
          </a:ln>
        </p:spPr>
      </p:sp>
      <p:sp>
        <p:nvSpPr>
          <p:cNvPr id="103" name="CustomShape 10"/>
          <p:cNvSpPr/>
          <p:nvPr/>
        </p:nvSpPr>
        <p:spPr>
          <a:xfrm>
            <a:off x="548640" y="3840480"/>
            <a:ext cx="2560320" cy="45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update</a:t>
            </a:r>
            <a:endParaRPr/>
          </a:p>
        </p:txBody>
      </p:sp>
      <p:sp>
        <p:nvSpPr>
          <p:cNvPr id="104" name="CustomShape 11"/>
          <p:cNvSpPr/>
          <p:nvPr/>
        </p:nvSpPr>
        <p:spPr>
          <a:xfrm>
            <a:off x="3566160" y="3840480"/>
            <a:ext cx="2560320" cy="45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batchUpdate</a:t>
            </a:r>
            <a:endParaRPr/>
          </a:p>
        </p:txBody>
      </p:sp>
      <p:sp>
        <p:nvSpPr>
          <p:cNvPr id="105" name="CustomShape 12"/>
          <p:cNvSpPr/>
          <p:nvPr/>
        </p:nvSpPr>
        <p:spPr>
          <a:xfrm>
            <a:off x="457200" y="4389120"/>
            <a:ext cx="6766560" cy="365760"/>
          </a:xfrm>
          <a:prstGeom prst="ellipse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Here update means insert/update/delete</a:t>
            </a:r>
            <a:endParaRPr/>
          </a:p>
        </p:txBody>
      </p:sp>
      <p:sp>
        <p:nvSpPr>
          <p:cNvPr id="106" name="Line 13"/>
          <p:cNvSpPr/>
          <p:nvPr/>
        </p:nvSpPr>
        <p:spPr>
          <a:xfrm>
            <a:off x="182880" y="5029200"/>
            <a:ext cx="8869680" cy="0"/>
          </a:xfrm>
          <a:prstGeom prst="line">
            <a:avLst/>
          </a:prstGeom>
          <a:ln w="109800">
            <a:solidFill>
              <a:srgbClr val="008080"/>
            </a:solidFill>
            <a:round/>
          </a:ln>
        </p:spPr>
      </p:sp>
      <p:sp>
        <p:nvSpPr>
          <p:cNvPr id="107" name="CustomShape 14"/>
          <p:cNvSpPr/>
          <p:nvPr/>
        </p:nvSpPr>
        <p:spPr>
          <a:xfrm>
            <a:off x="640080" y="5669280"/>
            <a:ext cx="1188720" cy="45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execute</a:t>
            </a:r>
            <a:endParaRPr/>
          </a:p>
        </p:txBody>
      </p:sp>
      <p:sp>
        <p:nvSpPr>
          <p:cNvPr id="108" name="CustomShape 15"/>
          <p:cNvSpPr/>
          <p:nvPr/>
        </p:nvSpPr>
        <p:spPr>
          <a:xfrm>
            <a:off x="640080" y="6217920"/>
            <a:ext cx="1188720" cy="45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call</a:t>
            </a:r>
            <a:endParaRPr/>
          </a:p>
        </p:txBody>
      </p:sp>
      <p:sp>
        <p:nvSpPr>
          <p:cNvPr id="109" name="CustomShape 16"/>
          <p:cNvSpPr/>
          <p:nvPr/>
        </p:nvSpPr>
        <p:spPr>
          <a:xfrm>
            <a:off x="1737360" y="3291840"/>
            <a:ext cx="4754880" cy="36576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0000"/>
              </a:gs>
              <a:gs pos="100000">
                <a:srgbClr val="ffffff"/>
              </a:gs>
            </a:gsLst>
            <a:lin ang="5400000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>
                <a:latin typeface="Arial"/>
                <a:ea typeface="Droid Sans Fallback"/>
              </a:rPr>
              <a:t>JDBCTemplate (insert/update/delete Query )</a:t>
            </a:r>
            <a:endParaRPr/>
          </a:p>
        </p:txBody>
      </p:sp>
      <p:sp>
        <p:nvSpPr>
          <p:cNvPr id="110" name="CustomShape 17"/>
          <p:cNvSpPr/>
          <p:nvPr/>
        </p:nvSpPr>
        <p:spPr>
          <a:xfrm>
            <a:off x="1463040" y="5120640"/>
            <a:ext cx="4754880" cy="36576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0000"/>
              </a:gs>
              <a:gs pos="100000">
                <a:srgbClr val="ffffff"/>
              </a:gs>
            </a:gsLst>
            <a:lin ang="5400000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>
                <a:latin typeface="Arial"/>
                <a:ea typeface="Droid Sans Fallback"/>
              </a:rPr>
              <a:t>JDBCTemplate ( mostly for PL/SQL execution )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666880" y="228600"/>
            <a:ext cx="2132280" cy="455760"/>
          </a:xfrm>
          <a:prstGeom prst="rect">
            <a:avLst/>
          </a:prstGeom>
          <a:solidFill>
            <a:srgbClr val="35ad85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iBatis integration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914400" y="1523880"/>
            <a:ext cx="2894040" cy="532080"/>
          </a:xfrm>
          <a:prstGeom prst="rect">
            <a:avLst/>
          </a:prstGeom>
          <a:solidFill>
            <a:srgbClr val="ff3399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SqlMapClientFactoryBean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990720" y="2666880"/>
            <a:ext cx="2894040" cy="532080"/>
          </a:xfrm>
          <a:prstGeom prst="rect">
            <a:avLst/>
          </a:prstGeom>
          <a:solidFill>
            <a:srgbClr val="953735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SqlMapClientDaoSupport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3809880" y="3581280"/>
            <a:ext cx="2589480" cy="608040"/>
          </a:xfrm>
          <a:prstGeom prst="rect">
            <a:avLst/>
          </a:prstGeom>
          <a:solidFill>
            <a:srgbClr val="35ad85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SqlMapClientTemplate</a:t>
            </a:r>
            <a:endParaRPr/>
          </a:p>
        </p:txBody>
      </p:sp>
      <p:sp>
        <p:nvSpPr>
          <p:cNvPr id="115" name="CustomShape 5"/>
          <p:cNvSpPr/>
          <p:nvPr/>
        </p:nvSpPr>
        <p:spPr>
          <a:xfrm>
            <a:off x="1295280" y="3505320"/>
            <a:ext cx="2055960" cy="2055960"/>
          </a:xfrm>
          <a:prstGeom prst="rect">
            <a:avLst/>
          </a:prstGeom>
          <a:solidFill>
            <a:srgbClr val="948a54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Our Dao class should extend this dao support to get access its template and datasource</a:t>
            </a:r>
            <a:endParaRPr/>
          </a:p>
        </p:txBody>
      </p:sp>
      <p:sp>
        <p:nvSpPr>
          <p:cNvPr id="116" name="CustomShape 6"/>
          <p:cNvSpPr/>
          <p:nvPr/>
        </p:nvSpPr>
        <p:spPr>
          <a:xfrm>
            <a:off x="5105520" y="4495680"/>
            <a:ext cx="2055960" cy="1522440"/>
          </a:xfrm>
          <a:prstGeom prst="rect">
            <a:avLst/>
          </a:prstGeom>
          <a:solidFill>
            <a:srgbClr val="948a54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It has set of method to access inturn QueryService of iBATIS</a:t>
            </a:r>
            <a:endParaRPr/>
          </a:p>
        </p:txBody>
      </p:sp>
      <p:sp>
        <p:nvSpPr>
          <p:cNvPr id="117" name="CustomShape 7"/>
          <p:cNvSpPr/>
          <p:nvPr/>
        </p:nvSpPr>
        <p:spPr>
          <a:xfrm>
            <a:off x="5181480" y="1066680"/>
            <a:ext cx="1903680" cy="1217880"/>
          </a:xfrm>
          <a:prstGeom prst="rect">
            <a:avLst/>
          </a:prstGeom>
          <a:solidFill>
            <a:srgbClr val="948a54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It is configure iBatis and load its configuration file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926080" y="548640"/>
            <a:ext cx="3611880" cy="532080"/>
          </a:xfrm>
          <a:prstGeom prst="rect">
            <a:avLst/>
          </a:prstGeom>
          <a:solidFill>
            <a:srgbClr val="ff3399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AbstractSessionFactoryBean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990720" y="2666880"/>
            <a:ext cx="2894040" cy="532080"/>
          </a:xfrm>
          <a:prstGeom prst="rect">
            <a:avLst/>
          </a:prstGeom>
          <a:solidFill>
            <a:srgbClr val="953735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HibernateDaoSupport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3657600" y="3583080"/>
            <a:ext cx="5242680" cy="806040"/>
          </a:xfrm>
          <a:prstGeom prst="rect">
            <a:avLst/>
          </a:prstGeom>
          <a:solidFill>
            <a:srgbClr val="35ad85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HibernateTemplate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b80047"/>
                </a:solidFill>
                <a:latin typeface="Calibri"/>
              </a:rPr>
              <a:t>(no need to use for 3.5 version onwards because of contextual session)</a:t>
            </a:r>
            <a:endParaRPr/>
          </a:p>
        </p:txBody>
      </p:sp>
      <p:sp>
        <p:nvSpPr>
          <p:cNvPr id="121" name="CustomShape 4"/>
          <p:cNvSpPr/>
          <p:nvPr/>
        </p:nvSpPr>
        <p:spPr>
          <a:xfrm>
            <a:off x="822960" y="1447920"/>
            <a:ext cx="3290400" cy="1020960"/>
          </a:xfrm>
          <a:prstGeom prst="rect">
            <a:avLst/>
          </a:prstGeom>
          <a:solidFill>
            <a:srgbClr val="ff3399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LocalSessionFactoryBean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ff"/>
                </a:solidFill>
                <a:latin typeface="Calibri"/>
              </a:rPr>
              <a:t>(XML used for mapping)</a:t>
            </a:r>
            <a:endParaRPr/>
          </a:p>
        </p:txBody>
      </p:sp>
      <p:sp>
        <p:nvSpPr>
          <p:cNvPr id="122" name="CustomShape 5"/>
          <p:cNvSpPr/>
          <p:nvPr/>
        </p:nvSpPr>
        <p:spPr>
          <a:xfrm>
            <a:off x="4847760" y="1447920"/>
            <a:ext cx="3930480" cy="929520"/>
          </a:xfrm>
          <a:prstGeom prst="rect">
            <a:avLst/>
          </a:prstGeom>
          <a:solidFill>
            <a:srgbClr val="ff3399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AnnotationSessionFactoryBean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ff"/>
                </a:solidFill>
                <a:latin typeface="Calibri"/>
              </a:rPr>
              <a:t>( Annotation used for mapping )</a:t>
            </a:r>
            <a:endParaRPr/>
          </a:p>
        </p:txBody>
      </p:sp>
      <p:sp>
        <p:nvSpPr>
          <p:cNvPr id="123" name="CustomShape 6"/>
          <p:cNvSpPr/>
          <p:nvPr/>
        </p:nvSpPr>
        <p:spPr>
          <a:xfrm>
            <a:off x="5334120" y="4724280"/>
            <a:ext cx="2589480" cy="608040"/>
          </a:xfrm>
          <a:prstGeom prst="rect">
            <a:avLst/>
          </a:prstGeom>
          <a:solidFill>
            <a:srgbClr val="35ad85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HibernateCallback</a:t>
            </a:r>
            <a:endParaRPr/>
          </a:p>
        </p:txBody>
      </p:sp>
      <p:sp>
        <p:nvSpPr>
          <p:cNvPr id="124" name="Line 7"/>
          <p:cNvSpPr/>
          <p:nvPr/>
        </p:nvSpPr>
        <p:spPr>
          <a:xfrm flipH="1">
            <a:off x="3474720" y="1080720"/>
            <a:ext cx="1097280" cy="36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5" name="Line 8"/>
          <p:cNvSpPr/>
          <p:nvPr/>
        </p:nvSpPr>
        <p:spPr>
          <a:xfrm>
            <a:off x="5394960" y="1080720"/>
            <a:ext cx="548640" cy="36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6" name="Line 9"/>
          <p:cNvSpPr/>
          <p:nvPr/>
        </p:nvSpPr>
        <p:spPr>
          <a:xfrm>
            <a:off x="3884760" y="2926080"/>
            <a:ext cx="169308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7" name="Line 10"/>
          <p:cNvSpPr/>
          <p:nvPr/>
        </p:nvSpPr>
        <p:spPr>
          <a:xfrm>
            <a:off x="5669280" y="4189320"/>
            <a:ext cx="822960" cy="534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8" name="CustomShape 11"/>
          <p:cNvSpPr/>
          <p:nvPr/>
        </p:nvSpPr>
        <p:spPr>
          <a:xfrm>
            <a:off x="548280" y="182880"/>
            <a:ext cx="1371600" cy="1097280"/>
          </a:xfrm>
          <a:prstGeom prst="ellipse">
            <a:avLst/>
          </a:prstGeom>
          <a:solidFill>
            <a:srgbClr val="ff00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Hibernate </a:t>
            </a:r>
            <a:r>
              <a:rPr lang="en-US"/>
              <a:t>
</a:t>
            </a:r>
            <a:r>
              <a:rPr lang="en-US"/>
              <a:t>Integration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48640" y="365760"/>
            <a:ext cx="1371600" cy="1097280"/>
          </a:xfrm>
          <a:prstGeom prst="ellipse">
            <a:avLst/>
          </a:prstGeom>
          <a:solidFill>
            <a:srgbClr val="ff00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JPA 2.0 </a:t>
            </a:r>
            <a:r>
              <a:rPr lang="en-US"/>
              <a:t>
</a:t>
            </a:r>
            <a:r>
              <a:rPr lang="en-US"/>
              <a:t>Integration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3017520" y="1280520"/>
            <a:ext cx="5126760" cy="14342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In Sping 3.0, the use JpaTemplate and</a:t>
            </a:r>
            <a:r>
              <a:rPr lang="en-US"/>
              <a:t>
</a:t>
            </a:r>
            <a:r>
              <a:rPr lang="en-US"/>
              <a:t>JpaDaosupport can be </a:t>
            </a:r>
            <a:r>
              <a:rPr b="1" lang="en-US"/>
              <a:t>AVOIDED</a:t>
            </a:r>
            <a:r>
              <a:rPr lang="en-US"/>
              <a:t> by</a:t>
            </a:r>
            <a:endParaRPr/>
          </a:p>
          <a:p>
            <a:pPr algn="ctr"/>
            <a:r>
              <a:rPr lang="en-US"/>
              <a:t>Use @Repositary and @PersistenceContext</a:t>
            </a:r>
            <a:r>
              <a:rPr lang="en-US"/>
              <a:t>
</a:t>
            </a:r>
            <a:r>
              <a:rPr lang="en-US"/>
              <a:t>annotation.</a:t>
            </a: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548640" y="3108960"/>
            <a:ext cx="3290400" cy="1020960"/>
          </a:xfrm>
          <a:prstGeom prst="rect">
            <a:avLst/>
          </a:prstGeom>
          <a:solidFill>
            <a:srgbClr val="ff3399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LocalEntityManagerFactoryBean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ff"/>
                </a:solidFill>
                <a:latin typeface="Calibri"/>
              </a:rPr>
              <a:t>(for JSE)</a:t>
            </a:r>
            <a:endParaRPr/>
          </a:p>
        </p:txBody>
      </p:sp>
      <p:sp>
        <p:nvSpPr>
          <p:cNvPr id="132" name="CustomShape 4"/>
          <p:cNvSpPr/>
          <p:nvPr/>
        </p:nvSpPr>
        <p:spPr>
          <a:xfrm>
            <a:off x="4573440" y="3108960"/>
            <a:ext cx="3930480" cy="929520"/>
          </a:xfrm>
          <a:prstGeom prst="rect">
            <a:avLst/>
          </a:prstGeom>
          <a:solidFill>
            <a:srgbClr val="ff3399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LocalContainerEntityManagerFactoryBean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ff"/>
                </a:solidFill>
                <a:latin typeface="Calibri"/>
              </a:rPr>
              <a:t>( for JEE  )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135160" y="457200"/>
            <a:ext cx="4722840" cy="2208240"/>
          </a:xfrm>
          <a:prstGeom prst="rect">
            <a:avLst/>
          </a:prstGeom>
          <a:solidFill>
            <a:srgbClr val="aecf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Spring Transaction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645920" y="274320"/>
            <a:ext cx="5577840" cy="3657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Transaction Attributes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65760" y="1005840"/>
            <a:ext cx="8595360" cy="9144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Propagation : REQUIRED ( default), etc. 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365760" y="2194560"/>
            <a:ext cx="8595360" cy="9144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Isolation : REQUIRED ( default), etc. 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209680" y="457200"/>
            <a:ext cx="4570560" cy="9129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Transaction managed in spring in 3 ways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380880" y="2133720"/>
            <a:ext cx="2970360" cy="1432440"/>
          </a:xfrm>
          <a:prstGeom prst="rect">
            <a:avLst/>
          </a:prstGeom>
          <a:solidFill>
            <a:srgbClr val="ff3399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Programmatically for more fine-grained boundry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2060"/>
                </a:solidFill>
                <a:latin typeface="Calibri"/>
              </a:rPr>
              <a:t>( use of TransactionTemplate)</a:t>
            </a: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6217920" y="3156120"/>
            <a:ext cx="2377440" cy="1415880"/>
          </a:xfrm>
          <a:prstGeom prst="rect">
            <a:avLst/>
          </a:prstGeom>
          <a:solidFill>
            <a:srgbClr val="aecf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Annotation ( 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it is easiest, no need of AOP knowledge )</a:t>
            </a:r>
            <a:endParaRPr/>
          </a:p>
        </p:txBody>
      </p:sp>
      <p:sp>
        <p:nvSpPr>
          <p:cNvPr id="140" name="CustomShape 4"/>
          <p:cNvSpPr/>
          <p:nvPr/>
        </p:nvSpPr>
        <p:spPr>
          <a:xfrm>
            <a:off x="3840480" y="3200400"/>
            <a:ext cx="2194560" cy="1463040"/>
          </a:xfrm>
          <a:prstGeom prst="rect">
            <a:avLst/>
          </a:prstGeom>
          <a:solidFill>
            <a:srgbClr val="ff3399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XML configuration ( need AOP knowledge)</a:t>
            </a:r>
            <a:endParaRPr/>
          </a:p>
        </p:txBody>
      </p:sp>
      <p:sp>
        <p:nvSpPr>
          <p:cNvPr id="141" name="Line 5"/>
          <p:cNvSpPr/>
          <p:nvPr/>
        </p:nvSpPr>
        <p:spPr>
          <a:xfrm flipH="1">
            <a:off x="2560320" y="1371600"/>
            <a:ext cx="640080" cy="762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2" name="Line 6"/>
          <p:cNvSpPr/>
          <p:nvPr/>
        </p:nvSpPr>
        <p:spPr>
          <a:xfrm>
            <a:off x="4892040" y="2392560"/>
            <a:ext cx="91440" cy="763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3" name="Line 7"/>
          <p:cNvSpPr/>
          <p:nvPr/>
        </p:nvSpPr>
        <p:spPr>
          <a:xfrm>
            <a:off x="6629400" y="2392560"/>
            <a:ext cx="274320" cy="763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4" name="CustomShape 8"/>
          <p:cNvSpPr/>
          <p:nvPr/>
        </p:nvSpPr>
        <p:spPr>
          <a:xfrm>
            <a:off x="3931920" y="1645920"/>
            <a:ext cx="4572000" cy="731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Declaratively </a:t>
            </a:r>
            <a:r>
              <a:rPr lang="en-US"/>
              <a:t>
</a:t>
            </a:r>
            <a:r>
              <a:rPr lang="en-US"/>
              <a:t>(</a:t>
            </a:r>
            <a:r>
              <a:rPr lang="en-US" sz="1400">
                <a:solidFill>
                  <a:srgbClr val="ff3333"/>
                </a:solidFill>
                <a:latin typeface="Calibri"/>
              </a:rPr>
              <a:t>this</a:t>
            </a:r>
            <a:r>
              <a:rPr lang="en-US"/>
              <a:t> </a:t>
            </a:r>
            <a:r>
              <a:rPr lang="en-US" sz="1400">
                <a:solidFill>
                  <a:srgbClr val="ff3333"/>
                </a:solidFill>
                <a:latin typeface="Calibri"/>
              </a:rPr>
              <a:t>Transaction achieved in spring by AOP)</a:t>
            </a:r>
            <a:endParaRPr/>
          </a:p>
        </p:txBody>
      </p:sp>
      <p:sp>
        <p:nvSpPr>
          <p:cNvPr id="145" name="Line 9"/>
          <p:cNvSpPr/>
          <p:nvPr/>
        </p:nvSpPr>
        <p:spPr>
          <a:xfrm>
            <a:off x="5577840" y="1370160"/>
            <a:ext cx="274320" cy="27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09680" y="995400"/>
            <a:ext cx="8323560" cy="486576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548640" y="640080"/>
            <a:ext cx="1554480" cy="57607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Spring with</a:t>
            </a:r>
            <a:endParaRPr/>
          </a:p>
        </p:txBody>
      </p:sp>
      <p:sp>
        <p:nvSpPr>
          <p:cNvPr id="36" name="CustomShape 2"/>
          <p:cNvSpPr/>
          <p:nvPr/>
        </p:nvSpPr>
        <p:spPr>
          <a:xfrm>
            <a:off x="2972880" y="457200"/>
            <a:ext cx="4480560" cy="1188720"/>
          </a:xfrm>
          <a:prstGeom prst="notchedRightArrow">
            <a:avLst>
              <a:gd fmla="val 162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JDBC ( avoid boilerplate code )</a:t>
            </a:r>
            <a:endParaRPr/>
          </a:p>
        </p:txBody>
      </p:sp>
      <p:sp>
        <p:nvSpPr>
          <p:cNvPr id="37" name="CustomShape 3"/>
          <p:cNvSpPr/>
          <p:nvPr/>
        </p:nvSpPr>
        <p:spPr>
          <a:xfrm>
            <a:off x="2972880" y="2194560"/>
            <a:ext cx="4480560" cy="1188720"/>
          </a:xfrm>
          <a:prstGeom prst="notchedRightArrow">
            <a:avLst>
              <a:gd fmla="val 162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Ibatis 2.0 ( MyBatis 3.0 )</a:t>
            </a:r>
            <a:endParaRPr/>
          </a:p>
        </p:txBody>
      </p:sp>
      <p:sp>
        <p:nvSpPr>
          <p:cNvPr id="38" name="CustomShape 4"/>
          <p:cNvSpPr/>
          <p:nvPr/>
        </p:nvSpPr>
        <p:spPr>
          <a:xfrm>
            <a:off x="2972880" y="3931920"/>
            <a:ext cx="4480560" cy="1188720"/>
          </a:xfrm>
          <a:prstGeom prst="notchedRightArrow">
            <a:avLst>
              <a:gd fmla="val 162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Hibernate 3.2</a:t>
            </a:r>
            <a:endParaRPr/>
          </a:p>
        </p:txBody>
      </p:sp>
      <p:sp>
        <p:nvSpPr>
          <p:cNvPr id="39" name="CustomShape 5"/>
          <p:cNvSpPr/>
          <p:nvPr/>
        </p:nvSpPr>
        <p:spPr>
          <a:xfrm>
            <a:off x="2972880" y="5394960"/>
            <a:ext cx="4480560" cy="1188720"/>
          </a:xfrm>
          <a:prstGeom prst="notchedRightArrow">
            <a:avLst>
              <a:gd fmla="val 162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JPA 2.0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80880" y="380880"/>
            <a:ext cx="2728080" cy="2088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Elegant Exception handling is common to all persistent layers by template </a:t>
            </a:r>
            <a:r>
              <a:rPr lang="en-US">
                <a:solidFill>
                  <a:srgbClr val="ff950e"/>
                </a:solidFill>
                <a:latin typeface="Calibri"/>
              </a:rPr>
              <a:t>( its exception hierarchy, unchecked too )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6036480" y="2546640"/>
            <a:ext cx="2467440" cy="11109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We able to configure Datasource as one of bean</a:t>
            </a:r>
            <a:endParaRPr/>
          </a:p>
        </p:txBody>
      </p:sp>
      <p:sp>
        <p:nvSpPr>
          <p:cNvPr id="42" name="CustomShape 3"/>
          <p:cNvSpPr/>
          <p:nvPr/>
        </p:nvSpPr>
        <p:spPr>
          <a:xfrm>
            <a:off x="365760" y="3749040"/>
            <a:ext cx="2590920" cy="899280"/>
          </a:xfrm>
          <a:prstGeom prst="rect">
            <a:avLst/>
          </a:prstGeom>
          <a:solidFill>
            <a:srgbClr val="aecf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latin typeface="Arial"/>
                <a:ea typeface="Droid Sans Fallback"/>
              </a:rPr>
              <a:t>Resource are managed by Template pattern</a:t>
            </a:r>
            <a:endParaRPr/>
          </a:p>
        </p:txBody>
      </p:sp>
      <p:sp>
        <p:nvSpPr>
          <p:cNvPr id="43" name="CustomShape 4"/>
          <p:cNvSpPr/>
          <p:nvPr/>
        </p:nvSpPr>
        <p:spPr>
          <a:xfrm>
            <a:off x="5120640" y="4114800"/>
            <a:ext cx="2208240" cy="7606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Convenient DAO support classes</a:t>
            </a:r>
            <a:endParaRPr/>
          </a:p>
        </p:txBody>
      </p:sp>
      <p:sp>
        <p:nvSpPr>
          <p:cNvPr id="44" name="CustomShape 5"/>
          <p:cNvSpPr/>
          <p:nvPr/>
        </p:nvSpPr>
        <p:spPr>
          <a:xfrm>
            <a:off x="3931920" y="976680"/>
            <a:ext cx="1522440" cy="167508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Why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Spring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-JDBC</a:t>
            </a:r>
            <a:endParaRPr/>
          </a:p>
        </p:txBody>
      </p:sp>
      <p:sp>
        <p:nvSpPr>
          <p:cNvPr id="45" name="CustomShape 6"/>
          <p:cNvSpPr/>
          <p:nvPr/>
        </p:nvSpPr>
        <p:spPr>
          <a:xfrm>
            <a:off x="365760" y="2743200"/>
            <a:ext cx="2560320" cy="822960"/>
          </a:xfrm>
          <a:prstGeom prst="rect">
            <a:avLst/>
          </a:prstGeom>
          <a:solidFill>
            <a:srgbClr val="aecf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Use TEMPLATE for common task</a:t>
            </a:r>
            <a:endParaRPr/>
          </a:p>
        </p:txBody>
      </p:sp>
      <p:sp>
        <p:nvSpPr>
          <p:cNvPr id="46" name="CustomShape 7"/>
          <p:cNvSpPr/>
          <p:nvPr/>
        </p:nvSpPr>
        <p:spPr>
          <a:xfrm>
            <a:off x="5852160" y="914400"/>
            <a:ext cx="2560320" cy="822960"/>
          </a:xfrm>
          <a:prstGeom prst="rect">
            <a:avLst/>
          </a:prstGeom>
          <a:solidFill>
            <a:srgbClr val="ff950e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Use CALLBACK for custom task</a:t>
            </a:r>
            <a:endParaRPr/>
          </a:p>
        </p:txBody>
      </p:sp>
      <p:sp>
        <p:nvSpPr>
          <p:cNvPr id="47" name="Line 8"/>
          <p:cNvSpPr/>
          <p:nvPr/>
        </p:nvSpPr>
        <p:spPr>
          <a:xfrm>
            <a:off x="5029200" y="4023360"/>
            <a:ext cx="2299680" cy="852120"/>
          </a:xfrm>
          <a:prstGeom prst="line">
            <a:avLst/>
          </a:prstGeom>
          <a:ln>
            <a:solidFill>
              <a:srgbClr val="c5000b"/>
            </a:solidFill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80880" y="1143000"/>
            <a:ext cx="7757280" cy="24231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7e0021"/>
                </a:solidFill>
                <a:latin typeface="Calibri"/>
              </a:rPr>
              <a:t>The Advantage of use of DAO support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7e0021"/>
                </a:solidFill>
                <a:latin typeface="Calibri"/>
              </a:rPr>
              <a:t>-----------------------------------------------------</a:t>
            </a:r>
            <a:r>
              <a:rPr lang="en-US" sz="2400">
                <a:solidFill>
                  <a:srgbClr val="ff0000"/>
                </a:solidFill>
                <a:latin typeface="Calibri"/>
              </a:rPr>
              <a:t> </a:t>
            </a:r>
            <a:endParaRPr/>
          </a:p>
          <a:p>
            <a:pPr algn="ctr">
              <a:lnSpc>
                <a:spcPct val="100000"/>
              </a:lnSpc>
              <a:buFont typeface="StarSymbol"/>
              <a:buAutoNum type="arabicPeriod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JdbcTemplate and DataSource/ connection can access in our dao without explicitly declared and configured</a:t>
            </a:r>
            <a:endParaRPr/>
          </a:p>
          <a:p>
            <a:pPr algn="ctr">
              <a:lnSpc>
                <a:spcPct val="100000"/>
              </a:lnSpc>
              <a:buFont typeface="StarSymbol"/>
              <a:buAutoNum type="arabicPeriod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We get initDao lifecycle method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Line 2"/>
          <p:cNvSpPr/>
          <p:nvPr/>
        </p:nvSpPr>
        <p:spPr>
          <a:xfrm flipH="1">
            <a:off x="274320" y="1005840"/>
            <a:ext cx="8229600" cy="2560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50" name="Line 3"/>
          <p:cNvSpPr/>
          <p:nvPr/>
        </p:nvSpPr>
        <p:spPr>
          <a:xfrm>
            <a:off x="274320" y="914400"/>
            <a:ext cx="8046720" cy="2651760"/>
          </a:xfrm>
          <a:prstGeom prst="line">
            <a:avLst/>
          </a:prstGeom>
          <a:ln>
            <a:solidFill>
              <a:srgbClr val="000000"/>
            </a:solidFill>
          </a:ln>
        </p:spPr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005840" y="457200"/>
            <a:ext cx="5212080" cy="457200"/>
          </a:xfrm>
          <a:prstGeom prst="rect">
            <a:avLst/>
          </a:prstGeom>
          <a:solidFill>
            <a:srgbClr val="00808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DataSource or connection obtained 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593280" y="1463040"/>
            <a:ext cx="4062600" cy="548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Use JNDI lookup in server</a:t>
            </a:r>
            <a:endParaRPr/>
          </a:p>
        </p:txBody>
      </p:sp>
      <p:sp>
        <p:nvSpPr>
          <p:cNvPr id="53" name="CustomShape 3"/>
          <p:cNvSpPr/>
          <p:nvPr/>
        </p:nvSpPr>
        <p:spPr>
          <a:xfrm>
            <a:off x="593280" y="2377440"/>
            <a:ext cx="4062600" cy="45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Having own pool by DBCP ( apache )</a:t>
            </a:r>
            <a:endParaRPr/>
          </a:p>
        </p:txBody>
      </p:sp>
      <p:sp>
        <p:nvSpPr>
          <p:cNvPr id="54" name="CustomShape 4"/>
          <p:cNvSpPr/>
          <p:nvPr/>
        </p:nvSpPr>
        <p:spPr>
          <a:xfrm>
            <a:off x="593280" y="3200400"/>
            <a:ext cx="4344480" cy="12801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Driver manager connection</a:t>
            </a:r>
            <a:endParaRPr/>
          </a:p>
          <a:p>
            <a:pPr algn="ctr"/>
            <a:r>
              <a:rPr lang="en-US"/>
              <a:t>------------------------------------</a:t>
            </a:r>
            <a:endParaRPr/>
          </a:p>
          <a:p>
            <a:pPr algn="ctr"/>
            <a:r>
              <a:rPr lang="en-US"/>
              <a:t>1. DriverManagerDataSource</a:t>
            </a:r>
            <a:endParaRPr/>
          </a:p>
          <a:p>
            <a:pPr algn="ctr"/>
            <a:r>
              <a:rPr lang="en-US"/>
              <a:t>2. SingleConnectionDataSource</a:t>
            </a:r>
            <a:endParaRPr/>
          </a:p>
        </p:txBody>
      </p:sp>
      <p:sp>
        <p:nvSpPr>
          <p:cNvPr id="55" name="CustomShape 5"/>
          <p:cNvSpPr/>
          <p:nvPr/>
        </p:nvSpPr>
        <p:spPr>
          <a:xfrm>
            <a:off x="5303520" y="3566160"/>
            <a:ext cx="3657600" cy="731520"/>
          </a:xfrm>
          <a:prstGeom prst="rect">
            <a:avLst/>
          </a:prstGeom>
          <a:solidFill>
            <a:srgbClr val="ff3366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For JSE application</a:t>
            </a:r>
            <a:endParaRPr/>
          </a:p>
        </p:txBody>
      </p:sp>
      <p:sp>
        <p:nvSpPr>
          <p:cNvPr id="56" name="CustomShape 6"/>
          <p:cNvSpPr/>
          <p:nvPr/>
        </p:nvSpPr>
        <p:spPr>
          <a:xfrm>
            <a:off x="5303520" y="1446480"/>
            <a:ext cx="3474720" cy="548640"/>
          </a:xfrm>
          <a:prstGeom prst="rect">
            <a:avLst/>
          </a:prstGeom>
          <a:solidFill>
            <a:srgbClr val="ff3366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For JEE application</a:t>
            </a:r>
            <a:endParaRPr/>
          </a:p>
        </p:txBody>
      </p:sp>
      <p:sp>
        <p:nvSpPr>
          <p:cNvPr id="57" name="CustomShape 7"/>
          <p:cNvSpPr/>
          <p:nvPr/>
        </p:nvSpPr>
        <p:spPr>
          <a:xfrm>
            <a:off x="5303520" y="2178000"/>
            <a:ext cx="3474720" cy="640080"/>
          </a:xfrm>
          <a:prstGeom prst="rect">
            <a:avLst/>
          </a:prstGeom>
          <a:solidFill>
            <a:srgbClr val="ff3366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Both JEE / JSE application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1371600"/>
            <a:ext cx="8642880" cy="459900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990720" y="762120"/>
            <a:ext cx="2575440" cy="608040"/>
          </a:xfrm>
          <a:prstGeom prst="rect">
            <a:avLst/>
          </a:prstGeom>
          <a:solidFill>
            <a:srgbClr val="c0c0c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HibernateTemplate</a:t>
            </a:r>
            <a:endParaRPr/>
          </a:p>
        </p:txBody>
      </p:sp>
      <p:sp>
        <p:nvSpPr>
          <p:cNvPr id="60" name="CustomShape 2"/>
          <p:cNvSpPr/>
          <p:nvPr/>
        </p:nvSpPr>
        <p:spPr>
          <a:xfrm>
            <a:off x="990720" y="2286000"/>
            <a:ext cx="2284560" cy="608040"/>
          </a:xfrm>
          <a:prstGeom prst="rect">
            <a:avLst/>
          </a:prstGeom>
          <a:solidFill>
            <a:srgbClr val="c0c0c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latin typeface="Arial"/>
                <a:ea typeface="Droid Sans Fallback"/>
              </a:rPr>
              <a:t>JpaTemplate</a:t>
            </a:r>
            <a:endParaRPr/>
          </a:p>
        </p:txBody>
      </p:sp>
      <p:sp>
        <p:nvSpPr>
          <p:cNvPr id="61" name="CustomShape 3"/>
          <p:cNvSpPr/>
          <p:nvPr/>
        </p:nvSpPr>
        <p:spPr>
          <a:xfrm>
            <a:off x="990720" y="1523880"/>
            <a:ext cx="2284560" cy="60804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JdoTemplate</a:t>
            </a:r>
            <a:endParaRPr/>
          </a:p>
        </p:txBody>
      </p:sp>
      <p:sp>
        <p:nvSpPr>
          <p:cNvPr id="62" name="CustomShape 4"/>
          <p:cNvSpPr/>
          <p:nvPr/>
        </p:nvSpPr>
        <p:spPr>
          <a:xfrm>
            <a:off x="3924360" y="3124080"/>
            <a:ext cx="2284560" cy="608040"/>
          </a:xfrm>
          <a:prstGeom prst="rect">
            <a:avLst/>
          </a:prstGeom>
          <a:solidFill>
            <a:srgbClr val="c0c0c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latin typeface="Arial"/>
                <a:ea typeface="Droid Sans Fallback"/>
              </a:rPr>
              <a:t>JdbcDaoSupport</a:t>
            </a:r>
            <a:endParaRPr/>
          </a:p>
        </p:txBody>
      </p:sp>
      <p:sp>
        <p:nvSpPr>
          <p:cNvPr id="63" name="CustomShape 5"/>
          <p:cNvSpPr/>
          <p:nvPr/>
        </p:nvSpPr>
        <p:spPr>
          <a:xfrm>
            <a:off x="3924360" y="762120"/>
            <a:ext cx="3116520" cy="608040"/>
          </a:xfrm>
          <a:prstGeom prst="rect">
            <a:avLst/>
          </a:prstGeom>
          <a:solidFill>
            <a:srgbClr val="c0c0c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HibernateDaoSupport</a:t>
            </a:r>
            <a:endParaRPr/>
          </a:p>
        </p:txBody>
      </p:sp>
      <p:sp>
        <p:nvSpPr>
          <p:cNvPr id="64" name="CustomShape 6"/>
          <p:cNvSpPr/>
          <p:nvPr/>
        </p:nvSpPr>
        <p:spPr>
          <a:xfrm>
            <a:off x="3924360" y="1523880"/>
            <a:ext cx="2284560" cy="608040"/>
          </a:xfrm>
          <a:prstGeom prst="rect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JdoDaoSupport</a:t>
            </a:r>
            <a:endParaRPr/>
          </a:p>
        </p:txBody>
      </p:sp>
      <p:sp>
        <p:nvSpPr>
          <p:cNvPr id="65" name="CustomShape 7"/>
          <p:cNvSpPr/>
          <p:nvPr/>
        </p:nvSpPr>
        <p:spPr>
          <a:xfrm>
            <a:off x="3924360" y="2286000"/>
            <a:ext cx="2284560" cy="608040"/>
          </a:xfrm>
          <a:prstGeom prst="rect">
            <a:avLst/>
          </a:prstGeom>
          <a:solidFill>
            <a:srgbClr val="c0c0c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latin typeface="Arial"/>
                <a:ea typeface="Droid Sans Fallback"/>
              </a:rPr>
              <a:t>JpaDaoSupport</a:t>
            </a:r>
            <a:endParaRPr/>
          </a:p>
        </p:txBody>
      </p:sp>
      <p:sp>
        <p:nvSpPr>
          <p:cNvPr id="66" name="CustomShape 8"/>
          <p:cNvSpPr/>
          <p:nvPr/>
        </p:nvSpPr>
        <p:spPr>
          <a:xfrm>
            <a:off x="990720" y="3124080"/>
            <a:ext cx="2284560" cy="608040"/>
          </a:xfrm>
          <a:prstGeom prst="rect">
            <a:avLst/>
          </a:prstGeom>
          <a:solidFill>
            <a:srgbClr val="c0c0c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latin typeface="Arial"/>
                <a:ea typeface="Droid Sans Fallback"/>
              </a:rPr>
              <a:t>JdbcTemplate</a:t>
            </a:r>
            <a:endParaRPr/>
          </a:p>
        </p:txBody>
      </p:sp>
      <p:sp>
        <p:nvSpPr>
          <p:cNvPr id="67" name="CustomShape 9"/>
          <p:cNvSpPr/>
          <p:nvPr/>
        </p:nvSpPr>
        <p:spPr>
          <a:xfrm>
            <a:off x="1007280" y="4437720"/>
            <a:ext cx="2284560" cy="608040"/>
          </a:xfrm>
          <a:prstGeom prst="rect">
            <a:avLst/>
          </a:prstGeom>
          <a:solidFill>
            <a:srgbClr val="0070c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RdbmsOperation</a:t>
            </a:r>
            <a:endParaRPr/>
          </a:p>
        </p:txBody>
      </p:sp>
      <p:sp>
        <p:nvSpPr>
          <p:cNvPr id="68" name="CustomShape 10"/>
          <p:cNvSpPr/>
          <p:nvPr/>
        </p:nvSpPr>
        <p:spPr>
          <a:xfrm>
            <a:off x="1554480" y="5135760"/>
            <a:ext cx="4998600" cy="1539360"/>
          </a:xfrm>
          <a:prstGeom prst="rect">
            <a:avLst/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path path="rect"/>
          </a:gra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950e"/>
                </a:solidFill>
                <a:latin typeface="Calibri"/>
              </a:rPr>
              <a:t>As of Spring 3.0 use of hibernate template, jpa template and their DAO is completely optional.</a:t>
            </a:r>
            <a:r>
              <a:rPr lang="en-US">
                <a:solidFill>
                  <a:srgbClr val="000000"/>
                </a:solidFill>
                <a:latin typeface="Calibri"/>
              </a:rPr>
              <a:t> I don’t want my DAO use Spring DAO api. So, I wont use.</a:t>
            </a:r>
            <a:endParaRPr/>
          </a:p>
        </p:txBody>
      </p:sp>
      <p:sp>
        <p:nvSpPr>
          <p:cNvPr id="69" name="CustomShape 11"/>
          <p:cNvSpPr/>
          <p:nvPr/>
        </p:nvSpPr>
        <p:spPr>
          <a:xfrm>
            <a:off x="5577840" y="3781080"/>
            <a:ext cx="2926080" cy="608040"/>
          </a:xfrm>
          <a:prstGeom prst="rect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SimpleJdbcDaoSupport</a:t>
            </a:r>
            <a:endParaRPr/>
          </a:p>
        </p:txBody>
      </p:sp>
      <p:sp>
        <p:nvSpPr>
          <p:cNvPr id="70" name="CustomShape 12"/>
          <p:cNvSpPr/>
          <p:nvPr/>
        </p:nvSpPr>
        <p:spPr>
          <a:xfrm>
            <a:off x="999720" y="3781080"/>
            <a:ext cx="2840760" cy="60804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SimpleJdbcTemplate</a:t>
            </a:r>
            <a:endParaRPr/>
          </a:p>
        </p:txBody>
      </p:sp>
      <p:sp>
        <p:nvSpPr>
          <p:cNvPr id="71" name="Line 13"/>
          <p:cNvSpPr/>
          <p:nvPr/>
        </p:nvSpPr>
        <p:spPr>
          <a:xfrm>
            <a:off x="990720" y="1097280"/>
            <a:ext cx="577584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2" name="Line 14"/>
          <p:cNvSpPr/>
          <p:nvPr/>
        </p:nvSpPr>
        <p:spPr>
          <a:xfrm flipV="1">
            <a:off x="1371600" y="2560320"/>
            <a:ext cx="4754880" cy="91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3" name="Line 15"/>
          <p:cNvSpPr/>
          <p:nvPr/>
        </p:nvSpPr>
        <p:spPr>
          <a:xfrm>
            <a:off x="4023360" y="3474720"/>
            <a:ext cx="201168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4" name="Line 16"/>
          <p:cNvSpPr/>
          <p:nvPr/>
        </p:nvSpPr>
        <p:spPr>
          <a:xfrm>
            <a:off x="914400" y="4023360"/>
            <a:ext cx="7680960" cy="91440"/>
          </a:xfrm>
          <a:prstGeom prst="line">
            <a:avLst/>
          </a:prstGeom>
          <a:ln>
            <a:solidFill>
              <a:srgbClr val="000000"/>
            </a:solidFill>
          </a:ln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84320" y="1815120"/>
            <a:ext cx="3381840" cy="1293840"/>
          </a:xfrm>
          <a:prstGeom prst="rect">
            <a:avLst/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JdbcTemplate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2729520" y="3931920"/>
            <a:ext cx="2665440" cy="83664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RdbmsOperation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2060"/>
                </a:solidFill>
                <a:latin typeface="Calibri"/>
              </a:rPr>
              <a:t>(best for master table operations)</a:t>
            </a:r>
            <a:endParaRPr/>
          </a:p>
        </p:txBody>
      </p:sp>
      <p:sp>
        <p:nvSpPr>
          <p:cNvPr id="77" name="CustomShape 3"/>
          <p:cNvSpPr/>
          <p:nvPr/>
        </p:nvSpPr>
        <p:spPr>
          <a:xfrm>
            <a:off x="2514600" y="228600"/>
            <a:ext cx="3198960" cy="1141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Spring JDBC can use either of templates</a:t>
            </a:r>
            <a:endParaRPr/>
          </a:p>
        </p:txBody>
      </p:sp>
      <p:sp>
        <p:nvSpPr>
          <p:cNvPr id="78" name="CustomShape 4"/>
          <p:cNvSpPr/>
          <p:nvPr/>
        </p:nvSpPr>
        <p:spPr>
          <a:xfrm>
            <a:off x="3735360" y="1891080"/>
            <a:ext cx="2665440" cy="121788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SimpleJDBCTemplate ( it use all Java 5 features)</a:t>
            </a:r>
            <a:endParaRPr/>
          </a:p>
        </p:txBody>
      </p:sp>
      <p:sp>
        <p:nvSpPr>
          <p:cNvPr id="79" name="CustomShape 5"/>
          <p:cNvSpPr/>
          <p:nvPr/>
        </p:nvSpPr>
        <p:spPr>
          <a:xfrm>
            <a:off x="6600240" y="1828800"/>
            <a:ext cx="2360880" cy="1920240"/>
          </a:xfrm>
          <a:prstGeom prst="rect">
            <a:avLst/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NamedParameterJDBCTemplate.</a:t>
            </a:r>
            <a:endParaRPr/>
          </a:p>
        </p:txBody>
      </p:sp>
      <p:sp>
        <p:nvSpPr>
          <p:cNvPr id="80" name="Line 6"/>
          <p:cNvSpPr/>
          <p:nvPr/>
        </p:nvSpPr>
        <p:spPr>
          <a:xfrm flipH="1">
            <a:off x="2834640" y="1370160"/>
            <a:ext cx="457200" cy="444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1" name="Line 7"/>
          <p:cNvSpPr/>
          <p:nvPr/>
        </p:nvSpPr>
        <p:spPr>
          <a:xfrm>
            <a:off x="4480560" y="1370160"/>
            <a:ext cx="0" cy="5209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2" name="Line 8"/>
          <p:cNvSpPr/>
          <p:nvPr/>
        </p:nvSpPr>
        <p:spPr>
          <a:xfrm>
            <a:off x="5303520" y="1370160"/>
            <a:ext cx="1737360" cy="45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3" name="Line 9"/>
          <p:cNvSpPr/>
          <p:nvPr/>
        </p:nvSpPr>
        <p:spPr>
          <a:xfrm>
            <a:off x="3749040" y="1828800"/>
            <a:ext cx="2651760" cy="11887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4" name="Line 10"/>
          <p:cNvSpPr/>
          <p:nvPr/>
        </p:nvSpPr>
        <p:spPr>
          <a:xfrm flipH="1">
            <a:off x="4023360" y="1737360"/>
            <a:ext cx="2011680" cy="1371600"/>
          </a:xfrm>
          <a:prstGeom prst="line">
            <a:avLst/>
          </a:prstGeom>
          <a:ln>
            <a:solidFill>
              <a:srgbClr val="000000"/>
            </a:solidFill>
          </a:ln>
        </p:spPr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834640" y="274320"/>
            <a:ext cx="3840480" cy="640080"/>
          </a:xfrm>
          <a:prstGeom prst="ellipse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About Inner classes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754880" y="3840480"/>
            <a:ext cx="3474720" cy="11887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RowMapper and</a:t>
            </a:r>
            <a:endParaRPr/>
          </a:p>
          <a:p>
            <a:pPr algn="ctr"/>
            <a:r>
              <a:rPr lang="en-US"/>
              <a:t>Its sub interfaces.</a:t>
            </a:r>
            <a:endParaRPr/>
          </a:p>
          <a:p>
            <a:pPr algn="ctr"/>
            <a:r>
              <a:rPr lang="en-US" sz="1200">
                <a:solidFill>
                  <a:srgbClr val="00ae00"/>
                </a:solidFill>
              </a:rPr>
              <a:t>( use this or any of its sub interfaces </a:t>
            </a:r>
            <a:endParaRPr/>
          </a:p>
          <a:p>
            <a:pPr algn="ctr"/>
            <a:r>
              <a:rPr lang="en-US" sz="1200">
                <a:solidFill>
                  <a:srgbClr val="00ae00"/>
                </a:solidFill>
              </a:rPr>
              <a:t>When we want to create DTO for every row</a:t>
            </a:r>
            <a:r>
              <a:rPr lang="en-US" sz="1200">
                <a:solidFill>
                  <a:srgbClr val="00ae00"/>
                </a:solidFill>
              </a:rPr>
              <a:t>
</a:t>
            </a:r>
            <a:r>
              <a:rPr lang="en-US" sz="1200">
                <a:solidFill>
                  <a:srgbClr val="00ae00"/>
                </a:solidFill>
              </a:rPr>
              <a:t>and return the same)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640080" y="3840480"/>
            <a:ext cx="3840480" cy="1188720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RowCallbackHandler</a:t>
            </a:r>
            <a:endParaRPr/>
          </a:p>
          <a:p>
            <a:pPr algn="ctr"/>
            <a:r>
              <a:rPr lang="en-US"/>
              <a:t>ResultSetExtractor,</a:t>
            </a:r>
            <a:endParaRPr/>
          </a:p>
          <a:p>
            <a:pPr algn="ctr"/>
            <a:r>
              <a:rPr lang="en-US"/>
              <a:t>RowCountCallbackHandler</a:t>
            </a:r>
            <a:endParaRPr/>
          </a:p>
          <a:p>
            <a:pPr algn="ctr"/>
            <a:r>
              <a:rPr lang="en-US"/>
              <a:t>(for generic result processing)</a:t>
            </a:r>
            <a:endParaRPr/>
          </a:p>
        </p:txBody>
      </p:sp>
      <p:sp>
        <p:nvSpPr>
          <p:cNvPr id="88" name="CustomShape 4"/>
          <p:cNvSpPr/>
          <p:nvPr/>
        </p:nvSpPr>
        <p:spPr>
          <a:xfrm>
            <a:off x="731520" y="2468880"/>
            <a:ext cx="3566160" cy="1097280"/>
          </a:xfrm>
          <a:prstGeom prst="rect">
            <a:avLst/>
          </a:prstGeom>
          <a:solidFill>
            <a:srgbClr val="ff9966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PreparedStatementSetter / </a:t>
            </a:r>
            <a:endParaRPr/>
          </a:p>
          <a:p>
            <a:pPr algn="ctr"/>
            <a:r>
              <a:rPr lang="en-US"/>
              <a:t>BatchPreparedStatementSetter</a:t>
            </a:r>
            <a:endParaRPr/>
          </a:p>
          <a:p>
            <a:pPr algn="ctr"/>
            <a:r>
              <a:rPr lang="en-US" sz="1200">
                <a:solidFill>
                  <a:srgbClr val="00ae00"/>
                </a:solidFill>
              </a:rPr>
              <a:t>( use this when u want to set values for a</a:t>
            </a:r>
            <a:endParaRPr/>
          </a:p>
          <a:p>
            <a:pPr algn="ctr"/>
            <a:r>
              <a:rPr lang="en-US" sz="1200">
                <a:solidFill>
                  <a:srgbClr val="00ae00"/>
                </a:solidFill>
              </a:rPr>
              <a:t>Prepared statement )</a:t>
            </a:r>
            <a:endParaRPr/>
          </a:p>
        </p:txBody>
      </p:sp>
      <p:sp>
        <p:nvSpPr>
          <p:cNvPr id="89" name="CustomShape 5"/>
          <p:cNvSpPr/>
          <p:nvPr/>
        </p:nvSpPr>
        <p:spPr>
          <a:xfrm>
            <a:off x="4572000" y="1188720"/>
            <a:ext cx="3749040" cy="1737360"/>
          </a:xfrm>
          <a:prstGeom prst="rect">
            <a:avLst/>
          </a:prstGeom>
          <a:solidFill>
            <a:srgbClr val="ff9966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PreparedStatementCreator</a:t>
            </a:r>
            <a:r>
              <a:rPr lang="en-US"/>
              <a:t>
</a:t>
            </a:r>
            <a:r>
              <a:rPr lang="en-US"/>
              <a:t>CallableStatementCreator</a:t>
            </a:r>
            <a:r>
              <a:rPr lang="en-US"/>
              <a:t>
</a:t>
            </a:r>
            <a:r>
              <a:rPr lang="en-US"/>
              <a:t>StatementCreator</a:t>
            </a:r>
            <a:endParaRPr/>
          </a:p>
          <a:p>
            <a:pPr algn="ctr"/>
            <a:r>
              <a:rPr lang="en-US" sz="1200">
                <a:solidFill>
                  <a:srgbClr val="00ae00"/>
                </a:solidFill>
              </a:rPr>
              <a:t>( use this when u want to create a</a:t>
            </a:r>
            <a:endParaRPr/>
          </a:p>
          <a:p>
            <a:pPr algn="ctr"/>
            <a:r>
              <a:rPr lang="en-US" sz="1200">
                <a:solidFill>
                  <a:srgbClr val="00ae00"/>
                </a:solidFill>
              </a:rPr>
              <a:t>cusstomize statement and may reuse across</a:t>
            </a:r>
            <a:r>
              <a:rPr lang="en-US" sz="1200">
                <a:solidFill>
                  <a:srgbClr val="00ae00"/>
                </a:solidFill>
              </a:rPr>
              <a:t>
</a:t>
            </a:r>
            <a:r>
              <a:rPr lang="en-US" sz="1200">
                <a:solidFill>
                  <a:srgbClr val="00ae00"/>
                </a:solidFill>
              </a:rPr>
              <a:t>one or more methods and dao )</a:t>
            </a:r>
            <a:endParaRPr/>
          </a:p>
        </p:txBody>
      </p:sp>
      <p:sp>
        <p:nvSpPr>
          <p:cNvPr id="90" name="CustomShape 6"/>
          <p:cNvSpPr/>
          <p:nvPr/>
        </p:nvSpPr>
        <p:spPr>
          <a:xfrm>
            <a:off x="731520" y="1188720"/>
            <a:ext cx="3566160" cy="1097280"/>
          </a:xfrm>
          <a:prstGeom prst="rect">
            <a:avLst/>
          </a:prstGeom>
          <a:solidFill>
            <a:srgbClr val="ffd32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CallableStatementCallback</a:t>
            </a:r>
            <a:r>
              <a:rPr lang="en-US"/>
              <a:t>
</a:t>
            </a:r>
            <a:r>
              <a:rPr lang="en-US"/>
              <a:t>PreparedStatementCallback</a:t>
            </a:r>
            <a:r>
              <a:rPr lang="en-US"/>
              <a:t>
</a:t>
            </a:r>
            <a:r>
              <a:rPr lang="en-US"/>
              <a:t>StatementCallback</a:t>
            </a:r>
            <a:endParaRPr/>
          </a:p>
          <a:p>
            <a:pPr algn="ctr"/>
            <a:r>
              <a:rPr lang="en-US" sz="1200">
                <a:solidFill>
                  <a:srgbClr val="00ae00"/>
                </a:solidFill>
              </a:rPr>
              <a:t>( it is generic)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