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2.emf" ContentType="image/x-emf"/>
  <Override PartName="/ppt/media/image1.emf" ContentType="image/x-e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&lt;header&gt;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 sz="1400"/>
              <a:t>&lt;date/time&gt;</a:t>
            </a:r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 sz="1400"/>
              <a:t>&lt;footer&gt;</a:t>
            </a:r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0F19042-EF83-48B8-8072-C4F3A80B996F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5320" cy="41137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99E4BD6-1A24-40D6-A943-E03EAEA3A318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66720" y="533520"/>
            <a:ext cx="5104440" cy="2867040"/>
          </a:xfrm>
          <a:prstGeom prst="rect">
            <a:avLst/>
          </a:prstGeom>
        </p:spPr>
        <p:txBody>
          <a:bodyPr anchor="b" bIns="0" lIns="45720" rIns="45720" tIns="0"/>
          <a:p>
            <a:pPr algn="r">
              <a:lnSpc>
                <a:spcPct val="100000"/>
              </a:lnSpc>
            </a:pPr>
            <a:r>
              <a:rPr b="1" lang="en-IN" sz="4200">
                <a:solidFill>
                  <a:srgbClr val="5d194f"/>
                </a:solidFill>
                <a:latin typeface="Trebuchet MS"/>
              </a:rPr>
              <a:t>Web service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1584000" y="5544000"/>
            <a:ext cx="684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Param.others@gmail.com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33720" y="304920"/>
            <a:ext cx="4266000" cy="379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 Service Technology stack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88000" y="2016000"/>
            <a:ext cx="1872000" cy="576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JAX-WS 2.1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288000" y="3024000"/>
            <a:ext cx="1872000" cy="43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SOAP 1.1 / SAAJ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288000" y="2592000"/>
            <a:ext cx="1872000" cy="43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JAXB 2.2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>
            <a:off x="288000" y="3456000"/>
            <a:ext cx="1872000" cy="360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WSDL 1.1</a:t>
            </a:r>
            <a:endParaRPr/>
          </a:p>
        </p:txBody>
      </p:sp>
      <p:sp>
        <p:nvSpPr>
          <p:cNvPr id="82" name="CustomShape 6"/>
          <p:cNvSpPr/>
          <p:nvPr/>
        </p:nvSpPr>
        <p:spPr>
          <a:xfrm>
            <a:off x="5832000" y="1872000"/>
            <a:ext cx="1872000" cy="576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SAX</a:t>
            </a:r>
            <a:endParaRPr/>
          </a:p>
        </p:txBody>
      </p:sp>
      <p:sp>
        <p:nvSpPr>
          <p:cNvPr id="83" name="CustomShape 7"/>
          <p:cNvSpPr/>
          <p:nvPr/>
        </p:nvSpPr>
        <p:spPr>
          <a:xfrm>
            <a:off x="5832000" y="2880000"/>
            <a:ext cx="1872000" cy="43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StrX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5832000" y="2448000"/>
            <a:ext cx="1872000" cy="43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DOM</a:t>
            </a: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5832000" y="3312000"/>
            <a:ext cx="1872000" cy="360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TrAX</a:t>
            </a:r>
            <a:endParaRPr/>
          </a:p>
        </p:txBody>
      </p:sp>
      <p:sp>
        <p:nvSpPr>
          <p:cNvPr id="86" name="CustomShape 10"/>
          <p:cNvSpPr/>
          <p:nvPr/>
        </p:nvSpPr>
        <p:spPr>
          <a:xfrm>
            <a:off x="5832000" y="3672000"/>
            <a:ext cx="1872000" cy="43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Validation</a:t>
            </a:r>
            <a:endParaRPr/>
          </a:p>
        </p:txBody>
      </p:sp>
      <p:sp>
        <p:nvSpPr>
          <p:cNvPr id="87" name="CustomShape 11"/>
          <p:cNvSpPr/>
          <p:nvPr/>
        </p:nvSpPr>
        <p:spPr>
          <a:xfrm>
            <a:off x="5832000" y="4104000"/>
            <a:ext cx="1872000" cy="360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XPath</a:t>
            </a:r>
            <a:endParaRPr/>
          </a:p>
        </p:txBody>
      </p:sp>
      <p:sp>
        <p:nvSpPr>
          <p:cNvPr id="88" name="CustomShape 12"/>
          <p:cNvSpPr/>
          <p:nvPr/>
        </p:nvSpPr>
        <p:spPr>
          <a:xfrm>
            <a:off x="3232800" y="2016000"/>
            <a:ext cx="1872000" cy="57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JAX-RS 2.1</a:t>
            </a:r>
            <a:endParaRPr/>
          </a:p>
        </p:txBody>
      </p:sp>
      <p:sp>
        <p:nvSpPr>
          <p:cNvPr id="89" name="CustomShape 13"/>
          <p:cNvSpPr/>
          <p:nvPr/>
        </p:nvSpPr>
        <p:spPr>
          <a:xfrm>
            <a:off x="3232800" y="2592000"/>
            <a:ext cx="187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JAXP 1.6</a:t>
            </a:r>
            <a:endParaRPr/>
          </a:p>
        </p:txBody>
      </p:sp>
      <p:sp>
        <p:nvSpPr>
          <p:cNvPr id="90" name="CustomShape 14"/>
          <p:cNvSpPr/>
          <p:nvPr/>
        </p:nvSpPr>
        <p:spPr>
          <a:xfrm>
            <a:off x="7704000" y="1944000"/>
            <a:ext cx="936000" cy="1008000"/>
          </a:xfrm>
          <a:prstGeom prst="ellipse">
            <a:avLst/>
          </a:prstGeom>
          <a:solidFill>
            <a:srgbClr val="9999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XSD</a:t>
            </a:r>
            <a:endParaRPr/>
          </a:p>
        </p:txBody>
      </p:sp>
      <p:sp>
        <p:nvSpPr>
          <p:cNvPr id="91" name="CustomShape 15"/>
          <p:cNvSpPr/>
          <p:nvPr/>
        </p:nvSpPr>
        <p:spPr>
          <a:xfrm>
            <a:off x="7704000" y="3024000"/>
            <a:ext cx="936000" cy="1008000"/>
          </a:xfrm>
          <a:prstGeom prst="ellipse">
            <a:avLst/>
          </a:prstGeom>
          <a:solidFill>
            <a:srgbClr val="9999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XSL</a:t>
            </a:r>
            <a:endParaRPr/>
          </a:p>
        </p:txBody>
      </p:sp>
      <p:sp>
        <p:nvSpPr>
          <p:cNvPr id="92" name="CustomShape 16"/>
          <p:cNvSpPr/>
          <p:nvPr/>
        </p:nvSpPr>
        <p:spPr>
          <a:xfrm>
            <a:off x="5112000" y="2592000"/>
            <a:ext cx="720000" cy="43200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93" name="CustomShape 17"/>
          <p:cNvSpPr/>
          <p:nvPr/>
        </p:nvSpPr>
        <p:spPr>
          <a:xfrm>
            <a:off x="288000" y="3816000"/>
            <a:ext cx="1872000" cy="360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WS-* SOAP ext.</a:t>
            </a:r>
            <a:endParaRPr/>
          </a:p>
        </p:txBody>
      </p:sp>
      <p:sp>
        <p:nvSpPr>
          <p:cNvPr id="94" name="CustomShape 18"/>
          <p:cNvSpPr/>
          <p:nvPr/>
        </p:nvSpPr>
        <p:spPr>
          <a:xfrm>
            <a:off x="288000" y="4176000"/>
            <a:ext cx="1872000" cy="360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BP profile</a:t>
            </a:r>
            <a:endParaRPr/>
          </a:p>
        </p:txBody>
      </p:sp>
      <p:sp>
        <p:nvSpPr>
          <p:cNvPr id="95" name="CustomShape 19"/>
          <p:cNvSpPr/>
          <p:nvPr/>
        </p:nvSpPr>
        <p:spPr>
          <a:xfrm>
            <a:off x="2782800" y="4824000"/>
            <a:ext cx="2494800" cy="432000"/>
          </a:xfrm>
          <a:prstGeom prst="trapezoid">
            <a:avLst>
              <a:gd fmla="val 5400" name="adj"/>
            </a:avLst>
          </a:prstGeom>
          <a:gradFill>
            <a:gsLst>
              <a:gs pos="0">
                <a:srgbClr val="6b0094"/>
              </a:gs>
              <a:gs pos="100000">
                <a:srgbClr val="00ff00"/>
              </a:gs>
            </a:gsLst>
            <a:lin ang="45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  <a:latin typeface="Arial"/>
              </a:rPr>
              <a:t>Xstream</a:t>
            </a:r>
            <a:endParaRPr/>
          </a:p>
        </p:txBody>
      </p:sp>
      <p:sp>
        <p:nvSpPr>
          <p:cNvPr id="96" name="CustomShape 20"/>
          <p:cNvSpPr/>
          <p:nvPr/>
        </p:nvSpPr>
        <p:spPr>
          <a:xfrm>
            <a:off x="5277600" y="4824000"/>
            <a:ext cx="2494800" cy="432000"/>
          </a:xfrm>
          <a:prstGeom prst="trapezoid">
            <a:avLst>
              <a:gd fmla="val 5400" name="adj"/>
            </a:avLst>
          </a:prstGeom>
          <a:gradFill>
            <a:gsLst>
              <a:gs pos="0">
                <a:srgbClr val="6b0094"/>
              </a:gs>
              <a:gs pos="100000">
                <a:srgbClr val="00ff00"/>
              </a:gs>
            </a:gsLst>
            <a:lin ang="45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</a:rPr>
              <a:t>XMLBeans</a:t>
            </a:r>
            <a:endParaRPr/>
          </a:p>
        </p:txBody>
      </p:sp>
      <p:sp>
        <p:nvSpPr>
          <p:cNvPr id="97" name="CustomShape 21"/>
          <p:cNvSpPr/>
          <p:nvPr/>
        </p:nvSpPr>
        <p:spPr>
          <a:xfrm>
            <a:off x="360000" y="4824000"/>
            <a:ext cx="2494800" cy="432000"/>
          </a:xfrm>
          <a:prstGeom prst="trapezoid">
            <a:avLst>
              <a:gd fmla="val 5400" name="adj"/>
            </a:avLst>
          </a:prstGeom>
          <a:gradFill>
            <a:gsLst>
              <a:gs pos="0">
                <a:srgbClr val="6b0094"/>
              </a:gs>
              <a:gs pos="100000">
                <a:srgbClr val="00ff00"/>
              </a:gs>
            </a:gsLst>
            <a:lin ang="45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  <a:latin typeface="Arial"/>
              </a:rPr>
              <a:t>jibx</a:t>
            </a:r>
            <a:endParaRPr/>
          </a:p>
        </p:txBody>
      </p:sp>
      <p:sp>
        <p:nvSpPr>
          <p:cNvPr id="98" name="CustomShape 22"/>
          <p:cNvSpPr/>
          <p:nvPr/>
        </p:nvSpPr>
        <p:spPr>
          <a:xfrm>
            <a:off x="720000" y="5616000"/>
            <a:ext cx="7272000" cy="864000"/>
          </a:xfrm>
          <a:prstGeom prst="cube">
            <a:avLst>
              <a:gd fmla="val 5400" name="adj"/>
            </a:avLst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JAX-WS Runtime – CXF, Wepshpere – admin, config, deploy</a:t>
            </a:r>
            <a:endParaRPr/>
          </a:p>
        </p:txBody>
      </p:sp>
      <p:sp>
        <p:nvSpPr>
          <p:cNvPr id="99" name="CustomShape 23"/>
          <p:cNvSpPr/>
          <p:nvPr/>
        </p:nvSpPr>
        <p:spPr>
          <a:xfrm>
            <a:off x="3384000" y="3456000"/>
            <a:ext cx="1872000" cy="1224000"/>
          </a:xfrm>
          <a:prstGeom prst="diamond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Spring </a:t>
            </a:r>
            <a:endParaRPr/>
          </a:p>
          <a:p>
            <a:pPr algn="ctr"/>
            <a:r>
              <a:rPr lang="en-IN"/>
              <a:t>JAX-WS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What is Service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58040" y="2160000"/>
            <a:ext cx="8769960" cy="1449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400"/>
              <a:t>1. It is software component</a:t>
            </a:r>
            <a:endParaRPr/>
          </a:p>
          <a:p>
            <a:r>
              <a:rPr lang="en-IN" sz="2400"/>
              <a:t>2. It has a public interface, which platform inddpendent – WSDL</a:t>
            </a:r>
            <a:endParaRPr/>
          </a:p>
          <a:p>
            <a:r>
              <a:rPr lang="en-IN" sz="2400"/>
              <a:t>3. The interface has operation to execute business function </a:t>
            </a:r>
            <a:endParaRPr/>
          </a:p>
          <a:p>
            <a:r>
              <a:rPr lang="en-IN" sz="2400"/>
              <a:t>4. Its available across network not like within container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2880"/>
            <a:ext cx="8228520" cy="7164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What is good for webservice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604520"/>
            <a:ext cx="8046000" cy="22834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Built on Open Standard – XML &amp; SOAP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Language &amp; Platform netural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Modular Design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For SOA programming there are many attempt in IT industries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JAX-RPC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JAX-WS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JAX-RS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Many third parties projects are ..</a:t>
            </a: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648000" y="4248000"/>
            <a:ext cx="7632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SOA largly used in  EAI, ESB &amp; BPM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2880"/>
            <a:ext cx="8228520" cy="7164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JAX-WS 2.1 Types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SOAP based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/>
              <a:t>Request is SOAP XML Document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/>
              <a:t>Response is SOAP XML Document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RESTFul based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/>
              <a:t>Request is HTTP Request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/>
              <a:t>Response is XML Document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33520" y="5334120"/>
            <a:ext cx="4418640" cy="68472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ae00"/>
                </a:solidFill>
                <a:latin typeface="Calibri"/>
              </a:rPr>
              <a:t>Web.xml configuration related to JSE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066680" y="4267080"/>
            <a:ext cx="4418640" cy="6847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3deb3d"/>
                </a:solidFill>
                <a:latin typeface="Calibri"/>
              </a:rPr>
              <a:t>Ejb-jar.xml configuration related to EJB endpoint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792000" y="1296000"/>
            <a:ext cx="6624000" cy="129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Routing Module</a:t>
            </a:r>
            <a:endParaRPr/>
          </a:p>
          <a:p>
            <a:pPr algn="ctr"/>
            <a:r>
              <a:rPr lang="en-IN"/>
              <a:t>1. Web routing – servlet based</a:t>
            </a:r>
            <a:endParaRPr/>
          </a:p>
          <a:p>
            <a:pPr algn="ctr"/>
            <a:r>
              <a:rPr lang="en-IN"/>
              <a:t>2. EJB Routing – statless EJB</a:t>
            </a:r>
            <a:endParaRPr/>
          </a:p>
          <a:p>
            <a:pPr algn="ctr"/>
            <a:r>
              <a:rPr lang="en-IN"/>
              <a:t>3. EJB-JMS routing – stateless EJB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4176000" y="2952000"/>
            <a:ext cx="4032000" cy="57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Webservices.xml is optional in</a:t>
            </a:r>
            <a:endParaRPr/>
          </a:p>
          <a:p>
            <a:pPr algn="ctr"/>
            <a:r>
              <a:rPr lang="en-IN"/>
              <a:t>JAX-WS 2.1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