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2.wmf" ContentType="image/x-wmf"/>
  <Override PartName="/ppt/media/image1.wmf" ContentType="image/x-wmf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&lt;header&gt;</a:t>
            </a:r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N"/>
              <a:t>&lt;footer&gt;</a:t>
            </a:r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90F256F4-F0A2-464A-8878-64F020CDABB9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5680" cy="41140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805CF41-057F-450B-A14D-B4B010F2D37D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560" cy="686160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8880" cy="7167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560" cy="6861600"/>
          </a:xfrm>
          <a:prstGeom prst="rect">
            <a:avLst/>
          </a:prstGeom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localhost:7001/wls_utc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366720" y="533520"/>
            <a:ext cx="5104800" cy="2867400"/>
          </a:xfrm>
          <a:prstGeom prst="rect">
            <a:avLst/>
          </a:prstGeom>
        </p:spPr>
        <p:txBody>
          <a:bodyPr anchor="b" bIns="0" lIns="45720" rIns="45720" tIns="0"/>
          <a:p>
            <a:pPr algn="r">
              <a:lnSpc>
                <a:spcPct val="100000"/>
              </a:lnSpc>
            </a:pPr>
            <a:r>
              <a:rPr b="1" lang="en-IN" sz="4200">
                <a:solidFill>
                  <a:srgbClr val="5d194f"/>
                </a:solidFill>
                <a:latin typeface="Trebuchet MS"/>
              </a:rPr>
              <a:t>Web service overview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09480" y="1981080"/>
            <a:ext cx="5714280" cy="38016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Webserivce.xml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0" y="3581280"/>
            <a:ext cx="2285280" cy="4564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Some.wsdl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5029200" y="3505320"/>
            <a:ext cx="2513880" cy="4564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service_mapping.xml</a:t>
            </a:r>
            <a:endParaRPr/>
          </a:p>
        </p:txBody>
      </p:sp>
      <p:sp>
        <p:nvSpPr>
          <p:cNvPr id="204" name="CustomShape 4"/>
          <p:cNvSpPr/>
          <p:nvPr/>
        </p:nvSpPr>
        <p:spPr>
          <a:xfrm>
            <a:off x="5638680" y="2438280"/>
            <a:ext cx="837360" cy="106596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05" name="CustomShape 5"/>
          <p:cNvSpPr/>
          <p:nvPr/>
        </p:nvSpPr>
        <p:spPr>
          <a:xfrm>
            <a:off x="838080" y="2438280"/>
            <a:ext cx="837360" cy="114228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06" name="CustomShape 6"/>
          <p:cNvSpPr/>
          <p:nvPr/>
        </p:nvSpPr>
        <p:spPr>
          <a:xfrm>
            <a:off x="1752480" y="6172200"/>
            <a:ext cx="1675800" cy="4564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Web.xml</a:t>
            </a:r>
            <a:endParaRPr/>
          </a:p>
        </p:txBody>
      </p:sp>
      <p:sp>
        <p:nvSpPr>
          <p:cNvPr id="207" name="CustomShape 7"/>
          <p:cNvSpPr/>
          <p:nvPr/>
        </p:nvSpPr>
        <p:spPr>
          <a:xfrm>
            <a:off x="4114800" y="6172200"/>
            <a:ext cx="1904400" cy="38016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ejb-jar.xml</a:t>
            </a:r>
            <a:endParaRPr/>
          </a:p>
        </p:txBody>
      </p:sp>
      <p:sp>
        <p:nvSpPr>
          <p:cNvPr id="208" name="CustomShape 8"/>
          <p:cNvSpPr/>
          <p:nvPr/>
        </p:nvSpPr>
        <p:spPr>
          <a:xfrm>
            <a:off x="3105720" y="4176360"/>
            <a:ext cx="380160" cy="197136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w="25560">
            <a:solidFill>
              <a:srgbClr val="3a5f8b"/>
            </a:solidFill>
            <a:round/>
          </a:ln>
        </p:spPr>
      </p:sp>
      <p:sp>
        <p:nvSpPr>
          <p:cNvPr id="209" name="CustomShape 9"/>
          <p:cNvSpPr/>
          <p:nvPr/>
        </p:nvSpPr>
        <p:spPr>
          <a:xfrm>
            <a:off x="3890520" y="4330440"/>
            <a:ext cx="380160" cy="185904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  <p:sp>
        <p:nvSpPr>
          <p:cNvPr id="210" name="CustomShape 10"/>
          <p:cNvSpPr/>
          <p:nvPr/>
        </p:nvSpPr>
        <p:spPr>
          <a:xfrm>
            <a:off x="2209680" y="152280"/>
            <a:ext cx="2437560" cy="15994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Deployment Flow of web service</a:t>
            </a:r>
            <a:endParaRPr/>
          </a:p>
        </p:txBody>
      </p:sp>
      <p:sp>
        <p:nvSpPr>
          <p:cNvPr id="211" name="CustomShape 11"/>
          <p:cNvSpPr/>
          <p:nvPr/>
        </p:nvSpPr>
        <p:spPr>
          <a:xfrm>
            <a:off x="3048120" y="5486400"/>
            <a:ext cx="990000" cy="685080"/>
          </a:xfrm>
          <a:prstGeom prst="clou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Calibri"/>
              </a:rPr>
              <a:t>Either one</a:t>
            </a:r>
            <a:endParaRPr/>
          </a:p>
        </p:txBody>
      </p:sp>
      <p:sp>
        <p:nvSpPr>
          <p:cNvPr id="212" name="CustomShape 12"/>
          <p:cNvSpPr/>
          <p:nvPr/>
        </p:nvSpPr>
        <p:spPr>
          <a:xfrm>
            <a:off x="3124080" y="3505320"/>
            <a:ext cx="1218600" cy="685080"/>
          </a:xfrm>
          <a:prstGeom prst="plaque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Port</a:t>
            </a:r>
            <a:endParaRPr/>
          </a:p>
        </p:txBody>
      </p:sp>
      <p:sp>
        <p:nvSpPr>
          <p:cNvPr id="213" name="CustomShape 13"/>
          <p:cNvSpPr/>
          <p:nvPr/>
        </p:nvSpPr>
        <p:spPr>
          <a:xfrm>
            <a:off x="3352680" y="2590920"/>
            <a:ext cx="685080" cy="83736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191120" y="609480"/>
            <a:ext cx="3123360" cy="1294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In order to work with Header block of SOAP message, the Message Handler is the only way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914400" y="2209680"/>
            <a:ext cx="1980360" cy="608760"/>
          </a:xfrm>
          <a:prstGeom prst="rect">
            <a:avLst/>
          </a:prstGeom>
          <a:solidFill>
            <a:srgbClr val="95b3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Endpoint definition</a:t>
            </a: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914400" y="3276720"/>
            <a:ext cx="1828080" cy="608760"/>
          </a:xfrm>
          <a:prstGeom prst="rect">
            <a:avLst/>
          </a:prstGeom>
          <a:solidFill>
            <a:srgbClr val="95b3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Client</a:t>
            </a:r>
            <a:endParaRPr/>
          </a:p>
        </p:txBody>
      </p:sp>
      <p:sp>
        <p:nvSpPr>
          <p:cNvPr id="217" name="CustomShape 4"/>
          <p:cNvSpPr/>
          <p:nvPr/>
        </p:nvSpPr>
        <p:spPr>
          <a:xfrm>
            <a:off x="914400" y="4419720"/>
            <a:ext cx="1828080" cy="608760"/>
          </a:xfrm>
          <a:prstGeom prst="rect">
            <a:avLst/>
          </a:prstGeom>
          <a:solidFill>
            <a:srgbClr val="95b3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Handler</a:t>
            </a:r>
            <a:endParaRPr/>
          </a:p>
        </p:txBody>
      </p:sp>
      <p:sp>
        <p:nvSpPr>
          <p:cNvPr id="218" name="CustomShape 5"/>
          <p:cNvSpPr/>
          <p:nvPr/>
        </p:nvSpPr>
        <p:spPr>
          <a:xfrm>
            <a:off x="914400" y="5334120"/>
            <a:ext cx="1828080" cy="608760"/>
          </a:xfrm>
          <a:prstGeom prst="rect">
            <a:avLst/>
          </a:prstGeom>
          <a:solidFill>
            <a:srgbClr val="95b3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Mapping</a:t>
            </a:r>
            <a:endParaRPr/>
          </a:p>
        </p:txBody>
      </p:sp>
      <p:sp>
        <p:nvSpPr>
          <p:cNvPr id="219" name="CustomShape 6"/>
          <p:cNvSpPr/>
          <p:nvPr/>
        </p:nvSpPr>
        <p:spPr>
          <a:xfrm>
            <a:off x="3886200" y="5334120"/>
            <a:ext cx="1828080" cy="456480"/>
          </a:xfrm>
          <a:prstGeom prst="ellipse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Holder</a:t>
            </a:r>
            <a:endParaRPr/>
          </a:p>
        </p:txBody>
      </p:sp>
      <p:sp>
        <p:nvSpPr>
          <p:cNvPr id="220" name="CustomShape 7"/>
          <p:cNvSpPr/>
          <p:nvPr/>
        </p:nvSpPr>
        <p:spPr>
          <a:xfrm flipV="1">
            <a:off x="2743200" y="5562000"/>
            <a:ext cx="1142280" cy="7560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21" name="CustomShape 8"/>
          <p:cNvSpPr/>
          <p:nvPr/>
        </p:nvSpPr>
        <p:spPr>
          <a:xfrm>
            <a:off x="3809880" y="3352680"/>
            <a:ext cx="1828080" cy="380160"/>
          </a:xfrm>
          <a:prstGeom prst="ellipse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SAAJ</a:t>
            </a:r>
            <a:endParaRPr/>
          </a:p>
        </p:txBody>
      </p:sp>
      <p:sp>
        <p:nvSpPr>
          <p:cNvPr id="222" name="CustomShape 9"/>
          <p:cNvSpPr/>
          <p:nvPr/>
        </p:nvSpPr>
        <p:spPr>
          <a:xfrm flipV="1">
            <a:off x="2743200" y="3677400"/>
            <a:ext cx="1333800" cy="104580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23" name="CustomShape 10"/>
          <p:cNvSpPr/>
          <p:nvPr/>
        </p:nvSpPr>
        <p:spPr>
          <a:xfrm flipV="1">
            <a:off x="2743200" y="3542760"/>
            <a:ext cx="1065960" cy="3744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24" name="CustomShape 11"/>
          <p:cNvSpPr/>
          <p:nvPr/>
        </p:nvSpPr>
        <p:spPr>
          <a:xfrm>
            <a:off x="2895480" y="2514600"/>
            <a:ext cx="1181520" cy="8931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25" name="CustomShape 12"/>
          <p:cNvSpPr/>
          <p:nvPr/>
        </p:nvSpPr>
        <p:spPr>
          <a:xfrm>
            <a:off x="304920" y="533520"/>
            <a:ext cx="2742480" cy="68508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JAX-RPC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85800" y="990720"/>
            <a:ext cx="2285280" cy="2736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MessageHandler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3505320" y="457200"/>
            <a:ext cx="2971080" cy="913680"/>
          </a:xfrm>
          <a:prstGeom prst="wedgeEllipseCallout">
            <a:avLst>
              <a:gd fmla="val -62003" name="adj1"/>
              <a:gd fmla="val 30106" name="adj2"/>
            </a:avLst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Manipulate SOAP Header blocks</a:t>
            </a:r>
            <a:endParaRPr/>
          </a:p>
        </p:txBody>
      </p:sp>
      <p:sp>
        <p:nvSpPr>
          <p:cNvPr id="228" name="CustomShape 3"/>
          <p:cNvSpPr/>
          <p:nvPr/>
        </p:nvSpPr>
        <p:spPr>
          <a:xfrm>
            <a:off x="2457360" y="1981080"/>
            <a:ext cx="2742480" cy="54792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Write a class CustomeMessageHandler</a:t>
            </a:r>
            <a:endParaRPr/>
          </a:p>
        </p:txBody>
      </p:sp>
      <p:sp>
        <p:nvSpPr>
          <p:cNvPr id="229" name="CustomShape 4"/>
          <p:cNvSpPr/>
          <p:nvPr/>
        </p:nvSpPr>
        <p:spPr>
          <a:xfrm>
            <a:off x="2457360" y="2819520"/>
            <a:ext cx="2742480" cy="54792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Configure messageHandler</a:t>
            </a:r>
            <a:endParaRPr/>
          </a:p>
        </p:txBody>
      </p:sp>
      <p:sp>
        <p:nvSpPr>
          <p:cNvPr id="230" name="CustomShape 5"/>
          <p:cNvSpPr/>
          <p:nvPr/>
        </p:nvSpPr>
        <p:spPr>
          <a:xfrm>
            <a:off x="2457360" y="3809880"/>
            <a:ext cx="2742480" cy="54792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Order of Chain when normal process</a:t>
            </a:r>
            <a:endParaRPr/>
          </a:p>
        </p:txBody>
      </p:sp>
      <p:sp>
        <p:nvSpPr>
          <p:cNvPr id="231" name="CustomShape 6"/>
          <p:cNvSpPr/>
          <p:nvPr/>
        </p:nvSpPr>
        <p:spPr>
          <a:xfrm>
            <a:off x="2457360" y="4724280"/>
            <a:ext cx="2742480" cy="54792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Short-Circuit of chain when returning false</a:t>
            </a:r>
            <a:endParaRPr/>
          </a:p>
        </p:txBody>
      </p:sp>
      <p:sp>
        <p:nvSpPr>
          <p:cNvPr id="232" name="CustomShape 7"/>
          <p:cNvSpPr/>
          <p:nvPr/>
        </p:nvSpPr>
        <p:spPr>
          <a:xfrm>
            <a:off x="685800" y="5867280"/>
            <a:ext cx="2285280" cy="2736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JAXRPCException</a:t>
            </a:r>
            <a:endParaRPr/>
          </a:p>
        </p:txBody>
      </p:sp>
      <p:sp>
        <p:nvSpPr>
          <p:cNvPr id="233" name="CustomShape 8"/>
          <p:cNvSpPr/>
          <p:nvPr/>
        </p:nvSpPr>
        <p:spPr>
          <a:xfrm>
            <a:off x="3809880" y="5943600"/>
            <a:ext cx="2285280" cy="2736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SOAPFaultException</a:t>
            </a:r>
            <a:endParaRPr/>
          </a:p>
        </p:txBody>
      </p:sp>
      <p:sp>
        <p:nvSpPr>
          <p:cNvPr id="234" name="CustomShape 9"/>
          <p:cNvSpPr/>
          <p:nvPr/>
        </p:nvSpPr>
        <p:spPr>
          <a:xfrm>
            <a:off x="5943600" y="3809880"/>
            <a:ext cx="2285280" cy="2736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HandlerLifeCycle</a:t>
            </a:r>
            <a:endParaRPr/>
          </a:p>
        </p:txBody>
      </p:sp>
      <p:sp>
        <p:nvSpPr>
          <p:cNvPr id="235" name="CustomShape 10"/>
          <p:cNvSpPr/>
          <p:nvPr/>
        </p:nvSpPr>
        <p:spPr>
          <a:xfrm>
            <a:off x="6019920" y="4876920"/>
            <a:ext cx="2590200" cy="9136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MessageContext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Or SOAPMessageContext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066680" y="533520"/>
            <a:ext cx="4952160" cy="685080"/>
          </a:xfrm>
          <a:prstGeom prst="rect">
            <a:avLst/>
          </a:prstGeom>
          <a:solidFill>
            <a:srgbClr val="552ff5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00"/>
                </a:solidFill>
                <a:latin typeface="Calibri"/>
              </a:rPr>
              <a:t>Three</a:t>
            </a:r>
            <a:r>
              <a:rPr lang="en-IN">
                <a:solidFill>
                  <a:srgbClr val="ffffff"/>
                </a:solidFill>
                <a:latin typeface="Calibri"/>
              </a:rPr>
              <a:t> Different </a:t>
            </a:r>
            <a:r>
              <a:rPr b="1" lang="en-IN">
                <a:solidFill>
                  <a:srgbClr val="ffff00"/>
                </a:solidFill>
                <a:latin typeface="Calibri"/>
              </a:rPr>
              <a:t>Mapping in Webservice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1219320" y="1676520"/>
            <a:ext cx="1828080" cy="6393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WSDL to JAVA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1219320" y="3200400"/>
            <a:ext cx="1828080" cy="6393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XML to JAVA</a:t>
            </a:r>
            <a:endParaRPr/>
          </a:p>
        </p:txBody>
      </p:sp>
      <p:sp>
        <p:nvSpPr>
          <p:cNvPr id="239" name="CustomShape 4"/>
          <p:cNvSpPr/>
          <p:nvPr/>
        </p:nvSpPr>
        <p:spPr>
          <a:xfrm>
            <a:off x="1219320" y="5257800"/>
            <a:ext cx="1828080" cy="6393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WSDL FAULT to JAVA</a:t>
            </a:r>
            <a:endParaRPr/>
          </a:p>
        </p:txBody>
      </p:sp>
      <p:sp>
        <p:nvSpPr>
          <p:cNvPr id="240" name="CustomShape 5"/>
          <p:cNvSpPr/>
          <p:nvPr/>
        </p:nvSpPr>
        <p:spPr>
          <a:xfrm>
            <a:off x="4419720" y="5029200"/>
            <a:ext cx="2133000" cy="1065960"/>
          </a:xfrm>
          <a:prstGeom prst="wedgeEllipseCallout">
            <a:avLst>
              <a:gd fmla="val -113791" name="adj1"/>
              <a:gd fmla="val 6967" name="adj2"/>
            </a:avLst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Creating JAVA Exception classes</a:t>
            </a:r>
            <a:endParaRPr/>
          </a:p>
        </p:txBody>
      </p:sp>
      <p:sp>
        <p:nvSpPr>
          <p:cNvPr id="241" name="CustomShape 6"/>
          <p:cNvSpPr/>
          <p:nvPr/>
        </p:nvSpPr>
        <p:spPr>
          <a:xfrm>
            <a:off x="4191120" y="2971800"/>
            <a:ext cx="2513880" cy="1218600"/>
          </a:xfrm>
          <a:prstGeom prst="wedgeEllipseCallout">
            <a:avLst>
              <a:gd fmla="val -95609" name="adj1"/>
              <a:gd fmla="val 2289" name="adj2"/>
            </a:avLst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Mapping parameter of Operation</a:t>
            </a:r>
            <a:endParaRPr/>
          </a:p>
        </p:txBody>
      </p:sp>
      <p:sp>
        <p:nvSpPr>
          <p:cNvPr id="242" name="CustomShape 7"/>
          <p:cNvSpPr/>
          <p:nvPr/>
        </p:nvSpPr>
        <p:spPr>
          <a:xfrm>
            <a:off x="4495680" y="1600200"/>
            <a:ext cx="2361600" cy="990000"/>
          </a:xfrm>
          <a:prstGeom prst="wedgeEllipseCallout">
            <a:avLst>
              <a:gd fmla="val -112428" name="adj1"/>
              <a:gd fmla="val 5165" name="adj2"/>
            </a:avLst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Creating JAVA Classes and Interfaces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09480" y="1371600"/>
            <a:ext cx="2148120" cy="45648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Calibri"/>
              </a:rPr>
              <a:t>JAVA to XML mapping 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3657600" y="1143000"/>
            <a:ext cx="2285280" cy="761400"/>
          </a:xfrm>
          <a:prstGeom prst="wedgeEllipseCallout">
            <a:avLst>
              <a:gd fmla="val -90244" name="adj1"/>
              <a:gd fmla="val 9120" name="adj2"/>
            </a:avLst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Rep. the SOAP Message format</a:t>
            </a:r>
            <a:endParaRPr/>
          </a:p>
        </p:txBody>
      </p:sp>
      <p:sp>
        <p:nvSpPr>
          <p:cNvPr id="245" name="CustomShape 3"/>
          <p:cNvSpPr/>
          <p:nvPr/>
        </p:nvSpPr>
        <p:spPr>
          <a:xfrm>
            <a:off x="2956680" y="4495680"/>
            <a:ext cx="1462320" cy="45648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Calibri"/>
              </a:rPr>
              <a:t>Non-Standard XMLSchema</a:t>
            </a:r>
            <a:endParaRPr/>
          </a:p>
        </p:txBody>
      </p:sp>
      <p:sp>
        <p:nvSpPr>
          <p:cNvPr id="246" name="CustomShape 4"/>
          <p:cNvSpPr/>
          <p:nvPr/>
        </p:nvSpPr>
        <p:spPr>
          <a:xfrm>
            <a:off x="2956680" y="3695760"/>
            <a:ext cx="1462320" cy="45648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Calibri"/>
              </a:rPr>
              <a:t>ComplexType</a:t>
            </a:r>
            <a:endParaRPr/>
          </a:p>
        </p:txBody>
      </p:sp>
      <p:sp>
        <p:nvSpPr>
          <p:cNvPr id="247" name="CustomShape 5"/>
          <p:cNvSpPr/>
          <p:nvPr/>
        </p:nvSpPr>
        <p:spPr>
          <a:xfrm>
            <a:off x="2956680" y="2057400"/>
            <a:ext cx="1462320" cy="45648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Calibri"/>
              </a:rPr>
              <a:t>Built – in type</a:t>
            </a:r>
            <a:endParaRPr/>
          </a:p>
        </p:txBody>
      </p:sp>
      <p:sp>
        <p:nvSpPr>
          <p:cNvPr id="248" name="CustomShape 6"/>
          <p:cNvSpPr/>
          <p:nvPr/>
        </p:nvSpPr>
        <p:spPr>
          <a:xfrm>
            <a:off x="5897880" y="4495680"/>
            <a:ext cx="1645200" cy="456480"/>
          </a:xfrm>
          <a:prstGeom prst="roundRect">
            <a:avLst>
              <a:gd fmla="val 16667" name="adj"/>
            </a:avLst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SOAPElement</a:t>
            </a:r>
            <a:endParaRPr/>
          </a:p>
        </p:txBody>
      </p:sp>
      <p:sp>
        <p:nvSpPr>
          <p:cNvPr id="249" name="CustomShape 7"/>
          <p:cNvSpPr/>
          <p:nvPr/>
        </p:nvSpPr>
        <p:spPr>
          <a:xfrm>
            <a:off x="5897880" y="3695760"/>
            <a:ext cx="1645200" cy="456480"/>
          </a:xfrm>
          <a:prstGeom prst="roundRect">
            <a:avLst>
              <a:gd fmla="val 16667" name="adj"/>
            </a:avLst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Java Bean</a:t>
            </a:r>
            <a:endParaRPr/>
          </a:p>
        </p:txBody>
      </p:sp>
      <p:sp>
        <p:nvSpPr>
          <p:cNvPr id="250" name="CustomShape 8"/>
          <p:cNvSpPr/>
          <p:nvPr/>
        </p:nvSpPr>
        <p:spPr>
          <a:xfrm>
            <a:off x="5897880" y="2057400"/>
            <a:ext cx="1645200" cy="456480"/>
          </a:xfrm>
          <a:prstGeom prst="roundRect">
            <a:avLst>
              <a:gd fmla="val 16667" name="adj"/>
            </a:avLst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Java primitive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Java holder</a:t>
            </a:r>
            <a:endParaRPr/>
          </a:p>
        </p:txBody>
      </p:sp>
      <p:sp>
        <p:nvSpPr>
          <p:cNvPr id="251" name="CustomShape 9"/>
          <p:cNvSpPr/>
          <p:nvPr/>
        </p:nvSpPr>
        <p:spPr>
          <a:xfrm>
            <a:off x="4724280" y="5181480"/>
            <a:ext cx="2513880" cy="129456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What about Simple Type ??</a:t>
            </a:r>
            <a:endParaRPr/>
          </a:p>
        </p:txBody>
      </p:sp>
      <p:sp>
        <p:nvSpPr>
          <p:cNvPr id="252" name="CustomShape 10"/>
          <p:cNvSpPr/>
          <p:nvPr/>
        </p:nvSpPr>
        <p:spPr>
          <a:xfrm>
            <a:off x="2956680" y="2819520"/>
            <a:ext cx="1462320" cy="45648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Calibri"/>
              </a:rPr>
              <a:t>Nullable element</a:t>
            </a:r>
            <a:endParaRPr/>
          </a:p>
        </p:txBody>
      </p:sp>
      <p:sp>
        <p:nvSpPr>
          <p:cNvPr id="253" name="CustomShape 11"/>
          <p:cNvSpPr/>
          <p:nvPr/>
        </p:nvSpPr>
        <p:spPr>
          <a:xfrm>
            <a:off x="5897880" y="2819520"/>
            <a:ext cx="1645200" cy="456480"/>
          </a:xfrm>
          <a:prstGeom prst="roundRect">
            <a:avLst>
              <a:gd fmla="val 16667" name="adj"/>
            </a:avLst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Wrapper class</a:t>
            </a:r>
            <a:endParaRPr/>
          </a:p>
        </p:txBody>
      </p:sp>
      <p:sp>
        <p:nvSpPr>
          <p:cNvPr id="254" name="CustomShape 12"/>
          <p:cNvSpPr/>
          <p:nvPr/>
        </p:nvSpPr>
        <p:spPr>
          <a:xfrm>
            <a:off x="4419720" y="3047040"/>
            <a:ext cx="1477440" cy="7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55" name="CustomShape 13"/>
          <p:cNvSpPr/>
          <p:nvPr/>
        </p:nvSpPr>
        <p:spPr>
          <a:xfrm>
            <a:off x="4419720" y="4723560"/>
            <a:ext cx="1477440" cy="7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56" name="CustomShape 14"/>
          <p:cNvSpPr/>
          <p:nvPr/>
        </p:nvSpPr>
        <p:spPr>
          <a:xfrm>
            <a:off x="4419720" y="2285280"/>
            <a:ext cx="1477440" cy="7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57" name="CustomShape 15"/>
          <p:cNvSpPr/>
          <p:nvPr/>
        </p:nvSpPr>
        <p:spPr>
          <a:xfrm>
            <a:off x="609480" y="5181480"/>
            <a:ext cx="2361600" cy="13708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Calibri"/>
              </a:rPr>
              <a:t>Holders are usefull only if we interact Non-JAVA webservice or non-java client</a:t>
            </a:r>
            <a:endParaRPr/>
          </a:p>
        </p:txBody>
      </p:sp>
      <p:sp>
        <p:nvSpPr>
          <p:cNvPr id="258" name="CustomShape 16"/>
          <p:cNvSpPr/>
          <p:nvPr/>
        </p:nvSpPr>
        <p:spPr>
          <a:xfrm>
            <a:off x="304920" y="3581280"/>
            <a:ext cx="1645200" cy="7308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JavaBean Holder, array Holder</a:t>
            </a:r>
            <a:endParaRPr/>
          </a:p>
        </p:txBody>
      </p:sp>
      <p:sp>
        <p:nvSpPr>
          <p:cNvPr id="259" name="CustomShape 17"/>
          <p:cNvSpPr/>
          <p:nvPr/>
        </p:nvSpPr>
        <p:spPr>
          <a:xfrm>
            <a:off x="609480" y="228600"/>
            <a:ext cx="5180760" cy="68508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Parameters of Operation </a:t>
            </a:r>
            <a:r>
              <a:rPr b="1" lang="en-IN">
                <a:solidFill>
                  <a:srgbClr val="ffff00"/>
                </a:solidFill>
                <a:latin typeface="Calibri"/>
              </a:rPr>
              <a:t>mapping</a:t>
            </a:r>
            <a:endParaRPr/>
          </a:p>
        </p:txBody>
      </p:sp>
      <p:sp>
        <p:nvSpPr>
          <p:cNvPr id="260" name="CustomShape 18"/>
          <p:cNvSpPr/>
          <p:nvPr/>
        </p:nvSpPr>
        <p:spPr>
          <a:xfrm>
            <a:off x="4419720" y="3923640"/>
            <a:ext cx="1477440" cy="7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61" name="CustomShape 19"/>
          <p:cNvSpPr/>
          <p:nvPr/>
        </p:nvSpPr>
        <p:spPr>
          <a:xfrm flipV="1">
            <a:off x="2956680" y="3946320"/>
            <a:ext cx="1005120" cy="223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62" name="CustomShape 20"/>
          <p:cNvSpPr/>
          <p:nvPr/>
        </p:nvSpPr>
        <p:spPr>
          <a:xfrm>
            <a:off x="3581280" y="5181480"/>
            <a:ext cx="1065960" cy="1065960"/>
          </a:xfrm>
          <a:prstGeom prst="wedgeEllipseCallout">
            <a:avLst>
              <a:gd fmla="val -67312" name="adj1"/>
              <a:gd fmla="val -69090" name="adj2"/>
            </a:avLst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Group, any, attributeGroup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2362320" y="3581280"/>
            <a:ext cx="1751760" cy="608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FaultMessage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3048120" y="1905120"/>
            <a:ext cx="1751760" cy="60876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JAVA Exception</a:t>
            </a:r>
            <a:endParaRPr/>
          </a:p>
        </p:txBody>
      </p:sp>
      <p:sp>
        <p:nvSpPr>
          <p:cNvPr id="265" name="CustomShape 3"/>
          <p:cNvSpPr/>
          <p:nvPr/>
        </p:nvSpPr>
        <p:spPr>
          <a:xfrm>
            <a:off x="1600200" y="2362320"/>
            <a:ext cx="990000" cy="5328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Single part</a:t>
            </a:r>
            <a:endParaRPr/>
          </a:p>
        </p:txBody>
      </p:sp>
      <p:sp>
        <p:nvSpPr>
          <p:cNvPr id="266" name="CustomShape 4"/>
          <p:cNvSpPr/>
          <p:nvPr/>
        </p:nvSpPr>
        <p:spPr>
          <a:xfrm>
            <a:off x="152280" y="3429000"/>
            <a:ext cx="1523160" cy="6850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Can be a complex type</a:t>
            </a:r>
            <a:endParaRPr/>
          </a:p>
        </p:txBody>
      </p:sp>
      <p:sp>
        <p:nvSpPr>
          <p:cNvPr id="267" name="CustomShape 5"/>
          <p:cNvSpPr/>
          <p:nvPr/>
        </p:nvSpPr>
        <p:spPr>
          <a:xfrm>
            <a:off x="2438280" y="4876920"/>
            <a:ext cx="1904400" cy="6850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Complex type can be inheritance</a:t>
            </a:r>
            <a:endParaRPr/>
          </a:p>
        </p:txBody>
      </p:sp>
      <p:sp>
        <p:nvSpPr>
          <p:cNvPr id="268" name="CustomShape 6"/>
          <p:cNvSpPr/>
          <p:nvPr/>
        </p:nvSpPr>
        <p:spPr>
          <a:xfrm>
            <a:off x="5715000" y="4343400"/>
            <a:ext cx="2437560" cy="837360"/>
          </a:xfrm>
          <a:prstGeom prst="rect">
            <a:avLst/>
          </a:prstGeom>
          <a:solidFill>
            <a:srgbClr val="604a7b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Least sub-class only used in endpoint interface</a:t>
            </a:r>
            <a:endParaRPr/>
          </a:p>
        </p:txBody>
      </p:sp>
      <p:sp>
        <p:nvSpPr>
          <p:cNvPr id="269" name="CustomShape 7"/>
          <p:cNvSpPr/>
          <p:nvPr/>
        </p:nvSpPr>
        <p:spPr>
          <a:xfrm>
            <a:off x="5638680" y="2438280"/>
            <a:ext cx="2437560" cy="1218600"/>
          </a:xfrm>
          <a:prstGeom prst="rect">
            <a:avLst/>
          </a:prstGeom>
          <a:solidFill>
            <a:srgbClr val="604a7b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The Name of Exception class will vary based on built in type or complex type</a:t>
            </a:r>
            <a:endParaRPr/>
          </a:p>
        </p:txBody>
      </p:sp>
      <p:sp>
        <p:nvSpPr>
          <p:cNvPr id="270" name="CustomShape 8"/>
          <p:cNvSpPr/>
          <p:nvPr/>
        </p:nvSpPr>
        <p:spPr>
          <a:xfrm>
            <a:off x="380880" y="685800"/>
            <a:ext cx="1828080" cy="1447200"/>
          </a:xfrm>
          <a:prstGeom prst="ellipse">
            <a:avLst/>
          </a:prstGeom>
          <a:solidFill>
            <a:srgbClr val="604a7b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Calibri"/>
              </a:rPr>
              <a:t>Can be more than one Fault message in a operation</a:t>
            </a:r>
            <a:endParaRPr/>
          </a:p>
        </p:txBody>
      </p:sp>
      <p:sp>
        <p:nvSpPr>
          <p:cNvPr id="271" name="CustomShape 9"/>
          <p:cNvSpPr/>
          <p:nvPr/>
        </p:nvSpPr>
        <p:spPr>
          <a:xfrm>
            <a:off x="1981080" y="304920"/>
            <a:ext cx="4342680" cy="45648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FAULT Message </a:t>
            </a:r>
            <a:r>
              <a:rPr b="1" lang="en-IN">
                <a:solidFill>
                  <a:srgbClr val="ffff00"/>
                </a:solidFill>
                <a:latin typeface="Calibri"/>
              </a:rPr>
              <a:t>Mapping</a:t>
            </a:r>
            <a:endParaRPr/>
          </a:p>
        </p:txBody>
      </p:sp>
      <p:sp>
        <p:nvSpPr>
          <p:cNvPr id="272" name="CustomShape 10"/>
          <p:cNvSpPr/>
          <p:nvPr/>
        </p:nvSpPr>
        <p:spPr>
          <a:xfrm flipH="1" flipV="1">
            <a:off x="3923640" y="2513880"/>
            <a:ext cx="1065960" cy="6850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73" name="CustomShape 11"/>
          <p:cNvSpPr/>
          <p:nvPr/>
        </p:nvSpPr>
        <p:spPr>
          <a:xfrm flipV="1">
            <a:off x="2095560" y="3580560"/>
            <a:ext cx="685080" cy="11422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74" name="CustomShape 12"/>
          <p:cNvSpPr/>
          <p:nvPr/>
        </p:nvSpPr>
        <p:spPr>
          <a:xfrm flipH="1">
            <a:off x="3237840" y="4876920"/>
            <a:ext cx="685080" cy="1515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75" name="CustomShape 13"/>
          <p:cNvSpPr/>
          <p:nvPr/>
        </p:nvSpPr>
        <p:spPr>
          <a:xfrm>
            <a:off x="2362320" y="3886200"/>
            <a:ext cx="685080" cy="1137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990720" y="1066680"/>
            <a:ext cx="3047400" cy="6850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EJB Endpoint deployment</a:t>
            </a: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3657600" y="2133720"/>
            <a:ext cx="3351960" cy="608760"/>
          </a:xfrm>
          <a:prstGeom prst="roundRect">
            <a:avLst>
              <a:gd fmla="val 16667" name="adj"/>
            </a:avLst>
          </a:prstGeom>
          <a:solidFill>
            <a:srgbClr val="552ff5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Transaction Attribute configuration</a:t>
            </a:r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3657600" y="3200400"/>
            <a:ext cx="3351960" cy="608760"/>
          </a:xfrm>
          <a:prstGeom prst="roundRect">
            <a:avLst>
              <a:gd fmla="val 16667" name="adj"/>
            </a:avLst>
          </a:prstGeom>
          <a:solidFill>
            <a:srgbClr val="552ff5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Security Role configuration</a:t>
            </a:r>
            <a:endParaRPr/>
          </a:p>
        </p:txBody>
      </p:sp>
      <p:sp>
        <p:nvSpPr>
          <p:cNvPr id="279" name="CustomShape 4"/>
          <p:cNvSpPr/>
          <p:nvPr/>
        </p:nvSpPr>
        <p:spPr>
          <a:xfrm>
            <a:off x="3657600" y="4343400"/>
            <a:ext cx="3351960" cy="608760"/>
          </a:xfrm>
          <a:prstGeom prst="roundRect">
            <a:avLst>
              <a:gd fmla="val 16667" name="adj"/>
            </a:avLst>
          </a:prstGeom>
          <a:solidFill>
            <a:srgbClr val="552ff5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Security run-as configuration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343400" y="2209680"/>
            <a:ext cx="2361600" cy="456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Lightweight mapping</a:t>
            </a: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457200" y="2286000"/>
            <a:ext cx="2513880" cy="456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Heavyweight mapping</a:t>
            </a:r>
            <a:endParaRPr/>
          </a:p>
        </p:txBody>
      </p:sp>
      <p:sp>
        <p:nvSpPr>
          <p:cNvPr id="282" name="CustomShape 3"/>
          <p:cNvSpPr/>
          <p:nvPr/>
        </p:nvSpPr>
        <p:spPr>
          <a:xfrm>
            <a:off x="6172200" y="2743200"/>
            <a:ext cx="2133000" cy="1370880"/>
          </a:xfrm>
          <a:prstGeom prst="wedgeEllipseCallout">
            <a:avLst>
              <a:gd fmla="val -43949" name="adj1"/>
              <a:gd fmla="val -52489" name="adj2"/>
            </a:avLst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If RPC/Encoded message are used</a:t>
            </a:r>
            <a:endParaRPr/>
          </a:p>
        </p:txBody>
      </p:sp>
      <p:sp>
        <p:nvSpPr>
          <p:cNvPr id="283" name="CustomShape 4"/>
          <p:cNvSpPr/>
          <p:nvPr/>
        </p:nvSpPr>
        <p:spPr>
          <a:xfrm>
            <a:off x="1752480" y="1066680"/>
            <a:ext cx="3961800" cy="608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Mapping Type</a:t>
            </a:r>
            <a:endParaRPr/>
          </a:p>
        </p:txBody>
      </p:sp>
      <p:sp>
        <p:nvSpPr>
          <p:cNvPr id="284" name="CustomShape 5"/>
          <p:cNvSpPr/>
          <p:nvPr/>
        </p:nvSpPr>
        <p:spPr>
          <a:xfrm>
            <a:off x="3733920" y="1676520"/>
            <a:ext cx="608760" cy="20185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85" name="CustomShape 6"/>
          <p:cNvSpPr/>
          <p:nvPr/>
        </p:nvSpPr>
        <p:spPr>
          <a:xfrm flipH="1">
            <a:off x="3733200" y="2209680"/>
            <a:ext cx="532800" cy="190440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86" name="CustomShape 7"/>
          <p:cNvSpPr/>
          <p:nvPr/>
        </p:nvSpPr>
        <p:spPr>
          <a:xfrm>
            <a:off x="228600" y="3276720"/>
            <a:ext cx="2133000" cy="1675800"/>
          </a:xfrm>
          <a:prstGeom prst="wedgeEllipseCallout">
            <a:avLst>
              <a:gd fmla="val 18899" name="adj1"/>
              <a:gd fmla="val -80394" name="adj2"/>
            </a:avLst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It will have ALL 5 different mapping in mapping file</a:t>
            </a:r>
            <a:endParaRPr/>
          </a:p>
        </p:txBody>
      </p:sp>
      <p:sp>
        <p:nvSpPr>
          <p:cNvPr id="287" name="CustomShape 8"/>
          <p:cNvSpPr/>
          <p:nvPr/>
        </p:nvSpPr>
        <p:spPr>
          <a:xfrm>
            <a:off x="3809880" y="4267080"/>
            <a:ext cx="2056680" cy="1294560"/>
          </a:xfrm>
          <a:prstGeom prst="wedgeEllipseCallout">
            <a:avLst>
              <a:gd fmla="val 4832" name="adj1"/>
              <a:gd fmla="val -172132" name="adj2"/>
            </a:avLst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It will have only package mapping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990720" y="1295280"/>
            <a:ext cx="1675800" cy="761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WSDL .xml</a:t>
            </a:r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4800600" y="2895480"/>
            <a:ext cx="2133000" cy="9136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Webservice.xml</a:t>
            </a:r>
            <a:endParaRPr/>
          </a:p>
        </p:txBody>
      </p:sp>
      <p:sp>
        <p:nvSpPr>
          <p:cNvPr id="290" name="CustomShape 3"/>
          <p:cNvSpPr/>
          <p:nvPr/>
        </p:nvSpPr>
        <p:spPr>
          <a:xfrm>
            <a:off x="990720" y="4572000"/>
            <a:ext cx="2133000" cy="761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Mapping.xml</a:t>
            </a:r>
            <a:endParaRPr/>
          </a:p>
        </p:txBody>
      </p:sp>
      <p:sp>
        <p:nvSpPr>
          <p:cNvPr id="291" name="CustomShape 4"/>
          <p:cNvSpPr/>
          <p:nvPr/>
        </p:nvSpPr>
        <p:spPr>
          <a:xfrm>
            <a:off x="1447920" y="2286000"/>
            <a:ext cx="304200" cy="205668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92" name="CustomShape 5"/>
          <p:cNvSpPr/>
          <p:nvPr/>
        </p:nvSpPr>
        <p:spPr>
          <a:xfrm>
            <a:off x="2133720" y="2286000"/>
            <a:ext cx="227880" cy="2133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93" name="CustomShape 6"/>
          <p:cNvSpPr/>
          <p:nvPr/>
        </p:nvSpPr>
        <p:spPr>
          <a:xfrm>
            <a:off x="3347640" y="1627920"/>
            <a:ext cx="2056680" cy="30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94" name="CustomShape 7"/>
          <p:cNvSpPr/>
          <p:nvPr/>
        </p:nvSpPr>
        <p:spPr>
          <a:xfrm>
            <a:off x="3048840" y="1828800"/>
            <a:ext cx="1928880" cy="28764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95" name="CustomShape 8"/>
          <p:cNvSpPr/>
          <p:nvPr/>
        </p:nvSpPr>
        <p:spPr>
          <a:xfrm>
            <a:off x="4114800" y="4952880"/>
            <a:ext cx="3047400" cy="1218600"/>
          </a:xfrm>
          <a:prstGeom prst="ellipse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JAX-RPC compiler need only wsdl and mapping file as input</a:t>
            </a:r>
            <a:endParaRPr/>
          </a:p>
        </p:txBody>
      </p:sp>
      <p:sp>
        <p:nvSpPr>
          <p:cNvPr id="296" name="CustomShape 9"/>
          <p:cNvSpPr/>
          <p:nvPr/>
        </p:nvSpPr>
        <p:spPr>
          <a:xfrm>
            <a:off x="3200400" y="4870800"/>
            <a:ext cx="2208960" cy="38016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297" name="CustomShape 10"/>
          <p:cNvSpPr/>
          <p:nvPr/>
        </p:nvSpPr>
        <p:spPr>
          <a:xfrm>
            <a:off x="3886200" y="3886200"/>
            <a:ext cx="913680" cy="91368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298" name="CustomShape 11"/>
          <p:cNvSpPr/>
          <p:nvPr/>
        </p:nvSpPr>
        <p:spPr>
          <a:xfrm>
            <a:off x="4876920" y="609480"/>
            <a:ext cx="2818800" cy="761400"/>
          </a:xfrm>
          <a:prstGeom prst="plaque">
            <a:avLst>
              <a:gd fmla="val 16667" name="adj"/>
            </a:avLst>
          </a:prstGeom>
          <a:solidFill>
            <a:srgbClr val="92d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Relationship among deployment descriptors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WebService Deployments</a:t>
            </a:r>
            <a:endParaRPr/>
          </a:p>
        </p:txBody>
      </p:sp>
      <p:sp>
        <p:nvSpPr>
          <p:cNvPr id="300" name="CustomShape 2"/>
          <p:cNvSpPr/>
          <p:nvPr/>
        </p:nvSpPr>
        <p:spPr>
          <a:xfrm>
            <a:off x="1371600" y="3886200"/>
            <a:ext cx="6933600" cy="14472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b8b8b"/>
                </a:solidFill>
                <a:latin typeface="Calibri"/>
              </a:rPr>
              <a:t>Paramasivam.kaliyamoorthi@gmail.com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2880"/>
            <a:ext cx="8228880" cy="71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What is good for webservice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Built on Open Standard – XML &amp; SOAP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Language &amp; Platform netural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Modular Design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33520" y="5334120"/>
            <a:ext cx="4419000" cy="68508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Web.xml configuration related to JSE</a:t>
            </a:r>
            <a:endParaRPr/>
          </a:p>
        </p:txBody>
      </p:sp>
      <p:sp>
        <p:nvSpPr>
          <p:cNvPr id="302" name="CustomShape 2"/>
          <p:cNvSpPr/>
          <p:nvPr/>
        </p:nvSpPr>
        <p:spPr>
          <a:xfrm>
            <a:off x="1066680" y="4267080"/>
            <a:ext cx="4419000" cy="68508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Ejb-jar.xml configuration related to EJB endpoint</a:t>
            </a:r>
            <a:endParaRPr/>
          </a:p>
        </p:txBody>
      </p:sp>
      <p:sp>
        <p:nvSpPr>
          <p:cNvPr id="303" name="CustomShape 3"/>
          <p:cNvSpPr/>
          <p:nvPr/>
        </p:nvSpPr>
        <p:spPr>
          <a:xfrm>
            <a:off x="1676520" y="3200400"/>
            <a:ext cx="4419000" cy="6850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J2EE  &lt;service-ref&gt; configuration in web service client application</a:t>
            </a:r>
            <a:endParaRPr/>
          </a:p>
        </p:txBody>
      </p:sp>
      <p:sp>
        <p:nvSpPr>
          <p:cNvPr id="304" name="CustomShape 4"/>
          <p:cNvSpPr/>
          <p:nvPr/>
        </p:nvSpPr>
        <p:spPr>
          <a:xfrm>
            <a:off x="2133720" y="2133720"/>
            <a:ext cx="4419000" cy="685080"/>
          </a:xfrm>
          <a:prstGeom prst="roundRect">
            <a:avLst>
              <a:gd fmla="val 16667" name="adj"/>
            </a:avLst>
          </a:prstGeom>
          <a:solidFill>
            <a:srgbClr val="604a7b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&lt;webservice-description&gt; configuration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85800" y="1523880"/>
            <a:ext cx="1218600" cy="18280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EAR</a:t>
            </a:r>
            <a:endParaRPr/>
          </a:p>
        </p:txBody>
      </p:sp>
      <p:sp>
        <p:nvSpPr>
          <p:cNvPr id="306" name="CustomShape 2"/>
          <p:cNvSpPr/>
          <p:nvPr/>
        </p:nvSpPr>
        <p:spPr>
          <a:xfrm>
            <a:off x="2819520" y="1447920"/>
            <a:ext cx="1218600" cy="5328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WAR</a:t>
            </a:r>
            <a:endParaRPr/>
          </a:p>
        </p:txBody>
      </p:sp>
      <p:sp>
        <p:nvSpPr>
          <p:cNvPr id="307" name="CustomShape 3"/>
          <p:cNvSpPr/>
          <p:nvPr/>
        </p:nvSpPr>
        <p:spPr>
          <a:xfrm>
            <a:off x="2819520" y="2133720"/>
            <a:ext cx="1218600" cy="5328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JAR</a:t>
            </a:r>
            <a:endParaRPr/>
          </a:p>
        </p:txBody>
      </p:sp>
      <p:sp>
        <p:nvSpPr>
          <p:cNvPr id="308" name="CustomShape 4"/>
          <p:cNvSpPr/>
          <p:nvPr/>
        </p:nvSpPr>
        <p:spPr>
          <a:xfrm>
            <a:off x="2819520" y="2819520"/>
            <a:ext cx="1218600" cy="5328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RAR</a:t>
            </a:r>
            <a:endParaRPr/>
          </a:p>
        </p:txBody>
      </p:sp>
      <p:sp>
        <p:nvSpPr>
          <p:cNvPr id="309" name="CustomShape 5"/>
          <p:cNvSpPr/>
          <p:nvPr/>
        </p:nvSpPr>
        <p:spPr>
          <a:xfrm flipV="1">
            <a:off x="1905120" y="1713960"/>
            <a:ext cx="913680" cy="72324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10" name="CustomShape 6"/>
          <p:cNvSpPr/>
          <p:nvPr/>
        </p:nvSpPr>
        <p:spPr>
          <a:xfrm flipV="1">
            <a:off x="1905120" y="2399760"/>
            <a:ext cx="913680" cy="3744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311" name="CustomShape 7"/>
          <p:cNvSpPr/>
          <p:nvPr/>
        </p:nvSpPr>
        <p:spPr>
          <a:xfrm>
            <a:off x="1905120" y="2438280"/>
            <a:ext cx="913680" cy="6469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1219320" y="1143000"/>
            <a:ext cx="2513880" cy="4564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JSE Endpoints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2629080" y="2362320"/>
            <a:ext cx="350460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Security Configuration</a:t>
            </a:r>
            <a:endParaRPr/>
          </a:p>
        </p:txBody>
      </p:sp>
      <p:sp>
        <p:nvSpPr>
          <p:cNvPr id="314" name="CustomShape 3"/>
          <p:cNvSpPr/>
          <p:nvPr/>
        </p:nvSpPr>
        <p:spPr>
          <a:xfrm>
            <a:off x="2666880" y="3048120"/>
            <a:ext cx="350460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Filter configuration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1219320" y="1143000"/>
            <a:ext cx="2513880" cy="4564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EJB Endpoints</a:t>
            </a:r>
            <a:endParaRPr/>
          </a:p>
        </p:txBody>
      </p:sp>
      <p:sp>
        <p:nvSpPr>
          <p:cNvPr id="316" name="CustomShape 2"/>
          <p:cNvSpPr/>
          <p:nvPr/>
        </p:nvSpPr>
        <p:spPr>
          <a:xfrm>
            <a:off x="2629080" y="2362320"/>
            <a:ext cx="350460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Transaction attribute configuration</a:t>
            </a:r>
            <a:endParaRPr/>
          </a:p>
        </p:txBody>
      </p:sp>
      <p:sp>
        <p:nvSpPr>
          <p:cNvPr id="317" name="CustomShape 3"/>
          <p:cNvSpPr/>
          <p:nvPr/>
        </p:nvSpPr>
        <p:spPr>
          <a:xfrm>
            <a:off x="2629080" y="3886200"/>
            <a:ext cx="350460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Security configuration configuration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1219320" y="1143000"/>
            <a:ext cx="251388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Service Reference  in Client to JNDI context</a:t>
            </a:r>
            <a:endParaRPr/>
          </a:p>
        </p:txBody>
      </p:sp>
      <p:sp>
        <p:nvSpPr>
          <p:cNvPr id="319" name="CustomShape 2"/>
          <p:cNvSpPr/>
          <p:nvPr/>
        </p:nvSpPr>
        <p:spPr>
          <a:xfrm>
            <a:off x="762120" y="1981080"/>
            <a:ext cx="1553760" cy="2736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&lt;service-ref&gt;</a:t>
            </a:r>
            <a:endParaRPr/>
          </a:p>
        </p:txBody>
      </p:sp>
      <p:sp>
        <p:nvSpPr>
          <p:cNvPr id="320" name="CustomShape 3"/>
          <p:cNvSpPr/>
          <p:nvPr/>
        </p:nvSpPr>
        <p:spPr>
          <a:xfrm>
            <a:off x="685800" y="5181480"/>
            <a:ext cx="1553760" cy="2736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&lt;/service-ref&gt;</a:t>
            </a:r>
            <a:endParaRPr/>
          </a:p>
        </p:txBody>
      </p:sp>
      <p:sp>
        <p:nvSpPr>
          <p:cNvPr id="321" name="CustomShape 4"/>
          <p:cNvSpPr/>
          <p:nvPr/>
        </p:nvSpPr>
        <p:spPr>
          <a:xfrm>
            <a:off x="1981080" y="2514600"/>
            <a:ext cx="266616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&lt;service-ref-name&gt;</a:t>
            </a:r>
            <a:endParaRPr/>
          </a:p>
        </p:txBody>
      </p:sp>
      <p:sp>
        <p:nvSpPr>
          <p:cNvPr id="322" name="CustomShape 5"/>
          <p:cNvSpPr/>
          <p:nvPr/>
        </p:nvSpPr>
        <p:spPr>
          <a:xfrm>
            <a:off x="1981080" y="2895480"/>
            <a:ext cx="266616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&lt;service-interface&gt;</a:t>
            </a:r>
            <a:endParaRPr/>
          </a:p>
        </p:txBody>
      </p:sp>
      <p:sp>
        <p:nvSpPr>
          <p:cNvPr id="323" name="CustomShape 6"/>
          <p:cNvSpPr/>
          <p:nvPr/>
        </p:nvSpPr>
        <p:spPr>
          <a:xfrm>
            <a:off x="1981080" y="3276720"/>
            <a:ext cx="266616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&lt;wsdl-file&gt;</a:t>
            </a:r>
            <a:endParaRPr/>
          </a:p>
        </p:txBody>
      </p:sp>
      <p:sp>
        <p:nvSpPr>
          <p:cNvPr id="324" name="CustomShape 7"/>
          <p:cNvSpPr/>
          <p:nvPr/>
        </p:nvSpPr>
        <p:spPr>
          <a:xfrm>
            <a:off x="1981080" y="3657600"/>
            <a:ext cx="266616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&lt;jaxrpc-mapping-file&gt;</a:t>
            </a:r>
            <a:endParaRPr/>
          </a:p>
        </p:txBody>
      </p:sp>
      <p:sp>
        <p:nvSpPr>
          <p:cNvPr id="325" name="CustomShape 8"/>
          <p:cNvSpPr/>
          <p:nvPr/>
        </p:nvSpPr>
        <p:spPr>
          <a:xfrm>
            <a:off x="1981080" y="4038480"/>
            <a:ext cx="266616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&lt;port-component-ref&gt;</a:t>
            </a:r>
            <a:endParaRPr/>
          </a:p>
        </p:txBody>
      </p:sp>
      <p:sp>
        <p:nvSpPr>
          <p:cNvPr id="326" name="CustomShape 9"/>
          <p:cNvSpPr/>
          <p:nvPr/>
        </p:nvSpPr>
        <p:spPr>
          <a:xfrm>
            <a:off x="1981080" y="4419720"/>
            <a:ext cx="266616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&lt;handler&gt;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762120" y="228600"/>
            <a:ext cx="251388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WebServices description</a:t>
            </a:r>
            <a:endParaRPr/>
          </a:p>
        </p:txBody>
      </p:sp>
      <p:sp>
        <p:nvSpPr>
          <p:cNvPr id="328" name="CustomShape 2"/>
          <p:cNvSpPr/>
          <p:nvPr/>
        </p:nvSpPr>
        <p:spPr>
          <a:xfrm>
            <a:off x="800280" y="1143000"/>
            <a:ext cx="3382560" cy="2736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&lt;webservice-description&gt;</a:t>
            </a:r>
            <a:endParaRPr/>
          </a:p>
        </p:txBody>
      </p:sp>
      <p:sp>
        <p:nvSpPr>
          <p:cNvPr id="329" name="CustomShape 3"/>
          <p:cNvSpPr/>
          <p:nvPr/>
        </p:nvSpPr>
        <p:spPr>
          <a:xfrm>
            <a:off x="1866960" y="1752480"/>
            <a:ext cx="319968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&lt;webservice-description-name&gt;</a:t>
            </a:r>
            <a:endParaRPr/>
          </a:p>
        </p:txBody>
      </p:sp>
      <p:sp>
        <p:nvSpPr>
          <p:cNvPr id="330" name="CustomShape 4"/>
          <p:cNvSpPr/>
          <p:nvPr/>
        </p:nvSpPr>
        <p:spPr>
          <a:xfrm>
            <a:off x="1866960" y="2209680"/>
            <a:ext cx="319968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&lt;wsdl-file&gt;</a:t>
            </a:r>
            <a:endParaRPr/>
          </a:p>
        </p:txBody>
      </p:sp>
      <p:sp>
        <p:nvSpPr>
          <p:cNvPr id="331" name="CustomShape 5"/>
          <p:cNvSpPr/>
          <p:nvPr/>
        </p:nvSpPr>
        <p:spPr>
          <a:xfrm>
            <a:off x="1866960" y="2590920"/>
            <a:ext cx="319968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&lt;jaxrpc-mapping-file&gt;</a:t>
            </a:r>
            <a:endParaRPr/>
          </a:p>
        </p:txBody>
      </p:sp>
      <p:sp>
        <p:nvSpPr>
          <p:cNvPr id="332" name="CustomShape 6"/>
          <p:cNvSpPr/>
          <p:nvPr/>
        </p:nvSpPr>
        <p:spPr>
          <a:xfrm>
            <a:off x="1866960" y="2971800"/>
            <a:ext cx="319968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&lt;port-component&gt;</a:t>
            </a:r>
            <a:endParaRPr/>
          </a:p>
        </p:txBody>
      </p:sp>
      <p:sp>
        <p:nvSpPr>
          <p:cNvPr id="333" name="CustomShape 7"/>
          <p:cNvSpPr/>
          <p:nvPr/>
        </p:nvSpPr>
        <p:spPr>
          <a:xfrm>
            <a:off x="1866960" y="5059800"/>
            <a:ext cx="3199680" cy="3042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&lt;handler&gt;</a:t>
            </a:r>
            <a:endParaRPr/>
          </a:p>
        </p:txBody>
      </p:sp>
      <p:sp>
        <p:nvSpPr>
          <p:cNvPr id="334" name="CustomShape 8"/>
          <p:cNvSpPr/>
          <p:nvPr/>
        </p:nvSpPr>
        <p:spPr>
          <a:xfrm>
            <a:off x="4267080" y="3505320"/>
            <a:ext cx="2925360" cy="304200"/>
          </a:xfrm>
          <a:prstGeom prst="roundRect">
            <a:avLst>
              <a:gd fmla="val 16667" name="adj"/>
            </a:avLst>
          </a:prstGeom>
          <a:solidFill>
            <a:srgbClr val="948a54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&lt;port-component-name&gt;</a:t>
            </a:r>
            <a:endParaRPr/>
          </a:p>
        </p:txBody>
      </p:sp>
      <p:sp>
        <p:nvSpPr>
          <p:cNvPr id="335" name="CustomShape 9"/>
          <p:cNvSpPr/>
          <p:nvPr/>
        </p:nvSpPr>
        <p:spPr>
          <a:xfrm>
            <a:off x="4267080" y="3886200"/>
            <a:ext cx="2925360" cy="304200"/>
          </a:xfrm>
          <a:prstGeom prst="roundRect">
            <a:avLst>
              <a:gd fmla="val 16667" name="adj"/>
            </a:avLst>
          </a:prstGeom>
          <a:solidFill>
            <a:srgbClr val="948a54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&lt;wsdl-port&gt;</a:t>
            </a:r>
            <a:endParaRPr/>
          </a:p>
        </p:txBody>
      </p:sp>
      <p:sp>
        <p:nvSpPr>
          <p:cNvPr id="336" name="CustomShape 10"/>
          <p:cNvSpPr/>
          <p:nvPr/>
        </p:nvSpPr>
        <p:spPr>
          <a:xfrm>
            <a:off x="4267080" y="4267080"/>
            <a:ext cx="2925360" cy="304200"/>
          </a:xfrm>
          <a:prstGeom prst="roundRect">
            <a:avLst>
              <a:gd fmla="val 16667" name="adj"/>
            </a:avLst>
          </a:prstGeom>
          <a:solidFill>
            <a:srgbClr val="948a54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&lt;service-endpoint-interface&gt;</a:t>
            </a:r>
            <a:endParaRPr/>
          </a:p>
        </p:txBody>
      </p:sp>
      <p:sp>
        <p:nvSpPr>
          <p:cNvPr id="337" name="CustomShape 11"/>
          <p:cNvSpPr/>
          <p:nvPr/>
        </p:nvSpPr>
        <p:spPr>
          <a:xfrm>
            <a:off x="4267080" y="4648320"/>
            <a:ext cx="2925360" cy="304200"/>
          </a:xfrm>
          <a:prstGeom prst="roundRect">
            <a:avLst>
              <a:gd fmla="val 16667" name="adj"/>
            </a:avLst>
          </a:prstGeom>
          <a:solidFill>
            <a:srgbClr val="948a54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&lt;service-endpoint-impl&gt;</a:t>
            </a:r>
            <a:endParaRPr/>
          </a:p>
        </p:txBody>
      </p:sp>
      <p:sp>
        <p:nvSpPr>
          <p:cNvPr id="338" name="CustomShape 12"/>
          <p:cNvSpPr/>
          <p:nvPr/>
        </p:nvSpPr>
        <p:spPr>
          <a:xfrm>
            <a:off x="762120" y="5638680"/>
            <a:ext cx="3382560" cy="2736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&lt;/service-endpoint-interface&gt;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1600200" y="1371600"/>
            <a:ext cx="6171480" cy="289476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While  testing web services, it must be developed on required JVM and the same  JVM has to be used in server also.</a:t>
            </a:r>
            <a:endParaRPr/>
          </a:p>
        </p:txBody>
      </p:sp>
      <p:sp>
        <p:nvSpPr>
          <p:cNvPr id="340" name="CustomShape 2"/>
          <p:cNvSpPr/>
          <p:nvPr/>
        </p:nvSpPr>
        <p:spPr>
          <a:xfrm>
            <a:off x="1523880" y="4724280"/>
            <a:ext cx="5333400" cy="83736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u="sng">
                <a:solidFill>
                  <a:srgbClr val="0000ff"/>
                </a:solidFill>
                <a:latin typeface="Calibri"/>
                <a:hlinkClick r:id="rId1"/>
              </a:rPr>
              <a:t>http://localhost:7001/wls_utc/</a:t>
            </a:r>
            <a:r>
              <a:rPr lang="en-IN">
                <a:solidFill>
                  <a:srgbClr val="ffffff"/>
                </a:solidFill>
                <a:latin typeface="Calibri"/>
              </a:rPr>
              <a:t>  test UI for web services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133720" y="304920"/>
            <a:ext cx="4266360" cy="3801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WEB Service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304920" y="838080"/>
            <a:ext cx="3428280" cy="5333400"/>
          </a:xfrm>
          <a:prstGeom prst="rect">
            <a:avLst/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ff0066"/>
                </a:solidFill>
                <a:latin typeface="Calibri"/>
              </a:rPr>
              <a:t>Non-JAVA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4572000" y="838080"/>
            <a:ext cx="3780000" cy="52570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ffcc"/>
                </a:solidFill>
                <a:latin typeface="Calibri"/>
              </a:rPr>
              <a:t>JAVA</a:t>
            </a:r>
            <a:endParaRPr/>
          </a:p>
        </p:txBody>
      </p:sp>
      <p:sp>
        <p:nvSpPr>
          <p:cNvPr id="81" name="CustomShape 4"/>
          <p:cNvSpPr/>
          <p:nvPr/>
        </p:nvSpPr>
        <p:spPr>
          <a:xfrm>
            <a:off x="5105520" y="1600200"/>
            <a:ext cx="730800" cy="456480"/>
          </a:xfrm>
          <a:prstGeom prst="rect">
            <a:avLst/>
          </a:prstGeom>
          <a:solidFill>
            <a:srgbClr val="00b0f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SAAJ</a:t>
            </a:r>
            <a:endParaRPr/>
          </a:p>
        </p:txBody>
      </p:sp>
      <p:sp>
        <p:nvSpPr>
          <p:cNvPr id="82" name="CustomShape 5"/>
          <p:cNvSpPr/>
          <p:nvPr/>
        </p:nvSpPr>
        <p:spPr>
          <a:xfrm>
            <a:off x="5105520" y="2133720"/>
            <a:ext cx="730800" cy="456480"/>
          </a:xfrm>
          <a:prstGeom prst="rect">
            <a:avLst/>
          </a:prstGeom>
          <a:solidFill>
            <a:srgbClr val="00b0f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JAXR</a:t>
            </a:r>
            <a:endParaRPr/>
          </a:p>
        </p:txBody>
      </p:sp>
      <p:sp>
        <p:nvSpPr>
          <p:cNvPr id="83" name="CustomShape 6"/>
          <p:cNvSpPr/>
          <p:nvPr/>
        </p:nvSpPr>
        <p:spPr>
          <a:xfrm>
            <a:off x="5105520" y="2743200"/>
            <a:ext cx="730800" cy="456480"/>
          </a:xfrm>
          <a:prstGeom prst="rect">
            <a:avLst/>
          </a:prstGeom>
          <a:solidFill>
            <a:srgbClr val="00b0f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JAXP</a:t>
            </a:r>
            <a:endParaRPr/>
          </a:p>
        </p:txBody>
      </p:sp>
      <p:sp>
        <p:nvSpPr>
          <p:cNvPr id="84" name="CustomShape 7"/>
          <p:cNvSpPr/>
          <p:nvPr/>
        </p:nvSpPr>
        <p:spPr>
          <a:xfrm>
            <a:off x="762120" y="1828800"/>
            <a:ext cx="913680" cy="36504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XML</a:t>
            </a:r>
            <a:endParaRPr/>
          </a:p>
        </p:txBody>
      </p:sp>
      <p:sp>
        <p:nvSpPr>
          <p:cNvPr id="85" name="CustomShape 8"/>
          <p:cNvSpPr/>
          <p:nvPr/>
        </p:nvSpPr>
        <p:spPr>
          <a:xfrm>
            <a:off x="4952880" y="3962520"/>
            <a:ext cx="2361600" cy="2056680"/>
          </a:xfrm>
          <a:prstGeom prst="rect">
            <a:avLst/>
          </a:prstGeom>
          <a:solidFill>
            <a:srgbClr val="8a75d7"/>
          </a:solidFill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JAX-RPC</a:t>
            </a:r>
            <a:endParaRPr/>
          </a:p>
        </p:txBody>
      </p:sp>
      <p:sp>
        <p:nvSpPr>
          <p:cNvPr id="86" name="CustomShape 9"/>
          <p:cNvSpPr/>
          <p:nvPr/>
        </p:nvSpPr>
        <p:spPr>
          <a:xfrm>
            <a:off x="2362320" y="1828800"/>
            <a:ext cx="990000" cy="456480"/>
          </a:xfrm>
          <a:prstGeom prst="rect">
            <a:avLst/>
          </a:prstGeom>
          <a:solidFill>
            <a:srgbClr val="92d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SOAP</a:t>
            </a:r>
            <a:endParaRPr/>
          </a:p>
        </p:txBody>
      </p:sp>
      <p:sp>
        <p:nvSpPr>
          <p:cNvPr id="87" name="CustomShape 10"/>
          <p:cNvSpPr/>
          <p:nvPr/>
        </p:nvSpPr>
        <p:spPr>
          <a:xfrm>
            <a:off x="2362320" y="2590920"/>
            <a:ext cx="990000" cy="456480"/>
          </a:xfrm>
          <a:prstGeom prst="rect">
            <a:avLst/>
          </a:prstGeom>
          <a:solidFill>
            <a:srgbClr val="92d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UDDI</a:t>
            </a:r>
            <a:endParaRPr/>
          </a:p>
        </p:txBody>
      </p:sp>
      <p:sp>
        <p:nvSpPr>
          <p:cNvPr id="88" name="CustomShape 11"/>
          <p:cNvSpPr/>
          <p:nvPr/>
        </p:nvSpPr>
        <p:spPr>
          <a:xfrm>
            <a:off x="762120" y="2438280"/>
            <a:ext cx="913680" cy="365040"/>
          </a:xfrm>
          <a:prstGeom prst="rect">
            <a:avLst/>
          </a:prstGeom>
          <a:solidFill>
            <a:srgbClr val="92d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WSDL</a:t>
            </a:r>
            <a:endParaRPr/>
          </a:p>
        </p:txBody>
      </p:sp>
      <p:sp>
        <p:nvSpPr>
          <p:cNvPr id="89" name="CustomShape 12"/>
          <p:cNvSpPr/>
          <p:nvPr/>
        </p:nvSpPr>
        <p:spPr>
          <a:xfrm>
            <a:off x="762120" y="3352680"/>
            <a:ext cx="913680" cy="36504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XSL(T)</a:t>
            </a:r>
            <a:endParaRPr/>
          </a:p>
        </p:txBody>
      </p:sp>
      <p:sp>
        <p:nvSpPr>
          <p:cNvPr id="90" name="CustomShape 13"/>
          <p:cNvSpPr/>
          <p:nvPr/>
        </p:nvSpPr>
        <p:spPr>
          <a:xfrm>
            <a:off x="762120" y="4267080"/>
            <a:ext cx="913680" cy="36504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XSD</a:t>
            </a:r>
            <a:endParaRPr/>
          </a:p>
        </p:txBody>
      </p:sp>
      <p:sp>
        <p:nvSpPr>
          <p:cNvPr id="91" name="CustomShape 14"/>
          <p:cNvSpPr/>
          <p:nvPr/>
        </p:nvSpPr>
        <p:spPr>
          <a:xfrm>
            <a:off x="762120" y="5105520"/>
            <a:ext cx="913680" cy="36504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DTD</a:t>
            </a:r>
            <a:endParaRPr/>
          </a:p>
        </p:txBody>
      </p:sp>
      <p:sp>
        <p:nvSpPr>
          <p:cNvPr id="92" name="CustomShape 15"/>
          <p:cNvSpPr/>
          <p:nvPr/>
        </p:nvSpPr>
        <p:spPr>
          <a:xfrm>
            <a:off x="5105520" y="3352680"/>
            <a:ext cx="730800" cy="456480"/>
          </a:xfrm>
          <a:prstGeom prst="rect">
            <a:avLst/>
          </a:prstGeom>
          <a:solidFill>
            <a:srgbClr val="00b0f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JAXB</a:t>
            </a:r>
            <a:endParaRPr/>
          </a:p>
        </p:txBody>
      </p:sp>
      <p:sp>
        <p:nvSpPr>
          <p:cNvPr id="93" name="CustomShape 16"/>
          <p:cNvSpPr/>
          <p:nvPr/>
        </p:nvSpPr>
        <p:spPr>
          <a:xfrm flipV="1">
            <a:off x="3352680" y="1828080"/>
            <a:ext cx="1751760" cy="227880"/>
          </a:xfrm>
          <a:prstGeom prst="straightConnector1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94" name="CustomShape 17"/>
          <p:cNvSpPr/>
          <p:nvPr/>
        </p:nvSpPr>
        <p:spPr>
          <a:xfrm flipV="1">
            <a:off x="3352680" y="2361600"/>
            <a:ext cx="1751760" cy="456480"/>
          </a:xfrm>
          <a:prstGeom prst="straightConnector1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95" name="CustomShape 18"/>
          <p:cNvSpPr/>
          <p:nvPr/>
        </p:nvSpPr>
        <p:spPr>
          <a:xfrm flipV="1">
            <a:off x="1676520" y="3580560"/>
            <a:ext cx="3428280" cy="867960"/>
          </a:xfrm>
          <a:prstGeom prst="straightConnector1">
            <a:avLst/>
          </a:prstGeom>
          <a:ln w="57240">
            <a:solidFill>
              <a:srgbClr val="262626"/>
            </a:solidFill>
            <a:round/>
            <a:tailEnd len="med" type="triangle" w="med"/>
          </a:ln>
        </p:spPr>
      </p:sp>
      <p:sp>
        <p:nvSpPr>
          <p:cNvPr id="96" name="CustomShape 19"/>
          <p:cNvSpPr/>
          <p:nvPr/>
        </p:nvSpPr>
        <p:spPr>
          <a:xfrm flipV="1">
            <a:off x="1676520" y="2971080"/>
            <a:ext cx="3428280" cy="1477440"/>
          </a:xfrm>
          <a:prstGeom prst="straightConnector1">
            <a:avLst/>
          </a:prstGeom>
          <a:ln w="57240">
            <a:solidFill>
              <a:srgbClr val="ffc000"/>
            </a:solidFill>
            <a:round/>
            <a:tailEnd len="med" type="triangle" w="med"/>
          </a:ln>
        </p:spPr>
      </p:sp>
      <p:sp>
        <p:nvSpPr>
          <p:cNvPr id="97" name="CustomShape 20"/>
          <p:cNvSpPr/>
          <p:nvPr/>
        </p:nvSpPr>
        <p:spPr>
          <a:xfrm flipV="1">
            <a:off x="1676520" y="2971080"/>
            <a:ext cx="3428280" cy="563040"/>
          </a:xfrm>
          <a:prstGeom prst="straightConnector1">
            <a:avLst/>
          </a:prstGeom>
          <a:ln w="57240">
            <a:solidFill>
              <a:srgbClr val="ffc000"/>
            </a:solidFill>
            <a:round/>
            <a:tailEnd len="med" type="triangle" w="med"/>
          </a:ln>
        </p:spPr>
      </p:sp>
      <p:sp>
        <p:nvSpPr>
          <p:cNvPr id="98" name="CustomShape 21"/>
          <p:cNvSpPr/>
          <p:nvPr/>
        </p:nvSpPr>
        <p:spPr>
          <a:xfrm flipV="1">
            <a:off x="1676520" y="2971080"/>
            <a:ext cx="3428280" cy="2315880"/>
          </a:xfrm>
          <a:prstGeom prst="straightConnector1">
            <a:avLst/>
          </a:prstGeom>
          <a:ln w="57240">
            <a:solidFill>
              <a:srgbClr val="ffc000"/>
            </a:solidFill>
            <a:round/>
            <a:tailEnd len="med" type="triangle" w="med"/>
          </a:ln>
        </p:spPr>
      </p:sp>
      <p:sp>
        <p:nvSpPr>
          <p:cNvPr id="99" name="CustomShape 22"/>
          <p:cNvSpPr/>
          <p:nvPr/>
        </p:nvSpPr>
        <p:spPr>
          <a:xfrm>
            <a:off x="5181480" y="4800600"/>
            <a:ext cx="1279440" cy="30420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EndPoints</a:t>
            </a:r>
            <a:endParaRPr/>
          </a:p>
        </p:txBody>
      </p:sp>
      <p:sp>
        <p:nvSpPr>
          <p:cNvPr id="100" name="CustomShape 23"/>
          <p:cNvSpPr/>
          <p:nvPr/>
        </p:nvSpPr>
        <p:spPr>
          <a:xfrm>
            <a:off x="5181480" y="4343400"/>
            <a:ext cx="1279440" cy="30420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Clients</a:t>
            </a:r>
            <a:endParaRPr/>
          </a:p>
        </p:txBody>
      </p:sp>
      <p:sp>
        <p:nvSpPr>
          <p:cNvPr id="101" name="CustomShape 24"/>
          <p:cNvSpPr/>
          <p:nvPr/>
        </p:nvSpPr>
        <p:spPr>
          <a:xfrm>
            <a:off x="5181480" y="5181480"/>
            <a:ext cx="1279440" cy="30420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Handlers</a:t>
            </a:r>
            <a:endParaRPr/>
          </a:p>
        </p:txBody>
      </p:sp>
      <p:sp>
        <p:nvSpPr>
          <p:cNvPr id="102" name="CustomShape 25"/>
          <p:cNvSpPr/>
          <p:nvPr/>
        </p:nvSpPr>
        <p:spPr>
          <a:xfrm>
            <a:off x="5181480" y="5638680"/>
            <a:ext cx="1279440" cy="30420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Mapping</a:t>
            </a:r>
            <a:endParaRPr/>
          </a:p>
        </p:txBody>
      </p:sp>
      <p:sp>
        <p:nvSpPr>
          <p:cNvPr id="103" name="CustomShape 26"/>
          <p:cNvSpPr/>
          <p:nvPr/>
        </p:nvSpPr>
        <p:spPr>
          <a:xfrm>
            <a:off x="6705720" y="4419720"/>
            <a:ext cx="380160" cy="144720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Deployments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33520" y="5867280"/>
            <a:ext cx="1142280" cy="608760"/>
          </a:xfrm>
          <a:prstGeom prst="rect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XML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1295280" y="5257800"/>
            <a:ext cx="1065960" cy="608760"/>
          </a:xfrm>
          <a:prstGeom prst="rect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XSD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1752480" y="4648320"/>
            <a:ext cx="1065960" cy="608760"/>
          </a:xfrm>
          <a:prstGeom prst="rect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JAXP</a:t>
            </a:r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2209680" y="4038480"/>
            <a:ext cx="1142280" cy="608760"/>
          </a:xfrm>
          <a:prstGeom prst="rect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JAXB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2590920" y="3505320"/>
            <a:ext cx="1065960" cy="532800"/>
          </a:xfrm>
          <a:prstGeom prst="rect">
            <a:avLst/>
          </a:prstGeom>
          <a:solidFill>
            <a:srgbClr val="00b0f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SOAP</a:t>
            </a:r>
            <a:endParaRPr/>
          </a:p>
        </p:txBody>
      </p:sp>
      <p:sp>
        <p:nvSpPr>
          <p:cNvPr id="109" name="CustomShape 6"/>
          <p:cNvSpPr/>
          <p:nvPr/>
        </p:nvSpPr>
        <p:spPr>
          <a:xfrm>
            <a:off x="2895480" y="2971800"/>
            <a:ext cx="990000" cy="532800"/>
          </a:xfrm>
          <a:prstGeom prst="rect">
            <a:avLst/>
          </a:prstGeom>
          <a:solidFill>
            <a:srgbClr val="92d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SAAJ</a:t>
            </a:r>
            <a:endParaRPr/>
          </a:p>
        </p:txBody>
      </p:sp>
      <p:sp>
        <p:nvSpPr>
          <p:cNvPr id="110" name="CustomShape 7"/>
          <p:cNvSpPr/>
          <p:nvPr/>
        </p:nvSpPr>
        <p:spPr>
          <a:xfrm>
            <a:off x="3276720" y="2438280"/>
            <a:ext cx="990000" cy="532800"/>
          </a:xfrm>
          <a:prstGeom prst="rect">
            <a:avLst/>
          </a:prstGeom>
          <a:solidFill>
            <a:srgbClr val="00b0f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UDDI</a:t>
            </a:r>
            <a:endParaRPr/>
          </a:p>
        </p:txBody>
      </p:sp>
      <p:sp>
        <p:nvSpPr>
          <p:cNvPr id="111" name="CustomShape 8"/>
          <p:cNvSpPr/>
          <p:nvPr/>
        </p:nvSpPr>
        <p:spPr>
          <a:xfrm>
            <a:off x="3657600" y="1905120"/>
            <a:ext cx="990000" cy="532800"/>
          </a:xfrm>
          <a:prstGeom prst="rect">
            <a:avLst/>
          </a:prstGeom>
          <a:solidFill>
            <a:srgbClr val="92d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JAXR</a:t>
            </a:r>
            <a:endParaRPr/>
          </a:p>
        </p:txBody>
      </p:sp>
      <p:sp>
        <p:nvSpPr>
          <p:cNvPr id="112" name="CustomShape 9"/>
          <p:cNvSpPr/>
          <p:nvPr/>
        </p:nvSpPr>
        <p:spPr>
          <a:xfrm>
            <a:off x="4038480" y="1371600"/>
            <a:ext cx="990000" cy="532800"/>
          </a:xfrm>
          <a:prstGeom prst="rect">
            <a:avLst/>
          </a:prstGeom>
          <a:solidFill>
            <a:srgbClr val="00b0f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WSDL</a:t>
            </a:r>
            <a:endParaRPr/>
          </a:p>
        </p:txBody>
      </p:sp>
      <p:sp>
        <p:nvSpPr>
          <p:cNvPr id="113" name="CustomShape 10"/>
          <p:cNvSpPr/>
          <p:nvPr/>
        </p:nvSpPr>
        <p:spPr>
          <a:xfrm>
            <a:off x="4419720" y="914400"/>
            <a:ext cx="1065960" cy="456480"/>
          </a:xfrm>
          <a:prstGeom prst="rect">
            <a:avLst/>
          </a:prstGeom>
          <a:solidFill>
            <a:srgbClr val="92d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JAX-RPC</a:t>
            </a:r>
            <a:endParaRPr/>
          </a:p>
        </p:txBody>
      </p:sp>
      <p:sp>
        <p:nvSpPr>
          <p:cNvPr id="114" name="CustomShape 11"/>
          <p:cNvSpPr/>
          <p:nvPr/>
        </p:nvSpPr>
        <p:spPr>
          <a:xfrm>
            <a:off x="4876920" y="457200"/>
            <a:ext cx="913680" cy="456480"/>
          </a:xfrm>
          <a:prstGeom prst="rect">
            <a:avLst/>
          </a:prstGeom>
          <a:solidFill>
            <a:srgbClr val="92d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JAX-WS</a:t>
            </a:r>
            <a:endParaRPr/>
          </a:p>
        </p:txBody>
      </p:sp>
      <p:sp>
        <p:nvSpPr>
          <p:cNvPr id="115" name="Line 12"/>
          <p:cNvSpPr/>
          <p:nvPr/>
        </p:nvSpPr>
        <p:spPr>
          <a:xfrm>
            <a:off x="228600" y="1904760"/>
            <a:ext cx="8534160" cy="1800"/>
          </a:xfrm>
          <a:prstGeom prst="line">
            <a:avLst/>
          </a:prstGeom>
          <a:ln w="38160">
            <a:solidFill>
              <a:srgbClr val="f79646"/>
            </a:solidFill>
            <a:round/>
          </a:ln>
        </p:spPr>
      </p:sp>
      <p:sp>
        <p:nvSpPr>
          <p:cNvPr id="116" name="CustomShape 13"/>
          <p:cNvSpPr/>
          <p:nvPr/>
        </p:nvSpPr>
        <p:spPr>
          <a:xfrm>
            <a:off x="7696080" y="1600200"/>
            <a:ext cx="1294560" cy="1918440"/>
          </a:xfrm>
          <a:prstGeom prst="rect">
            <a:avLst/>
          </a:prstGeom>
          <a:solidFill>
            <a:srgbClr val="00206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Calibri"/>
              </a:rPr>
              <a:t>Web Service</a:t>
            </a:r>
            <a:endParaRPr/>
          </a:p>
        </p:txBody>
      </p:sp>
      <p:sp>
        <p:nvSpPr>
          <p:cNvPr id="117" name="CustomShape 14"/>
          <p:cNvSpPr/>
          <p:nvPr/>
        </p:nvSpPr>
        <p:spPr>
          <a:xfrm>
            <a:off x="5638680" y="4919040"/>
            <a:ext cx="2818800" cy="2527200"/>
          </a:xfrm>
          <a:prstGeom prst="rect">
            <a:avLst/>
          </a:prstGeom>
          <a:solidFill>
            <a:srgbClr val="002060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Calibri"/>
              </a:rPr>
              <a:t>XML Parsing and validation</a:t>
            </a:r>
            <a:endParaRPr/>
          </a:p>
        </p:txBody>
      </p:sp>
      <p:sp>
        <p:nvSpPr>
          <p:cNvPr id="118" name="CustomShape 15"/>
          <p:cNvSpPr/>
          <p:nvPr/>
        </p:nvSpPr>
        <p:spPr>
          <a:xfrm>
            <a:off x="380880" y="609480"/>
            <a:ext cx="2513880" cy="990000"/>
          </a:xfrm>
          <a:prstGeom prst="roundRect">
            <a:avLst>
              <a:gd fmla="val 16667" name="adj"/>
            </a:avLst>
          </a:prstGeom>
          <a:solidFill>
            <a:srgbClr val="e46c0a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What are Tech / API need to Learn to work with SOA programming</a:t>
            </a:r>
            <a:endParaRPr/>
          </a:p>
        </p:txBody>
      </p:sp>
      <p:sp>
        <p:nvSpPr>
          <p:cNvPr id="119" name="CustomShape 16"/>
          <p:cNvSpPr/>
          <p:nvPr/>
        </p:nvSpPr>
        <p:spPr>
          <a:xfrm>
            <a:off x="3048120" y="4724280"/>
            <a:ext cx="2361600" cy="1218600"/>
          </a:xfrm>
          <a:prstGeom prst="wedgeEllipseCallout">
            <a:avLst>
              <a:gd fmla="val -64995" name="adj1"/>
              <a:gd fmla="val -25176" name="adj2"/>
            </a:avLst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SAX / DOM / StAX / Xpath / Validation / TrAX</a:t>
            </a:r>
            <a:endParaRPr/>
          </a:p>
        </p:txBody>
      </p:sp>
      <p:sp>
        <p:nvSpPr>
          <p:cNvPr id="120" name="CustomShape 17"/>
          <p:cNvSpPr/>
          <p:nvPr/>
        </p:nvSpPr>
        <p:spPr>
          <a:xfrm>
            <a:off x="0" y="4800600"/>
            <a:ext cx="1142280" cy="761400"/>
          </a:xfrm>
          <a:prstGeom prst="wedgeEllipseCallout">
            <a:avLst>
              <a:gd fmla="val 17477" name="adj1"/>
              <a:gd fmla="val 96303" name="adj2"/>
            </a:avLst>
          </a:prstGeom>
          <a:solidFill>
            <a:srgbClr val="f10fe1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Begin Here</a:t>
            </a:r>
            <a:endParaRPr/>
          </a:p>
        </p:txBody>
      </p:sp>
      <p:sp>
        <p:nvSpPr>
          <p:cNvPr id="121" name="CustomShape 18"/>
          <p:cNvSpPr/>
          <p:nvPr/>
        </p:nvSpPr>
        <p:spPr>
          <a:xfrm>
            <a:off x="5943600" y="685800"/>
            <a:ext cx="2742480" cy="6850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Need  Application server to evaluation</a:t>
            </a:r>
            <a:endParaRPr/>
          </a:p>
        </p:txBody>
      </p:sp>
      <p:sp>
        <p:nvSpPr>
          <p:cNvPr id="122" name="CustomShape 19"/>
          <p:cNvSpPr/>
          <p:nvPr/>
        </p:nvSpPr>
        <p:spPr>
          <a:xfrm>
            <a:off x="4876920" y="3200400"/>
            <a:ext cx="2742480" cy="6850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002060"/>
                </a:solidFill>
                <a:latin typeface="Calibri"/>
              </a:rPr>
              <a:t>NO </a:t>
            </a:r>
            <a:r>
              <a:rPr lang="en-IN">
                <a:solidFill>
                  <a:srgbClr val="ffffff"/>
                </a:solidFill>
                <a:latin typeface="Calibri"/>
              </a:rPr>
              <a:t>Need  Application server to evaluation</a:t>
            </a:r>
            <a:endParaRPr/>
          </a:p>
        </p:txBody>
      </p:sp>
      <p:sp>
        <p:nvSpPr>
          <p:cNvPr id="123" name="CustomShape 20"/>
          <p:cNvSpPr/>
          <p:nvPr/>
        </p:nvSpPr>
        <p:spPr>
          <a:xfrm>
            <a:off x="152280" y="1981080"/>
            <a:ext cx="2513880" cy="9900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Calibri"/>
              </a:rPr>
              <a:t>To learn UDDI and JAXR we can use public registry instead of running app server in local machine</a:t>
            </a:r>
            <a:endParaRPr/>
          </a:p>
        </p:txBody>
      </p:sp>
      <p:sp>
        <p:nvSpPr>
          <p:cNvPr id="124" name="CustomShape 21"/>
          <p:cNvSpPr/>
          <p:nvPr/>
        </p:nvSpPr>
        <p:spPr>
          <a:xfrm flipV="1">
            <a:off x="2666880" y="2171160"/>
            <a:ext cx="990000" cy="30420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5" name="CustomShape 22"/>
          <p:cNvSpPr/>
          <p:nvPr/>
        </p:nvSpPr>
        <p:spPr>
          <a:xfrm>
            <a:off x="2666880" y="2476440"/>
            <a:ext cx="608760" cy="2278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6" name="CustomShape 23"/>
          <p:cNvSpPr/>
          <p:nvPr/>
        </p:nvSpPr>
        <p:spPr>
          <a:xfrm>
            <a:off x="152280" y="3200400"/>
            <a:ext cx="1675800" cy="9900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Calibri"/>
              </a:rPr>
              <a:t>To learn SAAJ no need any web/ app server. Simply jdk 1.6 alone enough</a:t>
            </a:r>
            <a:endParaRPr/>
          </a:p>
        </p:txBody>
      </p:sp>
      <p:sp>
        <p:nvSpPr>
          <p:cNvPr id="127" name="CustomShape 24"/>
          <p:cNvSpPr/>
          <p:nvPr/>
        </p:nvSpPr>
        <p:spPr>
          <a:xfrm flipV="1">
            <a:off x="1828800" y="3237840"/>
            <a:ext cx="1065960" cy="45648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8" name="CustomShape 25"/>
          <p:cNvSpPr/>
          <p:nvPr/>
        </p:nvSpPr>
        <p:spPr>
          <a:xfrm>
            <a:off x="1828800" y="3695760"/>
            <a:ext cx="761400" cy="7560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</p:spTree>
  </p:cSld>
  <p:transition advTm="227000">
    <p:split dir="out" orient="horz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304920"/>
            <a:ext cx="9001440" cy="6400080"/>
          </a:xfrm>
          <a:prstGeom prst="ellipse">
            <a:avLst/>
          </a:prstGeom>
          <a:solidFill>
            <a:srgbClr val="e41aa1"/>
          </a:solidFill>
          <a:ln w="25560">
            <a:solidFill>
              <a:srgbClr val="3a5f8b"/>
            </a:solidFill>
            <a:round/>
          </a:ln>
        </p:spPr>
      </p:sp>
      <p:sp>
        <p:nvSpPr>
          <p:cNvPr id="130" name="CustomShape 2"/>
          <p:cNvSpPr/>
          <p:nvPr/>
        </p:nvSpPr>
        <p:spPr>
          <a:xfrm>
            <a:off x="1295280" y="1828800"/>
            <a:ext cx="6476400" cy="3580560"/>
          </a:xfrm>
          <a:prstGeom prst="ellipse">
            <a:avLst/>
          </a:prstGeom>
          <a:solidFill>
            <a:srgbClr val="00ffcc"/>
          </a:solidFill>
          <a:ln w="25560">
            <a:solidFill>
              <a:srgbClr val="3a5f8b"/>
            </a:solidFill>
            <a:round/>
          </a:ln>
        </p:spPr>
      </p:sp>
      <p:sp>
        <p:nvSpPr>
          <p:cNvPr id="131" name="CustomShape 3"/>
          <p:cNvSpPr/>
          <p:nvPr/>
        </p:nvSpPr>
        <p:spPr>
          <a:xfrm>
            <a:off x="3657600" y="3352680"/>
            <a:ext cx="1294560" cy="51372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JAX-RPC</a:t>
            </a:r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5410080" y="4191120"/>
            <a:ext cx="990000" cy="3801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WSDL</a:t>
            </a:r>
            <a:endParaRPr/>
          </a:p>
        </p:txBody>
      </p:sp>
      <p:sp>
        <p:nvSpPr>
          <p:cNvPr id="133" name="CustomShape 5"/>
          <p:cNvSpPr/>
          <p:nvPr/>
        </p:nvSpPr>
        <p:spPr>
          <a:xfrm>
            <a:off x="5334120" y="2971800"/>
            <a:ext cx="1523160" cy="3801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Mapping.xml</a:t>
            </a:r>
            <a:endParaRPr/>
          </a:p>
        </p:txBody>
      </p:sp>
      <p:sp>
        <p:nvSpPr>
          <p:cNvPr id="134" name="CustomShape 6"/>
          <p:cNvSpPr/>
          <p:nvPr/>
        </p:nvSpPr>
        <p:spPr>
          <a:xfrm>
            <a:off x="3276720" y="2286000"/>
            <a:ext cx="1980360" cy="3801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Webservices.xml</a:t>
            </a:r>
            <a:endParaRPr/>
          </a:p>
        </p:txBody>
      </p:sp>
      <p:sp>
        <p:nvSpPr>
          <p:cNvPr id="135" name="CustomShape 7"/>
          <p:cNvSpPr/>
          <p:nvPr/>
        </p:nvSpPr>
        <p:spPr>
          <a:xfrm>
            <a:off x="1981080" y="3886200"/>
            <a:ext cx="1142280" cy="456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Endpoint</a:t>
            </a:r>
            <a:endParaRPr/>
          </a:p>
        </p:txBody>
      </p:sp>
      <p:sp>
        <p:nvSpPr>
          <p:cNvPr id="136" name="CustomShape 8"/>
          <p:cNvSpPr/>
          <p:nvPr/>
        </p:nvSpPr>
        <p:spPr>
          <a:xfrm>
            <a:off x="1981080" y="3048120"/>
            <a:ext cx="990000" cy="3801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client</a:t>
            </a:r>
            <a:endParaRPr/>
          </a:p>
        </p:txBody>
      </p:sp>
      <p:sp>
        <p:nvSpPr>
          <p:cNvPr id="137" name="CustomShape 9"/>
          <p:cNvSpPr/>
          <p:nvPr/>
        </p:nvSpPr>
        <p:spPr>
          <a:xfrm>
            <a:off x="3200400" y="4724280"/>
            <a:ext cx="2208960" cy="3801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MessageHandler API</a:t>
            </a:r>
            <a:endParaRPr/>
          </a:p>
        </p:txBody>
      </p:sp>
      <p:sp>
        <p:nvSpPr>
          <p:cNvPr id="138" name="CustomShape 10"/>
          <p:cNvSpPr/>
          <p:nvPr/>
        </p:nvSpPr>
        <p:spPr>
          <a:xfrm>
            <a:off x="5715000" y="3657600"/>
            <a:ext cx="990000" cy="380160"/>
          </a:xfrm>
          <a:prstGeom prst="rect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JAX-WS</a:t>
            </a:r>
            <a:endParaRPr/>
          </a:p>
        </p:txBody>
      </p:sp>
      <p:sp>
        <p:nvSpPr>
          <p:cNvPr id="139" name="CustomShape 11"/>
          <p:cNvSpPr/>
          <p:nvPr/>
        </p:nvSpPr>
        <p:spPr>
          <a:xfrm>
            <a:off x="990720" y="1752480"/>
            <a:ext cx="91368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SOAP</a:t>
            </a:r>
            <a:endParaRPr/>
          </a:p>
        </p:txBody>
      </p:sp>
      <p:sp>
        <p:nvSpPr>
          <p:cNvPr id="140" name="CustomShape 12"/>
          <p:cNvSpPr/>
          <p:nvPr/>
        </p:nvSpPr>
        <p:spPr>
          <a:xfrm>
            <a:off x="2743200" y="1066680"/>
            <a:ext cx="91368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SAAJ</a:t>
            </a:r>
            <a:endParaRPr/>
          </a:p>
        </p:txBody>
      </p:sp>
      <p:sp>
        <p:nvSpPr>
          <p:cNvPr id="141" name="CustomShape 13"/>
          <p:cNvSpPr/>
          <p:nvPr/>
        </p:nvSpPr>
        <p:spPr>
          <a:xfrm>
            <a:off x="1219320" y="5105520"/>
            <a:ext cx="990000" cy="4564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JAXP</a:t>
            </a:r>
            <a:endParaRPr/>
          </a:p>
        </p:txBody>
      </p:sp>
      <p:sp>
        <p:nvSpPr>
          <p:cNvPr id="142" name="CustomShape 14"/>
          <p:cNvSpPr/>
          <p:nvPr/>
        </p:nvSpPr>
        <p:spPr>
          <a:xfrm>
            <a:off x="7238880" y="4724280"/>
            <a:ext cx="99000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JAXB</a:t>
            </a:r>
            <a:endParaRPr/>
          </a:p>
        </p:txBody>
      </p:sp>
      <p:sp>
        <p:nvSpPr>
          <p:cNvPr id="143" name="CustomShape 15"/>
          <p:cNvSpPr/>
          <p:nvPr/>
        </p:nvSpPr>
        <p:spPr>
          <a:xfrm>
            <a:off x="7315200" y="1905120"/>
            <a:ext cx="990000" cy="60876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JAXR</a:t>
            </a:r>
            <a:endParaRPr/>
          </a:p>
        </p:txBody>
      </p:sp>
      <p:sp>
        <p:nvSpPr>
          <p:cNvPr id="144" name="CustomShape 16"/>
          <p:cNvSpPr/>
          <p:nvPr/>
        </p:nvSpPr>
        <p:spPr>
          <a:xfrm>
            <a:off x="5638680" y="1066680"/>
            <a:ext cx="913680" cy="60876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UDDI</a:t>
            </a:r>
            <a:endParaRPr/>
          </a:p>
        </p:txBody>
      </p:sp>
      <p:sp>
        <p:nvSpPr>
          <p:cNvPr id="145" name="CustomShape 17"/>
          <p:cNvSpPr/>
          <p:nvPr/>
        </p:nvSpPr>
        <p:spPr>
          <a:xfrm>
            <a:off x="7924680" y="3276720"/>
            <a:ext cx="91368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XSD</a:t>
            </a:r>
            <a:endParaRPr/>
          </a:p>
        </p:txBody>
      </p:sp>
      <p:sp>
        <p:nvSpPr>
          <p:cNvPr id="146" name="CustomShape 18"/>
          <p:cNvSpPr/>
          <p:nvPr/>
        </p:nvSpPr>
        <p:spPr>
          <a:xfrm>
            <a:off x="228600" y="3429000"/>
            <a:ext cx="91368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XML</a:t>
            </a:r>
            <a:endParaRPr/>
          </a:p>
        </p:txBody>
      </p:sp>
      <p:sp>
        <p:nvSpPr>
          <p:cNvPr id="147" name="CustomShape 19"/>
          <p:cNvSpPr/>
          <p:nvPr/>
        </p:nvSpPr>
        <p:spPr>
          <a:xfrm flipV="1">
            <a:off x="4267080" y="3352680"/>
            <a:ext cx="685080" cy="3744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48" name="CustomShape 20"/>
          <p:cNvSpPr/>
          <p:nvPr/>
        </p:nvSpPr>
        <p:spPr>
          <a:xfrm flipH="1">
            <a:off x="6095880" y="2209680"/>
            <a:ext cx="532800" cy="121860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49" name="CustomShape 21"/>
          <p:cNvSpPr/>
          <p:nvPr/>
        </p:nvSpPr>
        <p:spPr>
          <a:xfrm flipV="1">
            <a:off x="4952880" y="3161520"/>
            <a:ext cx="380160" cy="4471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0" name="CustomShape 22"/>
          <p:cNvSpPr/>
          <p:nvPr/>
        </p:nvSpPr>
        <p:spPr>
          <a:xfrm>
            <a:off x="4952880" y="3610080"/>
            <a:ext cx="761400" cy="23724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1" name="CustomShape 23"/>
          <p:cNvSpPr/>
          <p:nvPr/>
        </p:nvSpPr>
        <p:spPr>
          <a:xfrm>
            <a:off x="3657600" y="3610080"/>
            <a:ext cx="685080" cy="37080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2" name="CustomShape 24"/>
          <p:cNvSpPr/>
          <p:nvPr/>
        </p:nvSpPr>
        <p:spPr>
          <a:xfrm>
            <a:off x="4305960" y="3867840"/>
            <a:ext cx="856440" cy="7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3" name="CustomShape 25"/>
          <p:cNvSpPr/>
          <p:nvPr/>
        </p:nvSpPr>
        <p:spPr>
          <a:xfrm flipV="1">
            <a:off x="3657600" y="4114080"/>
            <a:ext cx="532800" cy="50400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4" name="CustomShape 26"/>
          <p:cNvSpPr/>
          <p:nvPr/>
        </p:nvSpPr>
        <p:spPr>
          <a:xfrm flipH="1">
            <a:off x="4304520" y="4381560"/>
            <a:ext cx="513720" cy="11041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</p:spTree>
  </p:cSld>
  <p:transition advTm="227000">
    <p:split dir="out" orient="horz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124080" y="1143000"/>
            <a:ext cx="1065960" cy="913680"/>
          </a:xfrm>
          <a:prstGeom prst="ellipse">
            <a:avLst/>
          </a:prstGeom>
          <a:solidFill>
            <a:srgbClr val="262626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BP 1.0 care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572000" y="533520"/>
            <a:ext cx="121860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XML 1.0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4572000" y="2057400"/>
            <a:ext cx="1294560" cy="45648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SOAP 1.1</a:t>
            </a:r>
            <a:endParaRPr/>
          </a:p>
        </p:txBody>
      </p:sp>
      <p:sp>
        <p:nvSpPr>
          <p:cNvPr id="158" name="CustomShape 4"/>
          <p:cNvSpPr/>
          <p:nvPr/>
        </p:nvSpPr>
        <p:spPr>
          <a:xfrm>
            <a:off x="1371600" y="609480"/>
            <a:ext cx="1218600" cy="60876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WSDL 1.1</a:t>
            </a:r>
            <a:endParaRPr/>
          </a:p>
        </p:txBody>
      </p:sp>
      <p:sp>
        <p:nvSpPr>
          <p:cNvPr id="159" name="CustomShape 5"/>
          <p:cNvSpPr/>
          <p:nvPr/>
        </p:nvSpPr>
        <p:spPr>
          <a:xfrm>
            <a:off x="1371600" y="1981080"/>
            <a:ext cx="1218600" cy="53280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UDDI 2.0</a:t>
            </a:r>
            <a:endParaRPr/>
          </a:p>
        </p:txBody>
      </p:sp>
      <p:sp>
        <p:nvSpPr>
          <p:cNvPr id="160" name="CustomShape 6"/>
          <p:cNvSpPr/>
          <p:nvPr/>
        </p:nvSpPr>
        <p:spPr>
          <a:xfrm>
            <a:off x="3200400" y="4419720"/>
            <a:ext cx="990000" cy="83736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J2EE care</a:t>
            </a:r>
            <a:endParaRPr/>
          </a:p>
        </p:txBody>
      </p:sp>
      <p:sp>
        <p:nvSpPr>
          <p:cNvPr id="161" name="CustomShape 7"/>
          <p:cNvSpPr/>
          <p:nvPr/>
        </p:nvSpPr>
        <p:spPr>
          <a:xfrm>
            <a:off x="1295280" y="3962520"/>
            <a:ext cx="1523160" cy="38016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JAX-RPC 1.1</a:t>
            </a:r>
            <a:endParaRPr/>
          </a:p>
        </p:txBody>
      </p:sp>
      <p:sp>
        <p:nvSpPr>
          <p:cNvPr id="162" name="CustomShape 8"/>
          <p:cNvSpPr/>
          <p:nvPr/>
        </p:nvSpPr>
        <p:spPr>
          <a:xfrm>
            <a:off x="1600200" y="5334120"/>
            <a:ext cx="1370880" cy="53280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JAXP 1.2</a:t>
            </a:r>
            <a:endParaRPr/>
          </a:p>
        </p:txBody>
      </p:sp>
      <p:sp>
        <p:nvSpPr>
          <p:cNvPr id="163" name="CustomShape 9"/>
          <p:cNvSpPr/>
          <p:nvPr/>
        </p:nvSpPr>
        <p:spPr>
          <a:xfrm>
            <a:off x="4495680" y="3962520"/>
            <a:ext cx="1142280" cy="38016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SAAJ</a:t>
            </a:r>
            <a:endParaRPr/>
          </a:p>
        </p:txBody>
      </p:sp>
      <p:sp>
        <p:nvSpPr>
          <p:cNvPr id="164" name="CustomShape 10"/>
          <p:cNvSpPr/>
          <p:nvPr/>
        </p:nvSpPr>
        <p:spPr>
          <a:xfrm>
            <a:off x="4572000" y="5334120"/>
            <a:ext cx="1142280" cy="456480"/>
          </a:xfrm>
          <a:prstGeom prst="rect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JAXR 1.0</a:t>
            </a:r>
            <a:endParaRPr/>
          </a:p>
        </p:txBody>
      </p:sp>
      <p:sp>
        <p:nvSpPr>
          <p:cNvPr id="165" name="Line 11"/>
          <p:cNvSpPr/>
          <p:nvPr/>
        </p:nvSpPr>
        <p:spPr>
          <a:xfrm>
            <a:off x="609480" y="3047760"/>
            <a:ext cx="6172200" cy="1800"/>
          </a:xfrm>
          <a:prstGeom prst="line">
            <a:avLst/>
          </a:prstGeom>
          <a:ln w="57240">
            <a:solidFill>
              <a:srgbClr val="4a7ebb"/>
            </a:solidFill>
            <a:round/>
          </a:ln>
        </p:spPr>
      </p:sp>
      <p:sp>
        <p:nvSpPr>
          <p:cNvPr id="166" name="CustomShape 12"/>
          <p:cNvSpPr/>
          <p:nvPr/>
        </p:nvSpPr>
        <p:spPr>
          <a:xfrm>
            <a:off x="6019920" y="3733920"/>
            <a:ext cx="1447200" cy="456480"/>
          </a:xfrm>
          <a:prstGeom prst="wedgeEllipseCallout">
            <a:avLst>
              <a:gd fmla="val -76875" name="adj1"/>
              <a:gd fmla="val 51233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No version</a:t>
            </a:r>
            <a:endParaRPr/>
          </a:p>
        </p:txBody>
      </p:sp>
      <p:sp>
        <p:nvSpPr>
          <p:cNvPr id="167" name="CustomShape 13"/>
          <p:cNvSpPr/>
          <p:nvPr/>
        </p:nvSpPr>
        <p:spPr>
          <a:xfrm>
            <a:off x="5867280" y="4419720"/>
            <a:ext cx="1675800" cy="837360"/>
          </a:xfrm>
          <a:prstGeom prst="wedgeEllipseCallout">
            <a:avLst>
              <a:gd fmla="val -64924" name="adj1"/>
              <a:gd fmla="val -5711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Calibri"/>
              </a:rPr>
              <a:t>SAAJ will be easy if u r good in DOM2</a:t>
            </a:r>
            <a:endParaRPr/>
          </a:p>
        </p:txBody>
      </p:sp>
      <p:sp>
        <p:nvSpPr>
          <p:cNvPr id="168" name="CustomShape 14"/>
          <p:cNvSpPr/>
          <p:nvPr/>
        </p:nvSpPr>
        <p:spPr>
          <a:xfrm>
            <a:off x="6248520" y="1143000"/>
            <a:ext cx="1675800" cy="532800"/>
          </a:xfrm>
          <a:prstGeom prst="cloud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WS - I</a:t>
            </a:r>
            <a:endParaRPr/>
          </a:p>
        </p:txBody>
      </p:sp>
      <p:sp>
        <p:nvSpPr>
          <p:cNvPr id="169" name="CustomShape 15"/>
          <p:cNvSpPr/>
          <p:nvPr/>
        </p:nvSpPr>
        <p:spPr>
          <a:xfrm>
            <a:off x="6400800" y="6019920"/>
            <a:ext cx="1370880" cy="608760"/>
          </a:xfrm>
          <a:prstGeom prst="cloud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SUN</a:t>
            </a:r>
            <a:endParaRPr/>
          </a:p>
        </p:txBody>
      </p:sp>
      <p:sp>
        <p:nvSpPr>
          <p:cNvPr id="170" name="CustomShape 16"/>
          <p:cNvSpPr/>
          <p:nvPr/>
        </p:nvSpPr>
        <p:spPr>
          <a:xfrm>
            <a:off x="7010280" y="3124080"/>
            <a:ext cx="1142280" cy="380160"/>
          </a:xfrm>
          <a:prstGeom prst="roundRect">
            <a:avLst>
              <a:gd fmla="val 16667" name="adj"/>
            </a:avLst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4 - Items</a:t>
            </a:r>
            <a:endParaRPr/>
          </a:p>
        </p:txBody>
      </p:sp>
      <p:sp>
        <p:nvSpPr>
          <p:cNvPr id="171" name="CustomShape 17"/>
          <p:cNvSpPr/>
          <p:nvPr/>
        </p:nvSpPr>
        <p:spPr>
          <a:xfrm>
            <a:off x="7010280" y="2133720"/>
            <a:ext cx="1142280" cy="380160"/>
          </a:xfrm>
          <a:prstGeom prst="roundRect">
            <a:avLst>
              <a:gd fmla="val 16667" name="adj"/>
            </a:avLst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4 - Items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038480" y="685800"/>
            <a:ext cx="1828080" cy="365040"/>
          </a:xfrm>
          <a:prstGeom prst="rect">
            <a:avLst/>
          </a:prstGeom>
          <a:solidFill>
            <a:srgbClr val="632523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SAAJ for SOAP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4038480" y="1676520"/>
            <a:ext cx="1828080" cy="365040"/>
          </a:xfrm>
          <a:prstGeom prst="rect">
            <a:avLst/>
          </a:prstGeom>
          <a:solidFill>
            <a:srgbClr val="632523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JAXR for UDDI</a:t>
            </a:r>
            <a:endParaRPr/>
          </a:p>
        </p:txBody>
      </p:sp>
      <p:sp>
        <p:nvSpPr>
          <p:cNvPr id="174" name="CustomShape 3"/>
          <p:cNvSpPr/>
          <p:nvPr/>
        </p:nvSpPr>
        <p:spPr>
          <a:xfrm>
            <a:off x="1295280" y="914400"/>
            <a:ext cx="1279440" cy="1188000"/>
          </a:xfrm>
          <a:prstGeom prst="roundRect">
            <a:avLst>
              <a:gd fmla="val 16667" name="adj"/>
            </a:avLst>
          </a:prstGeom>
          <a:solidFill>
            <a:srgbClr val="632523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API to learn for web services</a:t>
            </a:r>
            <a:endParaRPr/>
          </a:p>
        </p:txBody>
      </p:sp>
      <p:sp>
        <p:nvSpPr>
          <p:cNvPr id="175" name="CustomShape 4"/>
          <p:cNvSpPr/>
          <p:nvPr/>
        </p:nvSpPr>
        <p:spPr>
          <a:xfrm>
            <a:off x="1295280" y="3429000"/>
            <a:ext cx="1279440" cy="11880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Schema to learn for web services</a:t>
            </a:r>
            <a:endParaRPr/>
          </a:p>
        </p:txBody>
      </p:sp>
      <p:sp>
        <p:nvSpPr>
          <p:cNvPr id="176" name="CustomShape 5"/>
          <p:cNvSpPr/>
          <p:nvPr/>
        </p:nvSpPr>
        <p:spPr>
          <a:xfrm>
            <a:off x="4038480" y="2895480"/>
            <a:ext cx="1828080" cy="36504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Schema of SOAP </a:t>
            </a:r>
            <a:endParaRPr/>
          </a:p>
        </p:txBody>
      </p:sp>
      <p:sp>
        <p:nvSpPr>
          <p:cNvPr id="177" name="CustomShape 6"/>
          <p:cNvSpPr/>
          <p:nvPr/>
        </p:nvSpPr>
        <p:spPr>
          <a:xfrm>
            <a:off x="4038480" y="3809880"/>
            <a:ext cx="1828080" cy="36504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Schema of WSDL</a:t>
            </a:r>
            <a:endParaRPr/>
          </a:p>
        </p:txBody>
      </p:sp>
      <p:sp>
        <p:nvSpPr>
          <p:cNvPr id="178" name="CustomShape 7"/>
          <p:cNvSpPr/>
          <p:nvPr/>
        </p:nvSpPr>
        <p:spPr>
          <a:xfrm>
            <a:off x="4038480" y="4572000"/>
            <a:ext cx="1828080" cy="36504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Schema of UDDI</a:t>
            </a:r>
            <a:endParaRPr/>
          </a:p>
        </p:txBody>
      </p:sp>
      <p:sp>
        <p:nvSpPr>
          <p:cNvPr id="179" name="CustomShape 8"/>
          <p:cNvSpPr/>
          <p:nvPr/>
        </p:nvSpPr>
        <p:spPr>
          <a:xfrm>
            <a:off x="2971800" y="1295280"/>
            <a:ext cx="730800" cy="1821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32523"/>
          </a:solidFill>
          <a:ln w="25560">
            <a:solidFill>
              <a:srgbClr val="3a5f8b"/>
            </a:solidFill>
            <a:round/>
          </a:ln>
        </p:spPr>
      </p:sp>
      <p:sp>
        <p:nvSpPr>
          <p:cNvPr id="180" name="CustomShape 9"/>
          <p:cNvSpPr/>
          <p:nvPr/>
        </p:nvSpPr>
        <p:spPr>
          <a:xfrm>
            <a:off x="2971800" y="3505320"/>
            <a:ext cx="730800" cy="1821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</p:sp>
      <p:sp>
        <p:nvSpPr>
          <p:cNvPr id="181" name="CustomShape 10"/>
          <p:cNvSpPr/>
          <p:nvPr/>
        </p:nvSpPr>
        <p:spPr>
          <a:xfrm>
            <a:off x="2971800" y="4343400"/>
            <a:ext cx="730800" cy="1821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</p:sp>
      <p:sp>
        <p:nvSpPr>
          <p:cNvPr id="182" name="CustomShape 11"/>
          <p:cNvSpPr/>
          <p:nvPr/>
        </p:nvSpPr>
        <p:spPr>
          <a:xfrm>
            <a:off x="6477120" y="4572000"/>
            <a:ext cx="2437560" cy="1447200"/>
          </a:xfrm>
          <a:prstGeom prst="wedgeEllipseCallout">
            <a:avLst>
              <a:gd fmla="val -71537" name="adj1"/>
              <a:gd fmla="val -33571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It has around 6 entities. Each has separate schema</a:t>
            </a:r>
            <a:endParaRPr/>
          </a:p>
        </p:txBody>
      </p:sp>
      <p:sp>
        <p:nvSpPr>
          <p:cNvPr id="183" name="CustomShape 12"/>
          <p:cNvSpPr/>
          <p:nvPr/>
        </p:nvSpPr>
        <p:spPr>
          <a:xfrm>
            <a:off x="6324480" y="685800"/>
            <a:ext cx="1828080" cy="380160"/>
          </a:xfrm>
          <a:prstGeom prst="rect">
            <a:avLst/>
          </a:prstGeom>
          <a:solidFill>
            <a:srgbClr val="632523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JAX-RPC</a:t>
            </a:r>
            <a:endParaRPr/>
          </a:p>
        </p:txBody>
      </p:sp>
      <p:sp>
        <p:nvSpPr>
          <p:cNvPr id="184" name="CustomShape 13"/>
          <p:cNvSpPr/>
          <p:nvPr/>
        </p:nvSpPr>
        <p:spPr>
          <a:xfrm>
            <a:off x="6324480" y="1676520"/>
            <a:ext cx="1828080" cy="380160"/>
          </a:xfrm>
          <a:prstGeom prst="rect">
            <a:avLst/>
          </a:prstGeom>
          <a:solidFill>
            <a:srgbClr val="632523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JAXP 1.4 for XML</a:t>
            </a:r>
            <a:endParaRPr/>
          </a:p>
        </p:txBody>
      </p:sp>
      <p:sp>
        <p:nvSpPr>
          <p:cNvPr id="185" name="CustomShape 14"/>
          <p:cNvSpPr/>
          <p:nvPr/>
        </p:nvSpPr>
        <p:spPr>
          <a:xfrm>
            <a:off x="6324480" y="2819520"/>
            <a:ext cx="2818800" cy="1447200"/>
          </a:xfrm>
          <a:prstGeom prst="cloudCallout">
            <a:avLst>
              <a:gd fmla="val -60994" name="adj1"/>
              <a:gd fmla="val 3383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Calibri"/>
              </a:rPr>
              <a:t>You no need to write or extend any schema. It is already defined. Just hands on about them</a:t>
            </a:r>
            <a:endParaRPr/>
          </a:p>
        </p:txBody>
      </p:sp>
      <p:sp>
        <p:nvSpPr>
          <p:cNvPr id="186" name="Line 15"/>
          <p:cNvSpPr/>
          <p:nvPr/>
        </p:nvSpPr>
        <p:spPr>
          <a:xfrm>
            <a:off x="990360" y="2514600"/>
            <a:ext cx="7315200" cy="1440"/>
          </a:xfrm>
          <a:prstGeom prst="line">
            <a:avLst/>
          </a:prstGeom>
          <a:ln w="25560">
            <a:solidFill>
              <a:srgbClr val="c0504d"/>
            </a:solidFill>
            <a:round/>
          </a:ln>
        </p:spPr>
      </p:sp>
      <p:sp>
        <p:nvSpPr>
          <p:cNvPr id="187" name="CustomShape 16"/>
          <p:cNvSpPr/>
          <p:nvPr/>
        </p:nvSpPr>
        <p:spPr>
          <a:xfrm>
            <a:off x="1523880" y="5486400"/>
            <a:ext cx="990000" cy="380160"/>
          </a:xfrm>
          <a:prstGeom prst="rect">
            <a:avLst/>
          </a:prstGeom>
          <a:solidFill>
            <a:srgbClr val="00206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XML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981080" y="1295280"/>
            <a:ext cx="4419000" cy="990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JAX- RPC 1.1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990720" y="3124080"/>
            <a:ext cx="6780960" cy="22852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r>
              <a:rPr lang="en-IN">
                <a:solidFill>
                  <a:srgbClr val="ffc000"/>
                </a:solidFill>
                <a:latin typeface="Calibri"/>
              </a:rPr>
              <a:t>Topic of JAX-RPC are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>
                <a:solidFill>
                  <a:srgbClr val="ffc000"/>
                </a:solidFill>
                <a:latin typeface="Calibri"/>
              </a:rPr>
              <a:t>Both type of End points development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>
                <a:solidFill>
                  <a:srgbClr val="ffc000"/>
                </a:solidFill>
                <a:latin typeface="Calibri"/>
              </a:rPr>
              <a:t>Client development for End points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>
                <a:solidFill>
                  <a:srgbClr val="ffc000"/>
                </a:solidFill>
                <a:latin typeface="Calibri"/>
              </a:rPr>
              <a:t>MessageHandler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>
                <a:solidFill>
                  <a:srgbClr val="ffc000"/>
                </a:solidFill>
                <a:latin typeface="Calibri"/>
              </a:rPr>
              <a:t>Mapping files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>
                <a:solidFill>
                  <a:srgbClr val="ffc000"/>
                </a:solidFill>
                <a:latin typeface="Calibri"/>
              </a:rPr>
              <a:t>Deployments tags and files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04920" y="3657600"/>
            <a:ext cx="3123360" cy="319968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Different level of client for Web Service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304920" y="685800"/>
            <a:ext cx="3047400" cy="289476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Server Side Web service End points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1981080" y="1600200"/>
            <a:ext cx="730800" cy="456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JSE</a:t>
            </a:r>
            <a:endParaRPr/>
          </a:p>
        </p:txBody>
      </p:sp>
      <p:sp>
        <p:nvSpPr>
          <p:cNvPr id="193" name="CustomShape 4"/>
          <p:cNvSpPr/>
          <p:nvPr/>
        </p:nvSpPr>
        <p:spPr>
          <a:xfrm>
            <a:off x="1981080" y="2819520"/>
            <a:ext cx="730800" cy="456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EJB</a:t>
            </a:r>
            <a:endParaRPr/>
          </a:p>
        </p:txBody>
      </p:sp>
      <p:sp>
        <p:nvSpPr>
          <p:cNvPr id="194" name="CustomShape 5"/>
          <p:cNvSpPr/>
          <p:nvPr/>
        </p:nvSpPr>
        <p:spPr>
          <a:xfrm>
            <a:off x="1066680" y="4648320"/>
            <a:ext cx="1370880" cy="54792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Generated stub</a:t>
            </a:r>
            <a:endParaRPr/>
          </a:p>
        </p:txBody>
      </p:sp>
      <p:sp>
        <p:nvSpPr>
          <p:cNvPr id="195" name="CustomShape 6"/>
          <p:cNvSpPr/>
          <p:nvPr/>
        </p:nvSpPr>
        <p:spPr>
          <a:xfrm>
            <a:off x="1143000" y="5410080"/>
            <a:ext cx="1370880" cy="54792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Dynamic proxy</a:t>
            </a:r>
            <a:endParaRPr/>
          </a:p>
        </p:txBody>
      </p:sp>
      <p:sp>
        <p:nvSpPr>
          <p:cNvPr id="196" name="CustomShape 7"/>
          <p:cNvSpPr/>
          <p:nvPr/>
        </p:nvSpPr>
        <p:spPr>
          <a:xfrm>
            <a:off x="1143000" y="6172200"/>
            <a:ext cx="1370880" cy="54792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DII</a:t>
            </a:r>
            <a:endParaRPr/>
          </a:p>
        </p:txBody>
      </p:sp>
      <p:sp>
        <p:nvSpPr>
          <p:cNvPr id="197" name="CustomShape 8"/>
          <p:cNvSpPr/>
          <p:nvPr/>
        </p:nvSpPr>
        <p:spPr>
          <a:xfrm>
            <a:off x="3886200" y="4419720"/>
            <a:ext cx="1751760" cy="990000"/>
          </a:xfrm>
          <a:prstGeom prst="wedgeEllipseCallout">
            <a:avLst>
              <a:gd fmla="val -131060" name="adj1"/>
              <a:gd fmla="val 2695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Determined PORT</a:t>
            </a:r>
            <a:endParaRPr/>
          </a:p>
        </p:txBody>
      </p:sp>
      <p:sp>
        <p:nvSpPr>
          <p:cNvPr id="198" name="CustomShape 9"/>
          <p:cNvSpPr/>
          <p:nvPr/>
        </p:nvSpPr>
        <p:spPr>
          <a:xfrm>
            <a:off x="3886200" y="5562720"/>
            <a:ext cx="2590200" cy="761400"/>
          </a:xfrm>
          <a:prstGeom prst="wedgeEllipseCallout">
            <a:avLst>
              <a:gd fmla="val -104346" name="adj1"/>
              <a:gd fmla="val -26354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Dynamic PORT selection</a:t>
            </a:r>
            <a:endParaRPr/>
          </a:p>
        </p:txBody>
      </p:sp>
      <p:sp>
        <p:nvSpPr>
          <p:cNvPr id="199" name="CustomShape 10"/>
          <p:cNvSpPr/>
          <p:nvPr/>
        </p:nvSpPr>
        <p:spPr>
          <a:xfrm>
            <a:off x="3962520" y="1143000"/>
            <a:ext cx="3199680" cy="1065960"/>
          </a:xfrm>
          <a:prstGeom prst="wedgeEllipseCallout">
            <a:avLst>
              <a:gd fmla="val -91819" name="adj1"/>
              <a:gd fmla="val 9683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Calibri"/>
              </a:rPr>
              <a:t>It can access ALL the resources as Servlet can. nothing is left</a:t>
            </a:r>
            <a:endParaRPr/>
          </a:p>
        </p:txBody>
      </p:sp>
      <p:sp>
        <p:nvSpPr>
          <p:cNvPr id="200" name="CustomShape 11"/>
          <p:cNvSpPr/>
          <p:nvPr/>
        </p:nvSpPr>
        <p:spPr>
          <a:xfrm>
            <a:off x="4495680" y="2819520"/>
            <a:ext cx="3047400" cy="608760"/>
          </a:xfrm>
          <a:prstGeom prst="roundRect">
            <a:avLst>
              <a:gd fmla="val 16667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Both end points can access any of JNDI resource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