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360AFD1-8A38-4761-9961-AD8BDD94057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18BCDD-235A-428D-9443-39F403AF8D7C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560" cy="686160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8880" cy="7167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560" cy="686160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localhost:7001/wls_utc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66720" y="533520"/>
            <a:ext cx="5104800" cy="2867400"/>
          </a:xfrm>
          <a:prstGeom prst="rect">
            <a:avLst/>
          </a:prstGeom>
        </p:spPr>
        <p:txBody>
          <a:bodyPr anchor="b" bIns="0" lIns="45720" rIns="45720" tIns="0"/>
          <a:p>
            <a:pPr algn="r">
              <a:lnSpc>
                <a:spcPct val="100000"/>
              </a:lnSpc>
            </a:pPr>
            <a:r>
              <a:rPr b="1" lang="en-IN" sz="4200">
                <a:solidFill>
                  <a:srgbClr val="5d194f"/>
                </a:solidFill>
                <a:latin typeface="Trebuchet MS"/>
              </a:rPr>
              <a:t>Web service overview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4920" y="3657600"/>
            <a:ext cx="3123360" cy="319968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Different level of client for Web Service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04920" y="685800"/>
            <a:ext cx="3047400" cy="289476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Server Side Web service End points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1981080" y="1600200"/>
            <a:ext cx="7308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JSE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1981080" y="2819520"/>
            <a:ext cx="7308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1066680" y="464832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Generated stub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1143000" y="541008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Dynamic proxy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1143000" y="617220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DII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3886200" y="4419720"/>
            <a:ext cx="1751760" cy="990000"/>
          </a:xfrm>
          <a:prstGeom prst="wedgeEllipseCallout">
            <a:avLst>
              <a:gd fmla="val -131060" name="adj1"/>
              <a:gd fmla="val 2695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Determined PORT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3886200" y="5562720"/>
            <a:ext cx="2590200" cy="761400"/>
          </a:xfrm>
          <a:prstGeom prst="wedgeEllipseCallout">
            <a:avLst>
              <a:gd fmla="val -104346" name="adj1"/>
              <a:gd fmla="val -26354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Dynamic PORT selection</a:t>
            </a:r>
            <a:endParaRPr/>
          </a:p>
        </p:txBody>
      </p:sp>
      <p:sp>
        <p:nvSpPr>
          <p:cNvPr id="198" name="CustomShape 10"/>
          <p:cNvSpPr/>
          <p:nvPr/>
        </p:nvSpPr>
        <p:spPr>
          <a:xfrm>
            <a:off x="3962520" y="1143000"/>
            <a:ext cx="3199680" cy="1065960"/>
          </a:xfrm>
          <a:prstGeom prst="wedgeEllipseCallout">
            <a:avLst>
              <a:gd fmla="val -91819" name="adj1"/>
              <a:gd fmla="val 968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It can access ALL the resources as Servlet can. nothing is left</a:t>
            </a:r>
            <a:endParaRPr/>
          </a:p>
        </p:txBody>
      </p:sp>
      <p:sp>
        <p:nvSpPr>
          <p:cNvPr id="199" name="CustomShape 11"/>
          <p:cNvSpPr/>
          <p:nvPr/>
        </p:nvSpPr>
        <p:spPr>
          <a:xfrm>
            <a:off x="4495680" y="2819520"/>
            <a:ext cx="30474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Both end points can access any of JNDI resource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09480" y="1981080"/>
            <a:ext cx="5714280" cy="3801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Webserivce.xml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0" y="3581280"/>
            <a:ext cx="22852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Some.wsdl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5029200" y="350532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service_mapping.xml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5638680" y="2438280"/>
            <a:ext cx="837360" cy="10659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4" name="CustomShape 5"/>
          <p:cNvSpPr/>
          <p:nvPr/>
        </p:nvSpPr>
        <p:spPr>
          <a:xfrm>
            <a:off x="838080" y="2438280"/>
            <a:ext cx="837360" cy="114228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5" name="CustomShape 6"/>
          <p:cNvSpPr/>
          <p:nvPr/>
        </p:nvSpPr>
        <p:spPr>
          <a:xfrm>
            <a:off x="1752480" y="6172200"/>
            <a:ext cx="167580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Web.xml</a:t>
            </a:r>
            <a:endParaRPr/>
          </a:p>
        </p:txBody>
      </p:sp>
      <p:sp>
        <p:nvSpPr>
          <p:cNvPr id="206" name="CustomShape 7"/>
          <p:cNvSpPr/>
          <p:nvPr/>
        </p:nvSpPr>
        <p:spPr>
          <a:xfrm>
            <a:off x="4114800" y="6172200"/>
            <a:ext cx="1904400" cy="3801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ejb-jar.xml</a:t>
            </a:r>
            <a:endParaRPr/>
          </a:p>
        </p:txBody>
      </p:sp>
      <p:sp>
        <p:nvSpPr>
          <p:cNvPr id="207" name="CustomShape 8"/>
          <p:cNvSpPr/>
          <p:nvPr/>
        </p:nvSpPr>
        <p:spPr>
          <a:xfrm>
            <a:off x="3105720" y="4176360"/>
            <a:ext cx="380160" cy="19713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</p:sp>
      <p:sp>
        <p:nvSpPr>
          <p:cNvPr id="208" name="CustomShape 9"/>
          <p:cNvSpPr/>
          <p:nvPr/>
        </p:nvSpPr>
        <p:spPr>
          <a:xfrm>
            <a:off x="3890520" y="4330440"/>
            <a:ext cx="380160" cy="1859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209" name="CustomShape 10"/>
          <p:cNvSpPr/>
          <p:nvPr/>
        </p:nvSpPr>
        <p:spPr>
          <a:xfrm>
            <a:off x="2209680" y="152280"/>
            <a:ext cx="2437560" cy="15994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Deployment Flow of web service</a:t>
            </a:r>
            <a:endParaRPr/>
          </a:p>
        </p:txBody>
      </p:sp>
      <p:sp>
        <p:nvSpPr>
          <p:cNvPr id="210" name="CustomShape 11"/>
          <p:cNvSpPr/>
          <p:nvPr/>
        </p:nvSpPr>
        <p:spPr>
          <a:xfrm>
            <a:off x="3048120" y="5486400"/>
            <a:ext cx="990000" cy="685080"/>
          </a:xfrm>
          <a:prstGeom prst="clou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Either one</a:t>
            </a:r>
            <a:endParaRPr/>
          </a:p>
        </p:txBody>
      </p:sp>
      <p:sp>
        <p:nvSpPr>
          <p:cNvPr id="211" name="CustomShape 12"/>
          <p:cNvSpPr/>
          <p:nvPr/>
        </p:nvSpPr>
        <p:spPr>
          <a:xfrm>
            <a:off x="3124080" y="3505320"/>
            <a:ext cx="1218600" cy="685080"/>
          </a:xfrm>
          <a:prstGeom prst="plaque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212" name="CustomShape 13"/>
          <p:cNvSpPr/>
          <p:nvPr/>
        </p:nvSpPr>
        <p:spPr>
          <a:xfrm>
            <a:off x="3352680" y="2590920"/>
            <a:ext cx="685080" cy="8373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191120" y="609480"/>
            <a:ext cx="3123360" cy="129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In order to work with Header block of SOAP message, the Message Handler is the only way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914400" y="2209680"/>
            <a:ext cx="198036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 definition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914400" y="32767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914400" y="44197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914400" y="53341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3886200" y="5334120"/>
            <a:ext cx="1828080" cy="456480"/>
          </a:xfrm>
          <a:prstGeom prst="ellipse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Holder</a:t>
            </a:r>
            <a:endParaRPr/>
          </a:p>
        </p:txBody>
      </p:sp>
      <p:sp>
        <p:nvSpPr>
          <p:cNvPr id="219" name="CustomShape 7"/>
          <p:cNvSpPr/>
          <p:nvPr/>
        </p:nvSpPr>
        <p:spPr>
          <a:xfrm flipV="1">
            <a:off x="2743200" y="5562000"/>
            <a:ext cx="1142280" cy="75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0" name="CustomShape 8"/>
          <p:cNvSpPr/>
          <p:nvPr/>
        </p:nvSpPr>
        <p:spPr>
          <a:xfrm>
            <a:off x="3809880" y="3352680"/>
            <a:ext cx="1828080" cy="380160"/>
          </a:xfrm>
          <a:prstGeom prst="ellipse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 flipV="1">
            <a:off x="2743200" y="3677400"/>
            <a:ext cx="1333800" cy="1045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2" name="CustomShape 10"/>
          <p:cNvSpPr/>
          <p:nvPr/>
        </p:nvSpPr>
        <p:spPr>
          <a:xfrm flipV="1">
            <a:off x="2743200" y="3542760"/>
            <a:ext cx="106596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3" name="CustomShape 11"/>
          <p:cNvSpPr/>
          <p:nvPr/>
        </p:nvSpPr>
        <p:spPr>
          <a:xfrm>
            <a:off x="2895480" y="2514600"/>
            <a:ext cx="1181520" cy="8931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4" name="CustomShape 12"/>
          <p:cNvSpPr/>
          <p:nvPr/>
        </p:nvSpPr>
        <p:spPr>
          <a:xfrm>
            <a:off x="304920" y="533520"/>
            <a:ext cx="2742480" cy="68508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990720"/>
            <a:ext cx="2285280" cy="273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MessageHandler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505320" y="457200"/>
            <a:ext cx="2971080" cy="913680"/>
          </a:xfrm>
          <a:prstGeom prst="wedgeEllipseCallout">
            <a:avLst>
              <a:gd fmla="val -62003" name="adj1"/>
              <a:gd fmla="val 30106" name="adj2"/>
            </a:avLst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Manipulate SOAP Header blocks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2457360" y="19810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Write a class CustomeMessageHandler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2457360" y="281952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Configure messageHandler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2457360" y="38098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Order of Chain when normal process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2457360" y="47242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Short-Circuit of chain when returning false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685800" y="5867280"/>
            <a:ext cx="228528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JAXRPCException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3809880" y="5943600"/>
            <a:ext cx="228528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SOAPFaultException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5943600" y="3809880"/>
            <a:ext cx="2285280" cy="273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HandlerLifeCycle</a:t>
            </a:r>
            <a:endParaRPr/>
          </a:p>
        </p:txBody>
      </p:sp>
      <p:sp>
        <p:nvSpPr>
          <p:cNvPr id="234" name="CustomShape 10"/>
          <p:cNvSpPr/>
          <p:nvPr/>
        </p:nvSpPr>
        <p:spPr>
          <a:xfrm>
            <a:off x="6019920" y="4876920"/>
            <a:ext cx="2590200" cy="913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MessageContext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Or SOAPMessageContext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066680" y="533520"/>
            <a:ext cx="4952160" cy="685080"/>
          </a:xfrm>
          <a:prstGeom prst="rect">
            <a:avLst/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00"/>
                </a:solidFill>
                <a:latin typeface="Calibri"/>
              </a:rPr>
              <a:t>Three</a:t>
            </a:r>
            <a:r>
              <a:rPr lang="en-IN">
                <a:solidFill>
                  <a:srgbClr val="ffffff"/>
                </a:solidFill>
                <a:latin typeface="Calibri"/>
              </a:rPr>
              <a:t> Different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 in Webservice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219320" y="167652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to JAVA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1219320" y="320040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 to JAVA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1219320" y="525780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FAULT to JAVA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4419720" y="5029200"/>
            <a:ext cx="2133000" cy="1065960"/>
          </a:xfrm>
          <a:prstGeom prst="wedgeEllipseCallout">
            <a:avLst>
              <a:gd fmla="val -113791" name="adj1"/>
              <a:gd fmla="val 6967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Creating JAVA Exception classes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4191120" y="2971800"/>
            <a:ext cx="2513880" cy="1218600"/>
          </a:xfrm>
          <a:prstGeom prst="wedgeEllipseCallout">
            <a:avLst>
              <a:gd fmla="val -95609" name="adj1"/>
              <a:gd fmla="val 2289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 parameter of Operation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4495680" y="1600200"/>
            <a:ext cx="2361600" cy="990000"/>
          </a:xfrm>
          <a:prstGeom prst="wedgeEllipseCallout">
            <a:avLst>
              <a:gd fmla="val -112428" name="adj1"/>
              <a:gd fmla="val 5165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Creating JAVA Classes and Interfaces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09480" y="1371600"/>
            <a:ext cx="214812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JAVA to XML mapping 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657600" y="1143000"/>
            <a:ext cx="2285280" cy="761400"/>
          </a:xfrm>
          <a:prstGeom prst="wedgeEllipseCallout">
            <a:avLst>
              <a:gd fmla="val -90244" name="adj1"/>
              <a:gd fmla="val 9120" name="adj2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Rep. the SOAP Message format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2956680" y="449568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Non-Standard XMLSchema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2956680" y="369576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ComplexType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>
            <a:off x="2956680" y="205740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Built – in type</a:t>
            </a:r>
            <a:endParaRPr/>
          </a:p>
        </p:txBody>
      </p:sp>
      <p:sp>
        <p:nvSpPr>
          <p:cNvPr id="247" name="CustomShape 6"/>
          <p:cNvSpPr/>
          <p:nvPr/>
        </p:nvSpPr>
        <p:spPr>
          <a:xfrm>
            <a:off x="5897880" y="449568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SOAPElement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5897880" y="369576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Bean</a:t>
            </a:r>
            <a:endParaRPr/>
          </a:p>
        </p:txBody>
      </p:sp>
      <p:sp>
        <p:nvSpPr>
          <p:cNvPr id="249" name="CustomShape 8"/>
          <p:cNvSpPr/>
          <p:nvPr/>
        </p:nvSpPr>
        <p:spPr>
          <a:xfrm>
            <a:off x="5897880" y="205740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primitive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holder</a:t>
            </a:r>
            <a:endParaRPr/>
          </a:p>
        </p:txBody>
      </p:sp>
      <p:sp>
        <p:nvSpPr>
          <p:cNvPr id="250" name="CustomShape 9"/>
          <p:cNvSpPr/>
          <p:nvPr/>
        </p:nvSpPr>
        <p:spPr>
          <a:xfrm>
            <a:off x="4724280" y="5181480"/>
            <a:ext cx="2513880" cy="129456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What about Simple Type ??</a:t>
            </a:r>
            <a:endParaRPr/>
          </a:p>
        </p:txBody>
      </p:sp>
      <p:sp>
        <p:nvSpPr>
          <p:cNvPr id="251" name="CustomShape 10"/>
          <p:cNvSpPr/>
          <p:nvPr/>
        </p:nvSpPr>
        <p:spPr>
          <a:xfrm>
            <a:off x="2956680" y="281952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Nullable element</a:t>
            </a:r>
            <a:endParaRPr/>
          </a:p>
        </p:txBody>
      </p:sp>
      <p:sp>
        <p:nvSpPr>
          <p:cNvPr id="252" name="CustomShape 11"/>
          <p:cNvSpPr/>
          <p:nvPr/>
        </p:nvSpPr>
        <p:spPr>
          <a:xfrm>
            <a:off x="5897880" y="281952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Wrapper class</a:t>
            </a:r>
            <a:endParaRPr/>
          </a:p>
        </p:txBody>
      </p:sp>
      <p:sp>
        <p:nvSpPr>
          <p:cNvPr id="253" name="CustomShape 12"/>
          <p:cNvSpPr/>
          <p:nvPr/>
        </p:nvSpPr>
        <p:spPr>
          <a:xfrm>
            <a:off x="4419720" y="304704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4" name="CustomShape 13"/>
          <p:cNvSpPr/>
          <p:nvPr/>
        </p:nvSpPr>
        <p:spPr>
          <a:xfrm>
            <a:off x="4419720" y="472356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5" name="CustomShape 14"/>
          <p:cNvSpPr/>
          <p:nvPr/>
        </p:nvSpPr>
        <p:spPr>
          <a:xfrm>
            <a:off x="4419720" y="228528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6" name="CustomShape 15"/>
          <p:cNvSpPr/>
          <p:nvPr/>
        </p:nvSpPr>
        <p:spPr>
          <a:xfrm>
            <a:off x="609480" y="5181480"/>
            <a:ext cx="2361600" cy="13708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Holders are usefull only if we interact Non-JAVA webservice or non-java client</a:t>
            </a:r>
            <a:endParaRPr/>
          </a:p>
        </p:txBody>
      </p:sp>
      <p:sp>
        <p:nvSpPr>
          <p:cNvPr id="257" name="CustomShape 16"/>
          <p:cNvSpPr/>
          <p:nvPr/>
        </p:nvSpPr>
        <p:spPr>
          <a:xfrm>
            <a:off x="304920" y="3581280"/>
            <a:ext cx="1645200" cy="730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JavaBean Holder, array Holder</a:t>
            </a:r>
            <a:endParaRPr/>
          </a:p>
        </p:txBody>
      </p:sp>
      <p:sp>
        <p:nvSpPr>
          <p:cNvPr id="258" name="CustomShape 17"/>
          <p:cNvSpPr/>
          <p:nvPr/>
        </p:nvSpPr>
        <p:spPr>
          <a:xfrm>
            <a:off x="609480" y="228600"/>
            <a:ext cx="5180760" cy="6850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Parameters of Operation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59" name="CustomShape 18"/>
          <p:cNvSpPr/>
          <p:nvPr/>
        </p:nvSpPr>
        <p:spPr>
          <a:xfrm>
            <a:off x="4419720" y="392364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0" name="CustomShape 19"/>
          <p:cNvSpPr/>
          <p:nvPr/>
        </p:nvSpPr>
        <p:spPr>
          <a:xfrm flipV="1">
            <a:off x="2956680" y="3946320"/>
            <a:ext cx="1005120" cy="223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1" name="CustomShape 20"/>
          <p:cNvSpPr/>
          <p:nvPr/>
        </p:nvSpPr>
        <p:spPr>
          <a:xfrm>
            <a:off x="3581280" y="5181480"/>
            <a:ext cx="1065960" cy="1065960"/>
          </a:xfrm>
          <a:prstGeom prst="wedgeEllipseCallout">
            <a:avLst>
              <a:gd fmla="val -67312" name="adj1"/>
              <a:gd fmla="val -69090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Group, any, attributeGroup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362320" y="3581280"/>
            <a:ext cx="1751760" cy="60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FaultMessage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8120" y="1905120"/>
            <a:ext cx="1751760" cy="60876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JAVA Exception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1600200" y="2362320"/>
            <a:ext cx="990000" cy="532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Single part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52280" y="3429000"/>
            <a:ext cx="152316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Can be a complex type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2438280" y="4876920"/>
            <a:ext cx="190440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Complex type can be inheritance</a:t>
            </a:r>
            <a:endParaRPr/>
          </a:p>
        </p:txBody>
      </p:sp>
      <p:sp>
        <p:nvSpPr>
          <p:cNvPr id="267" name="CustomShape 6"/>
          <p:cNvSpPr/>
          <p:nvPr/>
        </p:nvSpPr>
        <p:spPr>
          <a:xfrm>
            <a:off x="5715000" y="4343400"/>
            <a:ext cx="2437560" cy="83736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Least sub-class only used in endpoint interface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>
            <a:off x="5638680" y="2438280"/>
            <a:ext cx="2437560" cy="121860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The Name of Exception class will vary based on built in type or complex type</a:t>
            </a:r>
            <a:endParaRPr/>
          </a:p>
        </p:txBody>
      </p:sp>
      <p:sp>
        <p:nvSpPr>
          <p:cNvPr id="269" name="CustomShape 8"/>
          <p:cNvSpPr/>
          <p:nvPr/>
        </p:nvSpPr>
        <p:spPr>
          <a:xfrm>
            <a:off x="380880" y="685800"/>
            <a:ext cx="1828080" cy="1447200"/>
          </a:xfrm>
          <a:prstGeom prst="ellipse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Can be more than one Fault message in a operation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>
            <a:off x="1981080" y="304920"/>
            <a:ext cx="434268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FAULT Message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 flipH="1" flipV="1">
            <a:off x="3923640" y="2513880"/>
            <a:ext cx="1065960" cy="685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2" name="CustomShape 11"/>
          <p:cNvSpPr/>
          <p:nvPr/>
        </p:nvSpPr>
        <p:spPr>
          <a:xfrm flipV="1">
            <a:off x="2095560" y="3580560"/>
            <a:ext cx="685080" cy="11422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3" name="CustomShape 12"/>
          <p:cNvSpPr/>
          <p:nvPr/>
        </p:nvSpPr>
        <p:spPr>
          <a:xfrm flipH="1">
            <a:off x="3237840" y="4876920"/>
            <a:ext cx="685080" cy="1515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4" name="CustomShape 13"/>
          <p:cNvSpPr/>
          <p:nvPr/>
        </p:nvSpPr>
        <p:spPr>
          <a:xfrm>
            <a:off x="2362320" y="3886200"/>
            <a:ext cx="685080" cy="1137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990720" y="1066680"/>
            <a:ext cx="304740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 Endpoint deployment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657600" y="213372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Transaction Attribute configuration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3657600" y="320040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Role configuration</a:t>
            </a:r>
            <a:endParaRPr/>
          </a:p>
        </p:txBody>
      </p:sp>
      <p:sp>
        <p:nvSpPr>
          <p:cNvPr id="278" name="CustomShape 4"/>
          <p:cNvSpPr/>
          <p:nvPr/>
        </p:nvSpPr>
        <p:spPr>
          <a:xfrm>
            <a:off x="3657600" y="434340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run-as configuration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43400" y="2209680"/>
            <a:ext cx="23616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Lightweight mapping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2286000"/>
            <a:ext cx="251388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Heavyweight mapping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6172200" y="2743200"/>
            <a:ext cx="2133000" cy="1370880"/>
          </a:xfrm>
          <a:prstGeom prst="wedgeEllipseCallout">
            <a:avLst>
              <a:gd fmla="val -43949" name="adj1"/>
              <a:gd fmla="val -52489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If RPC/Encoded message are used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1752480" y="1066680"/>
            <a:ext cx="3961800" cy="60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 Type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3733920" y="1676520"/>
            <a:ext cx="608760" cy="20185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4" name="CustomShape 6"/>
          <p:cNvSpPr/>
          <p:nvPr/>
        </p:nvSpPr>
        <p:spPr>
          <a:xfrm flipH="1">
            <a:off x="3733200" y="2209680"/>
            <a:ext cx="532800" cy="19044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5" name="CustomShape 7"/>
          <p:cNvSpPr/>
          <p:nvPr/>
        </p:nvSpPr>
        <p:spPr>
          <a:xfrm>
            <a:off x="228600" y="3276720"/>
            <a:ext cx="2133000" cy="1675800"/>
          </a:xfrm>
          <a:prstGeom prst="wedgeEllipseCallout">
            <a:avLst>
              <a:gd fmla="val 18899" name="adj1"/>
              <a:gd fmla="val -80394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will have ALL 5 different mapping in mapping file</a:t>
            </a:r>
            <a:endParaRPr/>
          </a:p>
        </p:txBody>
      </p:sp>
      <p:sp>
        <p:nvSpPr>
          <p:cNvPr id="286" name="CustomShape 8"/>
          <p:cNvSpPr/>
          <p:nvPr/>
        </p:nvSpPr>
        <p:spPr>
          <a:xfrm>
            <a:off x="3809880" y="4267080"/>
            <a:ext cx="2056680" cy="1294560"/>
          </a:xfrm>
          <a:prstGeom prst="wedgeEllipseCallout">
            <a:avLst>
              <a:gd fmla="val 4832" name="adj1"/>
              <a:gd fmla="val -172132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will have only package mapping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990720" y="1295280"/>
            <a:ext cx="1675800" cy="76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.xml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4800600" y="2895480"/>
            <a:ext cx="2133000" cy="9136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Webservice.xml</a:t>
            </a: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990720" y="4572000"/>
            <a:ext cx="2133000" cy="76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Mapping.xml</a:t>
            </a:r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1447920" y="2286000"/>
            <a:ext cx="304200" cy="205668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1" name="CustomShape 5"/>
          <p:cNvSpPr/>
          <p:nvPr/>
        </p:nvSpPr>
        <p:spPr>
          <a:xfrm>
            <a:off x="2133720" y="2286000"/>
            <a:ext cx="227880" cy="2133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2" name="CustomShape 6"/>
          <p:cNvSpPr/>
          <p:nvPr/>
        </p:nvSpPr>
        <p:spPr>
          <a:xfrm>
            <a:off x="3347640" y="1627920"/>
            <a:ext cx="2056680" cy="30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3048840" y="1828800"/>
            <a:ext cx="1928880" cy="28764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4" name="CustomShape 8"/>
          <p:cNvSpPr/>
          <p:nvPr/>
        </p:nvSpPr>
        <p:spPr>
          <a:xfrm>
            <a:off x="4114800" y="4952880"/>
            <a:ext cx="3047400" cy="1218600"/>
          </a:xfrm>
          <a:prstGeom prst="ellipse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 compiler need only wsdl and mapping file as input</a:t>
            </a:r>
            <a:endParaRPr/>
          </a:p>
        </p:txBody>
      </p:sp>
      <p:sp>
        <p:nvSpPr>
          <p:cNvPr id="295" name="CustomShape 9"/>
          <p:cNvSpPr/>
          <p:nvPr/>
        </p:nvSpPr>
        <p:spPr>
          <a:xfrm>
            <a:off x="3200400" y="4870800"/>
            <a:ext cx="2208960" cy="38016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3886200" y="3886200"/>
            <a:ext cx="913680" cy="91368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7" name="CustomShape 11"/>
          <p:cNvSpPr/>
          <p:nvPr/>
        </p:nvSpPr>
        <p:spPr>
          <a:xfrm>
            <a:off x="4876920" y="609480"/>
            <a:ext cx="2818800" cy="761400"/>
          </a:xfrm>
          <a:prstGeom prst="plaque">
            <a:avLst>
              <a:gd fmla="val 16667" name="adj"/>
            </a:avLst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Relationship among deployment descriptors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2880"/>
            <a:ext cx="8228880" cy="71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What is good for webservice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Built on Open Standard – XML &amp; SOAP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Language &amp; Platform netural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Modular Design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WebService Deployments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371600" y="3886200"/>
            <a:ext cx="6933600" cy="144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Paramasivam.kaliyamoorthi@gmail.com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33520" y="533412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Web.xml configuration related to JSE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1066680" y="426708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Ejb-jar.xml configuration related to EJB endpoint</a:t>
            </a: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676520" y="320040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J2EE  &lt;service-ref&gt; configuration in web service client application</a:t>
            </a: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2133720" y="213372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&lt;webservice-description&gt; configuration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5800" y="1523880"/>
            <a:ext cx="1218600" cy="18280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EAR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2819520" y="14479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WAR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2819520" y="21337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JAR</a:t>
            </a:r>
            <a:endParaRPr/>
          </a:p>
        </p:txBody>
      </p:sp>
      <p:sp>
        <p:nvSpPr>
          <p:cNvPr id="307" name="CustomShape 4"/>
          <p:cNvSpPr/>
          <p:nvPr/>
        </p:nvSpPr>
        <p:spPr>
          <a:xfrm>
            <a:off x="2819520" y="28195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RAR</a:t>
            </a:r>
            <a:endParaRPr/>
          </a:p>
        </p:txBody>
      </p:sp>
      <p:sp>
        <p:nvSpPr>
          <p:cNvPr id="308" name="CustomShape 5"/>
          <p:cNvSpPr/>
          <p:nvPr/>
        </p:nvSpPr>
        <p:spPr>
          <a:xfrm flipV="1">
            <a:off x="1905120" y="1713960"/>
            <a:ext cx="913680" cy="723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09" name="CustomShape 6"/>
          <p:cNvSpPr/>
          <p:nvPr/>
        </p:nvSpPr>
        <p:spPr>
          <a:xfrm flipV="1">
            <a:off x="1905120" y="2399760"/>
            <a:ext cx="91368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0" name="CustomShape 7"/>
          <p:cNvSpPr/>
          <p:nvPr/>
        </p:nvSpPr>
        <p:spPr>
          <a:xfrm>
            <a:off x="1905120" y="2438280"/>
            <a:ext cx="913680" cy="646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219320" y="114300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JSE Endpoints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2629080" y="23623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Configuration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2666880" y="30481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Filter configuration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219320" y="114300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 Endpoints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2629080" y="23623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Transaction attribute configuration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2629080" y="388620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configuration configuration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219320" y="1143000"/>
            <a:ext cx="25138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Service Reference  in Client to JNDI context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762120" y="1981080"/>
            <a:ext cx="155376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&lt;service-ref&gt;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685800" y="5181480"/>
            <a:ext cx="155376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&lt;/service-ref&gt;</a:t>
            </a:r>
            <a:endParaRPr/>
          </a:p>
        </p:txBody>
      </p:sp>
      <p:sp>
        <p:nvSpPr>
          <p:cNvPr id="320" name="CustomShape 4"/>
          <p:cNvSpPr/>
          <p:nvPr/>
        </p:nvSpPr>
        <p:spPr>
          <a:xfrm>
            <a:off x="1981080" y="251460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&lt;service-ref-name&gt;</a:t>
            </a:r>
            <a:endParaRPr/>
          </a:p>
        </p:txBody>
      </p:sp>
      <p:sp>
        <p:nvSpPr>
          <p:cNvPr id="321" name="CustomShape 5"/>
          <p:cNvSpPr/>
          <p:nvPr/>
        </p:nvSpPr>
        <p:spPr>
          <a:xfrm>
            <a:off x="1981080" y="289548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&lt;service-interface&gt;</a:t>
            </a:r>
            <a:endParaRPr/>
          </a:p>
        </p:txBody>
      </p:sp>
      <p:sp>
        <p:nvSpPr>
          <p:cNvPr id="322" name="CustomShape 6"/>
          <p:cNvSpPr/>
          <p:nvPr/>
        </p:nvSpPr>
        <p:spPr>
          <a:xfrm>
            <a:off x="1981080" y="327672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&lt;wsdl-file&gt;</a:t>
            </a:r>
            <a:endParaRPr/>
          </a:p>
        </p:txBody>
      </p:sp>
      <p:sp>
        <p:nvSpPr>
          <p:cNvPr id="323" name="CustomShape 7"/>
          <p:cNvSpPr/>
          <p:nvPr/>
        </p:nvSpPr>
        <p:spPr>
          <a:xfrm>
            <a:off x="1981080" y="365760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&lt;jaxrpc-mapping-file&gt;</a:t>
            </a:r>
            <a:endParaRPr/>
          </a:p>
        </p:txBody>
      </p:sp>
      <p:sp>
        <p:nvSpPr>
          <p:cNvPr id="324" name="CustomShape 8"/>
          <p:cNvSpPr/>
          <p:nvPr/>
        </p:nvSpPr>
        <p:spPr>
          <a:xfrm>
            <a:off x="1981080" y="403848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&lt;port-component-ref&gt;</a:t>
            </a:r>
            <a:endParaRPr/>
          </a:p>
        </p:txBody>
      </p:sp>
      <p:sp>
        <p:nvSpPr>
          <p:cNvPr id="325" name="CustomShape 9"/>
          <p:cNvSpPr/>
          <p:nvPr/>
        </p:nvSpPr>
        <p:spPr>
          <a:xfrm>
            <a:off x="1981080" y="441972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&lt;handler&gt;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62120" y="228600"/>
            <a:ext cx="25138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WebServices description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800280" y="1143000"/>
            <a:ext cx="3382560" cy="2736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&lt;webservice-description&gt;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1866960" y="175248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&lt;webservice-description-name&gt;</a:t>
            </a:r>
            <a:endParaRPr/>
          </a:p>
        </p:txBody>
      </p:sp>
      <p:sp>
        <p:nvSpPr>
          <p:cNvPr id="329" name="CustomShape 4"/>
          <p:cNvSpPr/>
          <p:nvPr/>
        </p:nvSpPr>
        <p:spPr>
          <a:xfrm>
            <a:off x="1866960" y="220968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&lt;wsdl-file&gt;</a:t>
            </a:r>
            <a:endParaRPr/>
          </a:p>
        </p:txBody>
      </p:sp>
      <p:sp>
        <p:nvSpPr>
          <p:cNvPr id="330" name="CustomShape 5"/>
          <p:cNvSpPr/>
          <p:nvPr/>
        </p:nvSpPr>
        <p:spPr>
          <a:xfrm>
            <a:off x="1866960" y="259092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&lt;jaxrpc-mapping-file&gt;</a:t>
            </a:r>
            <a:endParaRPr/>
          </a:p>
        </p:txBody>
      </p:sp>
      <p:sp>
        <p:nvSpPr>
          <p:cNvPr id="331" name="CustomShape 6"/>
          <p:cNvSpPr/>
          <p:nvPr/>
        </p:nvSpPr>
        <p:spPr>
          <a:xfrm>
            <a:off x="1866960" y="297180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&lt;port-component&gt;</a:t>
            </a:r>
            <a:endParaRPr/>
          </a:p>
        </p:txBody>
      </p:sp>
      <p:sp>
        <p:nvSpPr>
          <p:cNvPr id="332" name="CustomShape 7"/>
          <p:cNvSpPr/>
          <p:nvPr/>
        </p:nvSpPr>
        <p:spPr>
          <a:xfrm>
            <a:off x="1866960" y="505980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&lt;handler&gt;</a:t>
            </a:r>
            <a:endParaRPr/>
          </a:p>
        </p:txBody>
      </p:sp>
      <p:sp>
        <p:nvSpPr>
          <p:cNvPr id="333" name="CustomShape 8"/>
          <p:cNvSpPr/>
          <p:nvPr/>
        </p:nvSpPr>
        <p:spPr>
          <a:xfrm>
            <a:off x="4267080" y="350532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&lt;port-component-name&gt;</a:t>
            </a:r>
            <a:endParaRPr/>
          </a:p>
        </p:txBody>
      </p:sp>
      <p:sp>
        <p:nvSpPr>
          <p:cNvPr id="334" name="CustomShape 9"/>
          <p:cNvSpPr/>
          <p:nvPr/>
        </p:nvSpPr>
        <p:spPr>
          <a:xfrm>
            <a:off x="4267080" y="388620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&lt;wsdl-port&gt;</a:t>
            </a:r>
            <a:endParaRPr/>
          </a:p>
        </p:txBody>
      </p:sp>
      <p:sp>
        <p:nvSpPr>
          <p:cNvPr id="335" name="CustomShape 10"/>
          <p:cNvSpPr/>
          <p:nvPr/>
        </p:nvSpPr>
        <p:spPr>
          <a:xfrm>
            <a:off x="4267080" y="426708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&lt;service-endpoint-interface&gt;</a:t>
            </a:r>
            <a:endParaRPr/>
          </a:p>
        </p:txBody>
      </p:sp>
      <p:sp>
        <p:nvSpPr>
          <p:cNvPr id="336" name="CustomShape 11"/>
          <p:cNvSpPr/>
          <p:nvPr/>
        </p:nvSpPr>
        <p:spPr>
          <a:xfrm>
            <a:off x="4267080" y="464832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&lt;service-endpoint-impl&gt;</a:t>
            </a:r>
            <a:endParaRPr/>
          </a:p>
        </p:txBody>
      </p:sp>
      <p:sp>
        <p:nvSpPr>
          <p:cNvPr id="337" name="CustomShape 12"/>
          <p:cNvSpPr/>
          <p:nvPr/>
        </p:nvSpPr>
        <p:spPr>
          <a:xfrm>
            <a:off x="762120" y="5638680"/>
            <a:ext cx="3382560" cy="2736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&lt;/service-endpoint-interface&gt;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600200" y="1371600"/>
            <a:ext cx="6171480" cy="2894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While  testing web services, it must be developed on required JVM and the same  JVM has to be used in server also.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1523880" y="4724280"/>
            <a:ext cx="5333400" cy="8373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u="sng">
                <a:solidFill>
                  <a:srgbClr val="0000ff"/>
                </a:solidFill>
                <a:latin typeface="Calibri"/>
                <a:hlinkClick r:id="rId1"/>
              </a:rPr>
              <a:t>http://localhost:7001/wls_utc/</a:t>
            </a:r>
            <a:r>
              <a:rPr lang="en-IN">
                <a:solidFill>
                  <a:srgbClr val="ffffff"/>
                </a:solidFill>
                <a:latin typeface="Calibri"/>
              </a:rPr>
              <a:t>  test UI for web services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2880"/>
            <a:ext cx="8228880" cy="71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JAX-WS 2.1 Types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SOAP based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Request is SOAP XML Document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Response is SOAP XML Document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RESTFul based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Request is HTTP Request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Response is XML Document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33720" y="304920"/>
            <a:ext cx="42663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 Service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04920" y="838080"/>
            <a:ext cx="3428280" cy="5333400"/>
          </a:xfrm>
          <a:prstGeom prst="rect">
            <a:avLst/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0066"/>
                </a:solidFill>
                <a:latin typeface="Calibri"/>
              </a:rPr>
              <a:t>Non-JAVA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572000" y="838080"/>
            <a:ext cx="3780000" cy="5257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ffcc"/>
                </a:solidFill>
                <a:latin typeface="Calibri"/>
              </a:rPr>
              <a:t>JAVA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5105520" y="160020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5105520" y="274320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762120" y="182880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4952880" y="3962520"/>
            <a:ext cx="3399120" cy="2056680"/>
          </a:xfrm>
          <a:prstGeom prst="rect">
            <a:avLst/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2362320" y="1828800"/>
            <a:ext cx="99000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762120" y="2438280"/>
            <a:ext cx="913680" cy="36504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762120" y="3352680"/>
            <a:ext cx="12538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XSL(T)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762120" y="426708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91" name="CustomShape 12"/>
          <p:cNvSpPr/>
          <p:nvPr/>
        </p:nvSpPr>
        <p:spPr>
          <a:xfrm>
            <a:off x="762120" y="510552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DTD</a:t>
            </a:r>
            <a:endParaRPr/>
          </a:p>
        </p:txBody>
      </p:sp>
      <p:sp>
        <p:nvSpPr>
          <p:cNvPr id="92" name="CustomShape 13"/>
          <p:cNvSpPr/>
          <p:nvPr/>
        </p:nvSpPr>
        <p:spPr>
          <a:xfrm>
            <a:off x="5105520" y="335268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93" name="CustomShape 14"/>
          <p:cNvSpPr/>
          <p:nvPr/>
        </p:nvSpPr>
        <p:spPr>
          <a:xfrm flipV="1">
            <a:off x="3352680" y="1828080"/>
            <a:ext cx="1751760" cy="227880"/>
          </a:xfrm>
          <a:prstGeom prst="straightConnector1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4" name="CustomShape 15"/>
          <p:cNvSpPr/>
          <p:nvPr/>
        </p:nvSpPr>
        <p:spPr>
          <a:xfrm flipV="1">
            <a:off x="1676520" y="3580560"/>
            <a:ext cx="3428280" cy="867960"/>
          </a:xfrm>
          <a:prstGeom prst="straightConnector1">
            <a:avLst/>
          </a:prstGeom>
          <a:ln w="57240">
            <a:solidFill>
              <a:srgbClr val="262626"/>
            </a:solidFill>
            <a:round/>
            <a:tailEnd len="med" type="triangle" w="med"/>
          </a:ln>
        </p:spPr>
      </p:sp>
      <p:sp>
        <p:nvSpPr>
          <p:cNvPr id="95" name="CustomShape 16"/>
          <p:cNvSpPr/>
          <p:nvPr/>
        </p:nvSpPr>
        <p:spPr>
          <a:xfrm flipV="1">
            <a:off x="1676520" y="2971080"/>
            <a:ext cx="3428280" cy="147744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6" name="CustomShape 17"/>
          <p:cNvSpPr/>
          <p:nvPr/>
        </p:nvSpPr>
        <p:spPr>
          <a:xfrm flipV="1">
            <a:off x="1676520" y="2971080"/>
            <a:ext cx="3428280" cy="56304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7" name="CustomShape 18"/>
          <p:cNvSpPr/>
          <p:nvPr/>
        </p:nvSpPr>
        <p:spPr>
          <a:xfrm flipV="1">
            <a:off x="1676520" y="2971080"/>
            <a:ext cx="3428280" cy="231588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8" name="CustomShape 19"/>
          <p:cNvSpPr/>
          <p:nvPr/>
        </p:nvSpPr>
        <p:spPr>
          <a:xfrm>
            <a:off x="5181480" y="480060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EndPoints</a:t>
            </a:r>
            <a:endParaRPr/>
          </a:p>
        </p:txBody>
      </p:sp>
      <p:sp>
        <p:nvSpPr>
          <p:cNvPr id="99" name="CustomShape 20"/>
          <p:cNvSpPr/>
          <p:nvPr/>
        </p:nvSpPr>
        <p:spPr>
          <a:xfrm>
            <a:off x="5181480" y="434340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Clients</a:t>
            </a:r>
            <a:endParaRPr/>
          </a:p>
        </p:txBody>
      </p:sp>
      <p:sp>
        <p:nvSpPr>
          <p:cNvPr id="100" name="CustomShape 21"/>
          <p:cNvSpPr/>
          <p:nvPr/>
        </p:nvSpPr>
        <p:spPr>
          <a:xfrm>
            <a:off x="5181480" y="518148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Handlers</a:t>
            </a:r>
            <a:endParaRPr/>
          </a:p>
        </p:txBody>
      </p:sp>
      <p:sp>
        <p:nvSpPr>
          <p:cNvPr id="101" name="CustomShape 22"/>
          <p:cNvSpPr/>
          <p:nvPr/>
        </p:nvSpPr>
        <p:spPr>
          <a:xfrm>
            <a:off x="5181480" y="563868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102" name="CustomShape 23"/>
          <p:cNvSpPr/>
          <p:nvPr/>
        </p:nvSpPr>
        <p:spPr>
          <a:xfrm>
            <a:off x="6705720" y="4419720"/>
            <a:ext cx="380160" cy="1447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Deployments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33520" y="5867280"/>
            <a:ext cx="114228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295280" y="5257800"/>
            <a:ext cx="106596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1752480" y="4648320"/>
            <a:ext cx="106596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2209680" y="4038480"/>
            <a:ext cx="114228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107" name="CustomShape 5"/>
          <p:cNvSpPr/>
          <p:nvPr/>
        </p:nvSpPr>
        <p:spPr>
          <a:xfrm>
            <a:off x="2590920" y="3505320"/>
            <a:ext cx="106596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108" name="CustomShape 6"/>
          <p:cNvSpPr/>
          <p:nvPr/>
        </p:nvSpPr>
        <p:spPr>
          <a:xfrm>
            <a:off x="2895480" y="2971800"/>
            <a:ext cx="990000" cy="53280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09" name="CustomShape 7"/>
          <p:cNvSpPr/>
          <p:nvPr/>
        </p:nvSpPr>
        <p:spPr>
          <a:xfrm>
            <a:off x="3276720" y="2438280"/>
            <a:ext cx="99000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</a:t>
            </a:r>
            <a:endParaRPr/>
          </a:p>
        </p:txBody>
      </p:sp>
      <p:sp>
        <p:nvSpPr>
          <p:cNvPr id="110" name="CustomShape 8"/>
          <p:cNvSpPr/>
          <p:nvPr/>
        </p:nvSpPr>
        <p:spPr>
          <a:xfrm>
            <a:off x="3657600" y="1905120"/>
            <a:ext cx="990000" cy="53280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</a:t>
            </a:r>
            <a:endParaRPr/>
          </a:p>
        </p:txBody>
      </p:sp>
      <p:sp>
        <p:nvSpPr>
          <p:cNvPr id="111" name="CustomShape 9"/>
          <p:cNvSpPr/>
          <p:nvPr/>
        </p:nvSpPr>
        <p:spPr>
          <a:xfrm>
            <a:off x="4038480" y="1371600"/>
            <a:ext cx="99000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112" name="CustomShape 10"/>
          <p:cNvSpPr/>
          <p:nvPr/>
        </p:nvSpPr>
        <p:spPr>
          <a:xfrm>
            <a:off x="4419720" y="914400"/>
            <a:ext cx="106596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13" name="CustomShape 11"/>
          <p:cNvSpPr/>
          <p:nvPr/>
        </p:nvSpPr>
        <p:spPr>
          <a:xfrm>
            <a:off x="4876920" y="457200"/>
            <a:ext cx="91368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JAX-WS</a:t>
            </a:r>
            <a:endParaRPr/>
          </a:p>
        </p:txBody>
      </p:sp>
      <p:sp>
        <p:nvSpPr>
          <p:cNvPr id="114" name="Line 12"/>
          <p:cNvSpPr/>
          <p:nvPr/>
        </p:nvSpPr>
        <p:spPr>
          <a:xfrm>
            <a:off x="228600" y="1904760"/>
            <a:ext cx="8534160" cy="180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</p:sp>
      <p:sp>
        <p:nvSpPr>
          <p:cNvPr id="115" name="CustomShape 13"/>
          <p:cNvSpPr/>
          <p:nvPr/>
        </p:nvSpPr>
        <p:spPr>
          <a:xfrm>
            <a:off x="7696080" y="1600200"/>
            <a:ext cx="1294560" cy="1918440"/>
          </a:xfrm>
          <a:prstGeom prst="rect">
            <a:avLst/>
          </a:prstGeom>
          <a:solidFill>
            <a:srgbClr val="00206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Web Service</a:t>
            </a:r>
            <a:endParaRPr/>
          </a:p>
        </p:txBody>
      </p:sp>
      <p:sp>
        <p:nvSpPr>
          <p:cNvPr id="116" name="CustomShape 14"/>
          <p:cNvSpPr/>
          <p:nvPr/>
        </p:nvSpPr>
        <p:spPr>
          <a:xfrm>
            <a:off x="5638680" y="4919040"/>
            <a:ext cx="2818800" cy="2527200"/>
          </a:xfrm>
          <a:prstGeom prst="rect">
            <a:avLst/>
          </a:prstGeom>
          <a:solidFill>
            <a:srgbClr val="00206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XML Parsing and validation</a:t>
            </a:r>
            <a:endParaRPr/>
          </a:p>
        </p:txBody>
      </p:sp>
      <p:sp>
        <p:nvSpPr>
          <p:cNvPr id="117" name="CustomShape 15"/>
          <p:cNvSpPr/>
          <p:nvPr/>
        </p:nvSpPr>
        <p:spPr>
          <a:xfrm>
            <a:off x="380880" y="609480"/>
            <a:ext cx="2513880" cy="990000"/>
          </a:xfrm>
          <a:prstGeom prst="roundRect">
            <a:avLst>
              <a:gd fmla="val 16667" name="adj"/>
            </a:avLst>
          </a:prstGeom>
          <a:solidFill>
            <a:srgbClr val="e46c0a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What are Tech / API need to Learn to work with SOA programming</a:t>
            </a:r>
            <a:endParaRPr/>
          </a:p>
        </p:txBody>
      </p:sp>
      <p:sp>
        <p:nvSpPr>
          <p:cNvPr id="118" name="CustomShape 16"/>
          <p:cNvSpPr/>
          <p:nvPr/>
        </p:nvSpPr>
        <p:spPr>
          <a:xfrm>
            <a:off x="3048120" y="4724280"/>
            <a:ext cx="2361600" cy="1218600"/>
          </a:xfrm>
          <a:prstGeom prst="wedgeEllipseCallout">
            <a:avLst>
              <a:gd fmla="val -64995" name="adj1"/>
              <a:gd fmla="val -25176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SAX / DOM / StAX / Xpath / Validation / TrAX</a:t>
            </a:r>
            <a:endParaRPr/>
          </a:p>
        </p:txBody>
      </p:sp>
      <p:sp>
        <p:nvSpPr>
          <p:cNvPr id="119" name="CustomShape 17"/>
          <p:cNvSpPr/>
          <p:nvPr/>
        </p:nvSpPr>
        <p:spPr>
          <a:xfrm>
            <a:off x="0" y="4800600"/>
            <a:ext cx="1142280" cy="761400"/>
          </a:xfrm>
          <a:prstGeom prst="wedgeEllipseCallout">
            <a:avLst>
              <a:gd fmla="val 17477" name="adj1"/>
              <a:gd fmla="val 96303" name="adj2"/>
            </a:avLst>
          </a:prstGeom>
          <a:solidFill>
            <a:srgbClr val="f10fe1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Begin Here</a:t>
            </a:r>
            <a:endParaRPr/>
          </a:p>
        </p:txBody>
      </p:sp>
      <p:sp>
        <p:nvSpPr>
          <p:cNvPr id="120" name="CustomShape 18"/>
          <p:cNvSpPr/>
          <p:nvPr/>
        </p:nvSpPr>
        <p:spPr>
          <a:xfrm>
            <a:off x="5943600" y="685800"/>
            <a:ext cx="274248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Need  Application server to evaluation</a:t>
            </a:r>
            <a:endParaRPr/>
          </a:p>
        </p:txBody>
      </p:sp>
      <p:sp>
        <p:nvSpPr>
          <p:cNvPr id="121" name="CustomShape 19"/>
          <p:cNvSpPr/>
          <p:nvPr/>
        </p:nvSpPr>
        <p:spPr>
          <a:xfrm>
            <a:off x="4876920" y="3200400"/>
            <a:ext cx="274248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2060"/>
                </a:solidFill>
                <a:latin typeface="Calibri"/>
              </a:rPr>
              <a:t>NO </a:t>
            </a:r>
            <a:r>
              <a:rPr lang="en-IN">
                <a:solidFill>
                  <a:srgbClr val="ffffff"/>
                </a:solidFill>
                <a:latin typeface="Calibri"/>
              </a:rPr>
              <a:t>Need  Application server to evaluation</a:t>
            </a:r>
            <a:endParaRPr/>
          </a:p>
        </p:txBody>
      </p:sp>
      <p:sp>
        <p:nvSpPr>
          <p:cNvPr id="122" name="CustomShape 20"/>
          <p:cNvSpPr/>
          <p:nvPr/>
        </p:nvSpPr>
        <p:spPr>
          <a:xfrm>
            <a:off x="152280" y="1981080"/>
            <a:ext cx="2513880" cy="9900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To learn UDDI and JAXR we can use public registry instead of running app server in local machine</a:t>
            </a:r>
            <a:endParaRPr/>
          </a:p>
        </p:txBody>
      </p:sp>
      <p:sp>
        <p:nvSpPr>
          <p:cNvPr id="123" name="CustomShape 21"/>
          <p:cNvSpPr/>
          <p:nvPr/>
        </p:nvSpPr>
        <p:spPr>
          <a:xfrm flipV="1">
            <a:off x="2666880" y="2171160"/>
            <a:ext cx="990000" cy="3042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4" name="CustomShape 22"/>
          <p:cNvSpPr/>
          <p:nvPr/>
        </p:nvSpPr>
        <p:spPr>
          <a:xfrm>
            <a:off x="2666880" y="2476440"/>
            <a:ext cx="608760" cy="2278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5" name="CustomShape 23"/>
          <p:cNvSpPr/>
          <p:nvPr/>
        </p:nvSpPr>
        <p:spPr>
          <a:xfrm>
            <a:off x="152280" y="3200400"/>
            <a:ext cx="1675800" cy="990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To learn SAAJ no need any web/ app server. Simply jdk 1.6 alone enough</a:t>
            </a:r>
            <a:endParaRPr/>
          </a:p>
        </p:txBody>
      </p:sp>
      <p:sp>
        <p:nvSpPr>
          <p:cNvPr id="126" name="CustomShape 24"/>
          <p:cNvSpPr/>
          <p:nvPr/>
        </p:nvSpPr>
        <p:spPr>
          <a:xfrm flipV="1">
            <a:off x="1828800" y="3237840"/>
            <a:ext cx="1065960" cy="4564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7" name="CustomShape 25"/>
          <p:cNvSpPr/>
          <p:nvPr/>
        </p:nvSpPr>
        <p:spPr>
          <a:xfrm>
            <a:off x="1828800" y="3695760"/>
            <a:ext cx="761400" cy="75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  <p:transition advTm="227000">
    <p:split dir="out" orient="horz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304920"/>
            <a:ext cx="9001440" cy="6400080"/>
          </a:xfrm>
          <a:prstGeom prst="ellipse">
            <a:avLst/>
          </a:prstGeom>
          <a:solidFill>
            <a:srgbClr val="e41aa1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CustomShape 2"/>
          <p:cNvSpPr/>
          <p:nvPr/>
        </p:nvSpPr>
        <p:spPr>
          <a:xfrm>
            <a:off x="1295280" y="1828800"/>
            <a:ext cx="6476400" cy="3580560"/>
          </a:xfrm>
          <a:prstGeom prst="ellipse">
            <a:avLst/>
          </a:prstGeom>
          <a:solidFill>
            <a:srgbClr val="00ffcc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3"/>
          <p:cNvSpPr/>
          <p:nvPr/>
        </p:nvSpPr>
        <p:spPr>
          <a:xfrm>
            <a:off x="3657600" y="3352680"/>
            <a:ext cx="1294560" cy="5137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5410080" y="4191120"/>
            <a:ext cx="99000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334120" y="2971800"/>
            <a:ext cx="15231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Mapping.xml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3276720" y="2286000"/>
            <a:ext cx="19803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Webservices.xml</a:t>
            </a: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1981080" y="3886200"/>
            <a:ext cx="114228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</a:t>
            </a:r>
            <a:endParaRPr/>
          </a:p>
        </p:txBody>
      </p:sp>
      <p:sp>
        <p:nvSpPr>
          <p:cNvPr id="135" name="CustomShape 8"/>
          <p:cNvSpPr/>
          <p:nvPr/>
        </p:nvSpPr>
        <p:spPr>
          <a:xfrm>
            <a:off x="1981080" y="3048120"/>
            <a:ext cx="99000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136" name="CustomShape 9"/>
          <p:cNvSpPr/>
          <p:nvPr/>
        </p:nvSpPr>
        <p:spPr>
          <a:xfrm>
            <a:off x="3200400" y="4724280"/>
            <a:ext cx="22089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MessageHandler API</a:t>
            </a:r>
            <a:endParaRPr/>
          </a:p>
        </p:txBody>
      </p:sp>
      <p:sp>
        <p:nvSpPr>
          <p:cNvPr id="137" name="CustomShape 10"/>
          <p:cNvSpPr/>
          <p:nvPr/>
        </p:nvSpPr>
        <p:spPr>
          <a:xfrm>
            <a:off x="5715000" y="3657600"/>
            <a:ext cx="990000" cy="380160"/>
          </a:xfrm>
          <a:prstGeom prst="rect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JAX-WS</a:t>
            </a:r>
            <a:endParaRPr/>
          </a:p>
        </p:txBody>
      </p:sp>
      <p:sp>
        <p:nvSpPr>
          <p:cNvPr id="138" name="CustomShape 11"/>
          <p:cNvSpPr/>
          <p:nvPr/>
        </p:nvSpPr>
        <p:spPr>
          <a:xfrm>
            <a:off x="990720" y="175248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139" name="CustomShape 12"/>
          <p:cNvSpPr/>
          <p:nvPr/>
        </p:nvSpPr>
        <p:spPr>
          <a:xfrm>
            <a:off x="2743200" y="106668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40" name="CustomShape 13"/>
          <p:cNvSpPr/>
          <p:nvPr/>
        </p:nvSpPr>
        <p:spPr>
          <a:xfrm>
            <a:off x="1219320" y="5105520"/>
            <a:ext cx="99000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141" name="CustomShape 14"/>
          <p:cNvSpPr/>
          <p:nvPr/>
        </p:nvSpPr>
        <p:spPr>
          <a:xfrm>
            <a:off x="7238880" y="4724280"/>
            <a:ext cx="9900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142" name="CustomShape 15"/>
          <p:cNvSpPr/>
          <p:nvPr/>
        </p:nvSpPr>
        <p:spPr>
          <a:xfrm>
            <a:off x="7315200" y="1905120"/>
            <a:ext cx="9900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</a:t>
            </a:r>
            <a:endParaRPr/>
          </a:p>
        </p:txBody>
      </p:sp>
      <p:sp>
        <p:nvSpPr>
          <p:cNvPr id="143" name="CustomShape 16"/>
          <p:cNvSpPr/>
          <p:nvPr/>
        </p:nvSpPr>
        <p:spPr>
          <a:xfrm>
            <a:off x="5638680" y="1066680"/>
            <a:ext cx="91368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</a:t>
            </a:r>
            <a:endParaRPr/>
          </a:p>
        </p:txBody>
      </p:sp>
      <p:sp>
        <p:nvSpPr>
          <p:cNvPr id="144" name="CustomShape 17"/>
          <p:cNvSpPr/>
          <p:nvPr/>
        </p:nvSpPr>
        <p:spPr>
          <a:xfrm>
            <a:off x="7924680" y="327672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145" name="CustomShape 18"/>
          <p:cNvSpPr/>
          <p:nvPr/>
        </p:nvSpPr>
        <p:spPr>
          <a:xfrm>
            <a:off x="228600" y="342900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46" name="CustomShape 19"/>
          <p:cNvSpPr/>
          <p:nvPr/>
        </p:nvSpPr>
        <p:spPr>
          <a:xfrm flipV="1">
            <a:off x="4267080" y="3352680"/>
            <a:ext cx="68508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7" name="CustomShape 20"/>
          <p:cNvSpPr/>
          <p:nvPr/>
        </p:nvSpPr>
        <p:spPr>
          <a:xfrm flipH="1">
            <a:off x="6095880" y="2209680"/>
            <a:ext cx="532800" cy="1218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8" name="CustomShape 21"/>
          <p:cNvSpPr/>
          <p:nvPr/>
        </p:nvSpPr>
        <p:spPr>
          <a:xfrm flipV="1">
            <a:off x="4952880" y="3161520"/>
            <a:ext cx="380160" cy="4471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9" name="CustomShape 22"/>
          <p:cNvSpPr/>
          <p:nvPr/>
        </p:nvSpPr>
        <p:spPr>
          <a:xfrm>
            <a:off x="4952880" y="3610080"/>
            <a:ext cx="761400" cy="237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0" name="CustomShape 23"/>
          <p:cNvSpPr/>
          <p:nvPr/>
        </p:nvSpPr>
        <p:spPr>
          <a:xfrm>
            <a:off x="3657600" y="3610080"/>
            <a:ext cx="685080" cy="370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1" name="CustomShape 24"/>
          <p:cNvSpPr/>
          <p:nvPr/>
        </p:nvSpPr>
        <p:spPr>
          <a:xfrm>
            <a:off x="4305960" y="3867840"/>
            <a:ext cx="856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2" name="CustomShape 25"/>
          <p:cNvSpPr/>
          <p:nvPr/>
        </p:nvSpPr>
        <p:spPr>
          <a:xfrm flipV="1">
            <a:off x="3657600" y="4114080"/>
            <a:ext cx="532800" cy="5040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3" name="CustomShape 26"/>
          <p:cNvSpPr/>
          <p:nvPr/>
        </p:nvSpPr>
        <p:spPr>
          <a:xfrm flipH="1">
            <a:off x="4304520" y="4381560"/>
            <a:ext cx="513720" cy="11041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  <p:transition advTm="227000">
    <p:split dir="out" orient="horz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24080" y="1143000"/>
            <a:ext cx="1065960" cy="913680"/>
          </a:xfrm>
          <a:prstGeom prst="ellipse">
            <a:avLst/>
          </a:prstGeom>
          <a:solidFill>
            <a:srgbClr val="26262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BP 1.0 care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0" y="5335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 1.0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572000" y="2057400"/>
            <a:ext cx="129456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 1.1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1371600" y="609480"/>
            <a:ext cx="12186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1.1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371600" y="198108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 2.0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3200400" y="4419720"/>
            <a:ext cx="990000" cy="83736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J2EE care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1295280" y="3962520"/>
            <a:ext cx="1523160" cy="38016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 1.1</a:t>
            </a:r>
            <a:endParaRPr/>
          </a:p>
        </p:txBody>
      </p:sp>
      <p:sp>
        <p:nvSpPr>
          <p:cNvPr id="161" name="CustomShape 8"/>
          <p:cNvSpPr/>
          <p:nvPr/>
        </p:nvSpPr>
        <p:spPr>
          <a:xfrm>
            <a:off x="1600200" y="5334120"/>
            <a:ext cx="1370880" cy="53280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 1.2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4495680" y="3962520"/>
            <a:ext cx="1142280" cy="38016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>
            <a:off x="4572000" y="5334120"/>
            <a:ext cx="114228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 1.0</a:t>
            </a:r>
            <a:endParaRPr/>
          </a:p>
        </p:txBody>
      </p:sp>
      <p:sp>
        <p:nvSpPr>
          <p:cNvPr id="164" name="Line 11"/>
          <p:cNvSpPr/>
          <p:nvPr/>
        </p:nvSpPr>
        <p:spPr>
          <a:xfrm>
            <a:off x="609480" y="3047760"/>
            <a:ext cx="6172200" cy="180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165" name="CustomShape 12"/>
          <p:cNvSpPr/>
          <p:nvPr/>
        </p:nvSpPr>
        <p:spPr>
          <a:xfrm>
            <a:off x="6019920" y="3733920"/>
            <a:ext cx="1447200" cy="456480"/>
          </a:xfrm>
          <a:prstGeom prst="wedgeEllipseCallout">
            <a:avLst>
              <a:gd fmla="val -76875" name="adj1"/>
              <a:gd fmla="val 5123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No version</a:t>
            </a:r>
            <a:endParaRPr/>
          </a:p>
        </p:txBody>
      </p:sp>
      <p:sp>
        <p:nvSpPr>
          <p:cNvPr id="166" name="CustomShape 13"/>
          <p:cNvSpPr/>
          <p:nvPr/>
        </p:nvSpPr>
        <p:spPr>
          <a:xfrm>
            <a:off x="5867280" y="4419720"/>
            <a:ext cx="1675800" cy="837360"/>
          </a:xfrm>
          <a:prstGeom prst="wedgeEllipseCallout">
            <a:avLst>
              <a:gd fmla="val -64924" name="adj1"/>
              <a:gd fmla="val -5711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SAAJ will be easy if u r good in DOM2</a:t>
            </a:r>
            <a:endParaRPr/>
          </a:p>
        </p:txBody>
      </p:sp>
      <p:sp>
        <p:nvSpPr>
          <p:cNvPr id="167" name="CustomShape 14"/>
          <p:cNvSpPr/>
          <p:nvPr/>
        </p:nvSpPr>
        <p:spPr>
          <a:xfrm>
            <a:off x="6248520" y="1143000"/>
            <a:ext cx="1675800" cy="532800"/>
          </a:xfrm>
          <a:prstGeom prst="cloud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 - I</a:t>
            </a:r>
            <a:endParaRPr/>
          </a:p>
        </p:txBody>
      </p:sp>
      <p:sp>
        <p:nvSpPr>
          <p:cNvPr id="168" name="CustomShape 15"/>
          <p:cNvSpPr/>
          <p:nvPr/>
        </p:nvSpPr>
        <p:spPr>
          <a:xfrm>
            <a:off x="6400800" y="6019920"/>
            <a:ext cx="1370880" cy="608760"/>
          </a:xfrm>
          <a:prstGeom prst="cloud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SUN</a:t>
            </a:r>
            <a:endParaRPr/>
          </a:p>
        </p:txBody>
      </p:sp>
      <p:sp>
        <p:nvSpPr>
          <p:cNvPr id="169" name="CustomShape 16"/>
          <p:cNvSpPr/>
          <p:nvPr/>
        </p:nvSpPr>
        <p:spPr>
          <a:xfrm>
            <a:off x="7010280" y="3124080"/>
            <a:ext cx="1142280" cy="38016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4 - Items</a:t>
            </a:r>
            <a:endParaRPr/>
          </a:p>
        </p:txBody>
      </p:sp>
      <p:sp>
        <p:nvSpPr>
          <p:cNvPr id="170" name="CustomShape 17"/>
          <p:cNvSpPr/>
          <p:nvPr/>
        </p:nvSpPr>
        <p:spPr>
          <a:xfrm>
            <a:off x="7010280" y="2133720"/>
            <a:ext cx="1142280" cy="38016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4 - Items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038480" y="685800"/>
            <a:ext cx="1828080" cy="36504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 for SOAP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038480" y="1676520"/>
            <a:ext cx="1828080" cy="36504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 for UDDI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295280" y="914400"/>
            <a:ext cx="1279440" cy="1188000"/>
          </a:xfrm>
          <a:prstGeom prst="roundRect">
            <a:avLst>
              <a:gd fmla="val 16667" name="adj"/>
            </a:avLst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API to learn for web services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1295280" y="3429000"/>
            <a:ext cx="1279440" cy="1188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to learn for web services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4038480" y="289548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SOAP 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4038480" y="380988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WSDL</a:t>
            </a:r>
            <a:endParaRPr/>
          </a:p>
        </p:txBody>
      </p:sp>
      <p:sp>
        <p:nvSpPr>
          <p:cNvPr id="177" name="CustomShape 7"/>
          <p:cNvSpPr/>
          <p:nvPr/>
        </p:nvSpPr>
        <p:spPr>
          <a:xfrm>
            <a:off x="4038480" y="457200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UDDI</a:t>
            </a:r>
            <a:endParaRPr/>
          </a:p>
        </p:txBody>
      </p:sp>
      <p:sp>
        <p:nvSpPr>
          <p:cNvPr id="178" name="CustomShape 8"/>
          <p:cNvSpPr/>
          <p:nvPr/>
        </p:nvSpPr>
        <p:spPr>
          <a:xfrm>
            <a:off x="2971800" y="129528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</p:sp>
      <p:sp>
        <p:nvSpPr>
          <p:cNvPr id="179" name="CustomShape 9"/>
          <p:cNvSpPr/>
          <p:nvPr/>
        </p:nvSpPr>
        <p:spPr>
          <a:xfrm>
            <a:off x="2971800" y="350532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0" name="CustomShape 10"/>
          <p:cNvSpPr/>
          <p:nvPr/>
        </p:nvSpPr>
        <p:spPr>
          <a:xfrm>
            <a:off x="2971800" y="434340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1" name="CustomShape 11"/>
          <p:cNvSpPr/>
          <p:nvPr/>
        </p:nvSpPr>
        <p:spPr>
          <a:xfrm>
            <a:off x="6477120" y="4572000"/>
            <a:ext cx="2437560" cy="1447200"/>
          </a:xfrm>
          <a:prstGeom prst="wedgeEllipseCallout">
            <a:avLst>
              <a:gd fmla="val -71537" name="adj1"/>
              <a:gd fmla="val -33571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has around 6 entities. Each has separate schema</a:t>
            </a:r>
            <a:endParaRPr/>
          </a:p>
        </p:txBody>
      </p:sp>
      <p:sp>
        <p:nvSpPr>
          <p:cNvPr id="182" name="CustomShape 12"/>
          <p:cNvSpPr/>
          <p:nvPr/>
        </p:nvSpPr>
        <p:spPr>
          <a:xfrm>
            <a:off x="6324480" y="685800"/>
            <a:ext cx="1828080" cy="38016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83" name="CustomShape 13"/>
          <p:cNvSpPr/>
          <p:nvPr/>
        </p:nvSpPr>
        <p:spPr>
          <a:xfrm>
            <a:off x="6324480" y="1676520"/>
            <a:ext cx="1828080" cy="38016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 1.4 for XML</a:t>
            </a:r>
            <a:endParaRPr/>
          </a:p>
        </p:txBody>
      </p:sp>
      <p:sp>
        <p:nvSpPr>
          <p:cNvPr id="184" name="CustomShape 14"/>
          <p:cNvSpPr/>
          <p:nvPr/>
        </p:nvSpPr>
        <p:spPr>
          <a:xfrm>
            <a:off x="6324480" y="2819520"/>
            <a:ext cx="2818800" cy="1447200"/>
          </a:xfrm>
          <a:prstGeom prst="cloudCallout">
            <a:avLst>
              <a:gd fmla="val -60994" name="adj1"/>
              <a:gd fmla="val 338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You no need to write or extend any schema. It is already defined. Just hands on about them</a:t>
            </a:r>
            <a:endParaRPr/>
          </a:p>
        </p:txBody>
      </p:sp>
      <p:sp>
        <p:nvSpPr>
          <p:cNvPr id="185" name="Line 15"/>
          <p:cNvSpPr/>
          <p:nvPr/>
        </p:nvSpPr>
        <p:spPr>
          <a:xfrm>
            <a:off x="990360" y="2514600"/>
            <a:ext cx="7315200" cy="144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186" name="CustomShape 16"/>
          <p:cNvSpPr/>
          <p:nvPr/>
        </p:nvSpPr>
        <p:spPr>
          <a:xfrm>
            <a:off x="1523880" y="5486400"/>
            <a:ext cx="990000" cy="38016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981080" y="1295280"/>
            <a:ext cx="4419000" cy="990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 RPC 1.1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990720" y="3124080"/>
            <a:ext cx="6780960" cy="2285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IN">
                <a:solidFill>
                  <a:srgbClr val="ffc000"/>
                </a:solidFill>
                <a:latin typeface="Calibri"/>
              </a:rPr>
              <a:t>Topic of JAX-RPC are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Both type of End points development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Client development for End points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MessageHandler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Mapping files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Deployments tags and files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