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08000" y="1476000"/>
            <a:ext cx="8063640" cy="5255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</p:sp>
      <p:sp>
        <p:nvSpPr>
          <p:cNvPr id="37" name="CustomShape 2"/>
          <p:cNvSpPr/>
          <p:nvPr/>
        </p:nvSpPr>
        <p:spPr>
          <a:xfrm>
            <a:off x="1872000" y="2232000"/>
            <a:ext cx="2879640" cy="1295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Dalvik Virtual Machine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5184000" y="2232000"/>
            <a:ext cx="2879640" cy="1295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Standard Apps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1872000" y="3744000"/>
            <a:ext cx="6263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Application Frameworks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1872000" y="5112000"/>
            <a:ext cx="626364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Native Support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8000" y="720000"/>
            <a:ext cx="3167280" cy="791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AndroidManifest.xml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2736000" y="1944000"/>
            <a:ext cx="3167280" cy="791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Activity( a Java file)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4464000" y="3204000"/>
            <a:ext cx="3167280" cy="791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Layout ( a XML file )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6120000" y="4428000"/>
            <a:ext cx="3167280" cy="719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UI Components</a:t>
            </a:r>
            <a:endParaRPr/>
          </a:p>
        </p:txBody>
      </p:sp>
      <p:sp>
        <p:nvSpPr>
          <p:cNvPr id="86" name="Line 5"/>
          <p:cNvSpPr/>
          <p:nvPr/>
        </p:nvSpPr>
        <p:spPr>
          <a:xfrm>
            <a:off x="1872000" y="1512000"/>
            <a:ext cx="864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7" name="Line 6"/>
          <p:cNvSpPr/>
          <p:nvPr/>
        </p:nvSpPr>
        <p:spPr>
          <a:xfrm>
            <a:off x="4032000" y="2736000"/>
            <a:ext cx="43200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8" name="Line 7"/>
          <p:cNvSpPr/>
          <p:nvPr/>
        </p:nvSpPr>
        <p:spPr>
          <a:xfrm>
            <a:off x="5832000" y="3996000"/>
            <a:ext cx="288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52000" y="4968000"/>
            <a:ext cx="6336000" cy="1440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Android Application Framework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2448000" y="4032000"/>
            <a:ext cx="6408000" cy="936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Activity Manager ( as Web-Container )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7524000" y="3096000"/>
            <a:ext cx="1512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Activity</a:t>
            </a:r>
            <a:endParaRPr/>
          </a:p>
        </p:txBody>
      </p:sp>
      <p:sp>
        <p:nvSpPr>
          <p:cNvPr id="92" name="CustomShape 4"/>
          <p:cNvSpPr/>
          <p:nvPr/>
        </p:nvSpPr>
        <p:spPr>
          <a:xfrm>
            <a:off x="5868000" y="3096000"/>
            <a:ext cx="1512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Activity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4140000" y="3096000"/>
            <a:ext cx="1512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Activity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>
            <a:off x="2448000" y="3096000"/>
            <a:ext cx="1512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Activity</a:t>
            </a:r>
            <a:endParaRPr/>
          </a:p>
          <a:p>
            <a:pPr algn="ctr"/>
            <a:r>
              <a:rPr lang="en-IN"/>
              <a:t>= </a:t>
            </a:r>
            <a:endParaRPr/>
          </a:p>
          <a:p>
            <a:pPr algn="ctr"/>
            <a:r>
              <a:rPr lang="en-IN"/>
              <a:t>servlet</a:t>
            </a:r>
            <a:endParaRPr/>
          </a:p>
        </p:txBody>
      </p:sp>
      <p:sp>
        <p:nvSpPr>
          <p:cNvPr id="95" name="CustomShape 7"/>
          <p:cNvSpPr/>
          <p:nvPr/>
        </p:nvSpPr>
        <p:spPr>
          <a:xfrm>
            <a:off x="2304000" y="1368000"/>
            <a:ext cx="4752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User Interface is in XML</a:t>
            </a:r>
            <a:endParaRPr/>
          </a:p>
          <a:p>
            <a:pPr algn="ctr"/>
            <a:r>
              <a:rPr lang="en-IN"/>
              <a:t>=</a:t>
            </a:r>
            <a:endParaRPr/>
          </a:p>
          <a:p>
            <a:pPr algn="ctr"/>
            <a:r>
              <a:rPr lang="en-IN"/>
              <a:t>User interface is in HTML</a:t>
            </a:r>
            <a:endParaRPr/>
          </a:p>
        </p:txBody>
      </p:sp>
      <p:cxnSp>
        <p:nvCxnSpPr>
          <p:cNvPr id="96" name="Line 8"/>
          <p:cNvCxnSpPr>
            <a:stCxn id="95" idx="2"/>
            <a:endCxn id="94" idx="0"/>
          </p:cNvCxnSpPr>
          <p:nvPr/>
        </p:nvCxnSpPr>
        <p:spPr>
          <a:xfrm flipH="1">
            <a:off x="3204000" y="2376000"/>
            <a:ext cx="1476360" cy="720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97" name="CustomShape 9"/>
          <p:cNvSpPr/>
          <p:nvPr/>
        </p:nvSpPr>
        <p:spPr>
          <a:xfrm>
            <a:off x="4176000" y="216000"/>
            <a:ext cx="2448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View</a:t>
            </a:r>
            <a:endParaRPr/>
          </a:p>
        </p:txBody>
      </p:sp>
      <p:cxnSp>
        <p:nvCxnSpPr>
          <p:cNvPr id="98" name="Line 10"/>
          <p:cNvCxnSpPr>
            <a:stCxn id="95" idx="0"/>
            <a:endCxn id="97" idx="2"/>
          </p:cNvCxnSpPr>
          <p:nvPr/>
        </p:nvCxnSpPr>
        <p:spPr>
          <a:xfrm flipV="1">
            <a:off x="4680000" y="864000"/>
            <a:ext cx="720360" cy="504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728000" y="1080000"/>
            <a:ext cx="5263560" cy="12470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Intent = HTTPSessionContexxt, requst attributes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728000" y="2766960"/>
            <a:ext cx="5400360" cy="11736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Content Provider = JDBC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728000" y="4307400"/>
            <a:ext cx="5331960" cy="117360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Service = background process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1728000" y="5847840"/>
            <a:ext cx="6084000" cy="110016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IN"/>
              <a:t>Broadcast receiver = Event Listener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088000" y="1152000"/>
            <a:ext cx="5615640" cy="1583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Android – purposefully built for Mobile Devices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2088000" y="3312000"/>
            <a:ext cx="5687640" cy="1439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It is completly PORTABLE to any mobile device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160000" y="5112000"/>
            <a:ext cx="5615640" cy="1295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Android is built on top of Linux kernel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33160" y="-2520"/>
            <a:ext cx="7248960" cy="75589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000" y="2520000"/>
            <a:ext cx="6334560" cy="1726560"/>
          </a:xfrm>
          <a:prstGeom prst="rect">
            <a:avLst/>
          </a:prstGeom>
          <a:solidFill>
            <a:srgbClr val="ff9966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aapt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6000" y="720000"/>
            <a:ext cx="2014560" cy="574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Java Source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4032000" y="2664000"/>
            <a:ext cx="2014560" cy="574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(Dalvik VM).dex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2520000" y="1728000"/>
            <a:ext cx="2014560" cy="574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Java Class</a:t>
            </a:r>
            <a:endParaRPr/>
          </a:p>
        </p:txBody>
      </p:sp>
      <p:sp>
        <p:nvSpPr>
          <p:cNvPr id="49" name="CustomShape 5"/>
          <p:cNvSpPr/>
          <p:nvPr/>
        </p:nvSpPr>
        <p:spPr>
          <a:xfrm>
            <a:off x="6984000" y="2664000"/>
            <a:ext cx="2014560" cy="574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XML/Images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5184000" y="3528000"/>
            <a:ext cx="2014560" cy="574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.apk</a:t>
            </a:r>
            <a:endParaRPr/>
          </a:p>
        </p:txBody>
      </p:sp>
      <p:sp>
        <p:nvSpPr>
          <p:cNvPr id="51" name="Line 7"/>
          <p:cNvSpPr/>
          <p:nvPr/>
        </p:nvSpPr>
        <p:spPr>
          <a:xfrm>
            <a:off x="216000" y="5328000"/>
            <a:ext cx="9720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</p:sp>
      <p:sp>
        <p:nvSpPr>
          <p:cNvPr id="52" name="CustomShape 8"/>
          <p:cNvSpPr/>
          <p:nvPr/>
        </p:nvSpPr>
        <p:spPr>
          <a:xfrm>
            <a:off x="5184000" y="4464000"/>
            <a:ext cx="2014560" cy="574560"/>
          </a:xfrm>
          <a:prstGeom prst="rect">
            <a:avLst/>
          </a:prstGeom>
          <a:solidFill>
            <a:srgbClr val="3deb3d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adb</a:t>
            </a:r>
            <a:endParaRPr/>
          </a:p>
        </p:txBody>
      </p:sp>
      <p:sp>
        <p:nvSpPr>
          <p:cNvPr id="53" name="Line 9"/>
          <p:cNvSpPr/>
          <p:nvPr/>
        </p:nvSpPr>
        <p:spPr>
          <a:xfrm>
            <a:off x="1728000" y="1296000"/>
            <a:ext cx="864000" cy="72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Line 10"/>
          <p:cNvSpPr/>
          <p:nvPr/>
        </p:nvSpPr>
        <p:spPr>
          <a:xfrm>
            <a:off x="3384000" y="2304000"/>
            <a:ext cx="64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5" name="Line 11"/>
          <p:cNvSpPr/>
          <p:nvPr/>
        </p:nvSpPr>
        <p:spPr>
          <a:xfrm>
            <a:off x="5400000" y="3240000"/>
            <a:ext cx="648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Line 12"/>
          <p:cNvSpPr/>
          <p:nvPr/>
        </p:nvSpPr>
        <p:spPr>
          <a:xfrm flipH="1">
            <a:off x="6840000" y="3240000"/>
            <a:ext cx="432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13"/>
          <p:cNvSpPr/>
          <p:nvPr/>
        </p:nvSpPr>
        <p:spPr>
          <a:xfrm>
            <a:off x="6120000" y="4104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Line 14"/>
          <p:cNvSpPr/>
          <p:nvPr/>
        </p:nvSpPr>
        <p:spPr>
          <a:xfrm>
            <a:off x="6120000" y="5040000"/>
            <a:ext cx="7200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9" name="CustomShape 15"/>
          <p:cNvSpPr/>
          <p:nvPr/>
        </p:nvSpPr>
        <p:spPr>
          <a:xfrm>
            <a:off x="4392000" y="5976000"/>
            <a:ext cx="3454560" cy="129456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Android Vitural Device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080000" y="792000"/>
            <a:ext cx="7559640" cy="1511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JVM – built for  one-size-fits-all solution for ANY machine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1080000" y="2736000"/>
            <a:ext cx="7559640" cy="1367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Dalvik – built purposfully for Mobile device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2000" y="288000"/>
            <a:ext cx="6827760" cy="66204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472000" y="5544000"/>
            <a:ext cx="2302920" cy="6469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Layout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4392000" y="4752000"/>
            <a:ext cx="1870920" cy="6469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Activity</a:t>
            </a:r>
            <a:endParaRPr/>
          </a:p>
        </p:txBody>
      </p:sp>
      <p:sp>
        <p:nvSpPr>
          <p:cNvPr id="65" name="CustomShape 3"/>
          <p:cNvSpPr/>
          <p:nvPr/>
        </p:nvSpPr>
        <p:spPr>
          <a:xfrm>
            <a:off x="3168000" y="3888000"/>
            <a:ext cx="1870920" cy="6469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Fragments</a:t>
            </a:r>
            <a:endParaRPr/>
          </a:p>
        </p:txBody>
      </p:sp>
      <p:sp>
        <p:nvSpPr>
          <p:cNvPr id="66" name="CustomShape 4"/>
          <p:cNvSpPr/>
          <p:nvPr/>
        </p:nvSpPr>
        <p:spPr>
          <a:xfrm>
            <a:off x="2448000" y="3096000"/>
            <a:ext cx="1870920" cy="6469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Views</a:t>
            </a:r>
            <a:endParaRPr/>
          </a:p>
        </p:txBody>
      </p:sp>
      <p:sp>
        <p:nvSpPr>
          <p:cNvPr id="67" name="CustomShape 5"/>
          <p:cNvSpPr/>
          <p:nvPr/>
        </p:nvSpPr>
        <p:spPr>
          <a:xfrm>
            <a:off x="2520000" y="1152000"/>
            <a:ext cx="5758920" cy="122292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UI Hierarchy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512000" y="3096000"/>
            <a:ext cx="7199280" cy="3527280"/>
          </a:xfrm>
          <a:prstGeom prst="rect">
            <a:avLst/>
          </a:prstGeom>
          <a:solidFill>
            <a:srgbClr val="ffcc99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/>
              <a:t>Basic Components in Android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800000" y="576000"/>
            <a:ext cx="5831280" cy="1367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Dalvik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( it is Virtual m/c runs java android application)</a:t>
            </a: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1944000" y="3420000"/>
            <a:ext cx="2843280" cy="575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Activity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(just display a window)</a:t>
            </a:r>
            <a:endParaRPr/>
          </a:p>
        </p:txBody>
      </p:sp>
      <p:sp>
        <p:nvSpPr>
          <p:cNvPr id="71" name="CustomShape 4"/>
          <p:cNvSpPr/>
          <p:nvPr/>
        </p:nvSpPr>
        <p:spPr>
          <a:xfrm>
            <a:off x="5148000" y="4284000"/>
            <a:ext cx="2087280" cy="575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Broadcast Receiver</a:t>
            </a:r>
            <a:endParaRPr/>
          </a:p>
        </p:txBody>
      </p:sp>
      <p:sp>
        <p:nvSpPr>
          <p:cNvPr id="72" name="CustomShape 5"/>
          <p:cNvSpPr/>
          <p:nvPr/>
        </p:nvSpPr>
        <p:spPr>
          <a:xfrm>
            <a:off x="5148000" y="3456000"/>
            <a:ext cx="2087280" cy="575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Content Provider</a:t>
            </a:r>
            <a:endParaRPr/>
          </a:p>
        </p:txBody>
      </p:sp>
      <p:sp>
        <p:nvSpPr>
          <p:cNvPr id="73" name="CustomShape 6"/>
          <p:cNvSpPr/>
          <p:nvPr/>
        </p:nvSpPr>
        <p:spPr>
          <a:xfrm>
            <a:off x="2700000" y="4284000"/>
            <a:ext cx="2087280" cy="575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Service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92000" y="648000"/>
            <a:ext cx="8711280" cy="1151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ADT Bundle ( it include Android SDK and its own eclipse platform )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ADT Plugin (it is eclipse PLUGIN )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92000" y="2232000"/>
            <a:ext cx="8711280" cy="1151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SDK Manager ( collection different part of android platform )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AVD Manger (it is emulator, to run application  )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792000" y="3816000"/>
            <a:ext cx="8711280" cy="10792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Dalvik Debug Monitor Server (DDMS) – eclipse prespective</a:t>
            </a: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1800000" y="5904000"/>
            <a:ext cx="1583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Android SDK</a:t>
            </a:r>
            <a:endParaRPr/>
          </a:p>
        </p:txBody>
      </p:sp>
      <p:sp>
        <p:nvSpPr>
          <p:cNvPr id="78" name="CustomShape 5"/>
          <p:cNvSpPr/>
          <p:nvPr/>
        </p:nvSpPr>
        <p:spPr>
          <a:xfrm>
            <a:off x="3384000" y="5400000"/>
            <a:ext cx="1295640" cy="1943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SDK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Manager</a:t>
            </a:r>
            <a:endParaRPr/>
          </a:p>
        </p:txBody>
      </p:sp>
      <p:sp>
        <p:nvSpPr>
          <p:cNvPr id="79" name="CustomShape 6"/>
          <p:cNvSpPr/>
          <p:nvPr/>
        </p:nvSpPr>
        <p:spPr>
          <a:xfrm>
            <a:off x="4680000" y="5472000"/>
            <a:ext cx="2447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SDK Platform Tools</a:t>
            </a:r>
            <a:endParaRPr/>
          </a:p>
        </p:txBody>
      </p:sp>
      <p:sp>
        <p:nvSpPr>
          <p:cNvPr id="80" name="CustomShape 7"/>
          <p:cNvSpPr/>
          <p:nvPr/>
        </p:nvSpPr>
        <p:spPr>
          <a:xfrm>
            <a:off x="4680000" y="6516000"/>
            <a:ext cx="2447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Android platform</a:t>
            </a:r>
            <a:endParaRPr/>
          </a:p>
        </p:txBody>
      </p:sp>
      <p:sp>
        <p:nvSpPr>
          <p:cNvPr id="81" name="CustomShape 8"/>
          <p:cNvSpPr/>
          <p:nvPr/>
        </p:nvSpPr>
        <p:spPr>
          <a:xfrm>
            <a:off x="7128000" y="5400000"/>
            <a:ext cx="1295640" cy="1943640"/>
          </a:xfrm>
          <a:prstGeom prst="rect">
            <a:avLst/>
          </a:prstGeom>
          <a:solidFill>
            <a:srgbClr val="729fcf"/>
          </a:solidFill>
          <a:ln>
            <a:solidFill>
              <a:srgbClr val="3465af"/>
            </a:solidFill>
          </a:ln>
        </p:spPr>
        <p:txBody>
          <a:bodyPr anchor="ctr" bIns="45000" lIns="90000" rIns="90000" tIns="45000" wrap="none"/>
          <a:p>
            <a:pPr algn="ctr">
              <a:lnSpc>
                <a:spcPct val="100000"/>
              </a:lnSpc>
            </a:pPr>
            <a:r>
              <a:rPr lang="en-IN"/>
              <a:t>ADT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/>
              <a:t>AVD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