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143000" y="1371600"/>
            <a:ext cx="1899720" cy="7567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BSD ( give most of tool for linux ) 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4267080" y="1523880"/>
            <a:ext cx="2204280" cy="528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GNU Project  from FSF</a:t>
            </a:r>
            <a:endParaRPr/>
          </a:p>
        </p:txBody>
      </p:sp>
      <p:sp>
        <p:nvSpPr>
          <p:cNvPr id="36" name="CustomShape 3"/>
          <p:cNvSpPr/>
          <p:nvPr/>
        </p:nvSpPr>
        <p:spPr>
          <a:xfrm>
            <a:off x="1828800" y="2666880"/>
            <a:ext cx="528120" cy="832680"/>
          </a:xfrm>
          <a:prstGeom prst="downArrow">
            <a:avLst>
              <a:gd fmla="val 0" name="adj1"/>
              <a:gd fmla="val 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7" name="CustomShape 4"/>
          <p:cNvSpPr/>
          <p:nvPr/>
        </p:nvSpPr>
        <p:spPr>
          <a:xfrm>
            <a:off x="4800600" y="2514600"/>
            <a:ext cx="528120" cy="832680"/>
          </a:xfrm>
          <a:prstGeom prst="downArrow">
            <a:avLst>
              <a:gd fmla="val 0" name="adj1"/>
              <a:gd fmla="val 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8" name="CustomShape 5"/>
          <p:cNvSpPr/>
          <p:nvPr/>
        </p:nvSpPr>
        <p:spPr>
          <a:xfrm>
            <a:off x="533520" y="3657600"/>
            <a:ext cx="6928920" cy="6040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Linux ( modified kernal of Minix )</a:t>
            </a:r>
            <a:endParaRPr/>
          </a:p>
        </p:txBody>
      </p:sp>
      <p:sp>
        <p:nvSpPr>
          <p:cNvPr id="39" name="CustomShape 6"/>
          <p:cNvSpPr/>
          <p:nvPr/>
        </p:nvSpPr>
        <p:spPr>
          <a:xfrm>
            <a:off x="1905120" y="4724280"/>
            <a:ext cx="4490280" cy="832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Start to study linux on generic book not a specific distribution book.</a:t>
            </a:r>
            <a:endParaRPr/>
          </a:p>
        </p:txBody>
      </p:sp>
      <p:sp>
        <p:nvSpPr>
          <p:cNvPr id="40" name="CustomShape 7"/>
          <p:cNvSpPr/>
          <p:nvPr/>
        </p:nvSpPr>
        <p:spPr>
          <a:xfrm>
            <a:off x="5638680" y="2016000"/>
            <a:ext cx="3361320" cy="1440000"/>
          </a:xfrm>
          <a:prstGeom prst="roundRect">
            <a:avLst>
              <a:gd fmla="val 0" name="adj"/>
            </a:avLst>
          </a:prstGeom>
          <a:solidFill>
            <a:srgbClr val="77933c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Most of common tool/utility in most of linux distribution is obtained from GNU project.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05840" y="1097280"/>
            <a:ext cx="2189880" cy="24642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VI Editor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749040" y="1097280"/>
            <a:ext cx="4201560" cy="72684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Insert Mode – to type anything in file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840480" y="2286000"/>
            <a:ext cx="4293000" cy="1915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Command mode. It is for like save, </a:t>
            </a:r>
            <a:endParaRPr/>
          </a:p>
          <a:p>
            <a:pPr algn="ctr"/>
            <a:r>
              <a:rPr lang="en-IN"/>
              <a:t>Navigate the file, find ,quit. </a:t>
            </a:r>
            <a:r>
              <a:rPr b="1" lang="en-IN"/>
              <a:t>Since those </a:t>
            </a:r>
            <a:endParaRPr/>
          </a:p>
          <a:p>
            <a:pPr algn="ctr"/>
            <a:r>
              <a:rPr b="1" lang="en-IN"/>
              <a:t>days there is no Menu bar </a:t>
            </a:r>
            <a:endParaRPr/>
          </a:p>
          <a:p>
            <a:pPr algn="ctr"/>
            <a:r>
              <a:rPr b="1" lang="en-IN"/>
              <a:t>this command mode is necessary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088000" y="432000"/>
            <a:ext cx="4030560" cy="5745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Process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096000" y="1440000"/>
            <a:ext cx="3238560" cy="79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Every process have parent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288000" y="2376000"/>
            <a:ext cx="3238560" cy="79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Every process have ID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3744000" y="2448000"/>
            <a:ext cx="4606560" cy="79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Every process have its environment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432000" y="3312000"/>
            <a:ext cx="3238560" cy="79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Every process have Memory</a:t>
            </a:r>
            <a:endParaRPr/>
          </a:p>
        </p:txBody>
      </p:sp>
      <p:sp>
        <p:nvSpPr>
          <p:cNvPr id="141" name="CustomShape 6"/>
          <p:cNvSpPr/>
          <p:nvPr/>
        </p:nvSpPr>
        <p:spPr>
          <a:xfrm>
            <a:off x="4104000" y="3456000"/>
            <a:ext cx="3238560" cy="79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Every process has CPU time</a:t>
            </a:r>
            <a:endParaRPr/>
          </a:p>
        </p:txBody>
      </p:sp>
      <p:sp>
        <p:nvSpPr>
          <p:cNvPr id="142" name="CustomShape 7"/>
          <p:cNvSpPr/>
          <p:nvPr/>
        </p:nvSpPr>
        <p:spPr>
          <a:xfrm>
            <a:off x="360000" y="4248000"/>
            <a:ext cx="3238560" cy="79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Every process will return code</a:t>
            </a:r>
            <a:endParaRPr/>
          </a:p>
        </p:txBody>
      </p:sp>
      <p:sp>
        <p:nvSpPr>
          <p:cNvPr id="143" name="CustomShape 8"/>
          <p:cNvSpPr/>
          <p:nvPr/>
        </p:nvSpPr>
        <p:spPr>
          <a:xfrm>
            <a:off x="4248000" y="4608000"/>
            <a:ext cx="3238560" cy="79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Every process may have child</a:t>
            </a:r>
            <a:endParaRPr/>
          </a:p>
        </p:txBody>
      </p:sp>
      <p:sp>
        <p:nvSpPr>
          <p:cNvPr id="144" name="CustomShape 9"/>
          <p:cNvSpPr/>
          <p:nvPr/>
        </p:nvSpPr>
        <p:spPr>
          <a:xfrm>
            <a:off x="216000" y="5328000"/>
            <a:ext cx="4246560" cy="115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Send/receive signal for</a:t>
            </a:r>
            <a:endParaRPr/>
          </a:p>
          <a:p>
            <a:pPr algn="ctr"/>
            <a:r>
              <a:rPr lang="en-IN"/>
              <a:t> </a:t>
            </a:r>
            <a:r>
              <a:rPr lang="en-IN"/>
              <a:t>inter process communication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96000" y="360000"/>
            <a:ext cx="2662560" cy="646560"/>
          </a:xfrm>
          <a:prstGeom prst="roundRect">
            <a:avLst>
              <a:gd fmla="val 5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Kernal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512000"/>
            <a:ext cx="3166560" cy="7905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Hardware access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16000" y="1008000"/>
            <a:ext cx="2087640" cy="8636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Keyboard</a:t>
            </a:r>
            <a:endParaRPr/>
          </a:p>
          <a:p>
            <a:pPr algn="ctr"/>
            <a:r>
              <a:rPr lang="en-IN"/>
              <a:t>Mouse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216000" y="2952000"/>
            <a:ext cx="2015640" cy="6476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Monitor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2989800" y="561240"/>
            <a:ext cx="1655640" cy="3095640"/>
          </a:xfrm>
          <a:prstGeom prst="cube">
            <a:avLst>
              <a:gd fmla="val 108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X-Server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4968000" y="1656000"/>
            <a:ext cx="1655640" cy="647640"/>
          </a:xfrm>
          <a:prstGeom prst="roundRect">
            <a:avLst>
              <a:gd fmla="val 72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X-protocol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6984000" y="1080000"/>
            <a:ext cx="1439640" cy="1943640"/>
          </a:xfrm>
          <a:prstGeom prst="roundRect">
            <a:avLst>
              <a:gd fmla="val 72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X11</a:t>
            </a:r>
            <a:endParaRPr/>
          </a:p>
          <a:p>
            <a:pPr algn="ctr"/>
            <a:r>
              <a:rPr lang="en-IN"/>
              <a:t>Library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5328000" y="3960000"/>
            <a:ext cx="3383640" cy="10076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GUI application in Linux/Unix</a:t>
            </a:r>
            <a:endParaRPr/>
          </a:p>
        </p:txBody>
      </p:sp>
      <p:sp>
        <p:nvSpPr>
          <p:cNvPr id="153" name="Line 7"/>
          <p:cNvSpPr/>
          <p:nvPr/>
        </p:nvSpPr>
        <p:spPr>
          <a:xfrm flipV="1">
            <a:off x="7704000" y="3024000"/>
            <a:ext cx="144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4" name="Line 8"/>
          <p:cNvSpPr/>
          <p:nvPr/>
        </p:nvSpPr>
        <p:spPr>
          <a:xfrm flipH="1">
            <a:off x="6624000" y="1944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5" name="Line 9"/>
          <p:cNvSpPr/>
          <p:nvPr/>
        </p:nvSpPr>
        <p:spPr>
          <a:xfrm flipH="1">
            <a:off x="4645800" y="1944000"/>
            <a:ext cx="322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6" name="Line 10"/>
          <p:cNvSpPr/>
          <p:nvPr/>
        </p:nvSpPr>
        <p:spPr>
          <a:xfrm flipH="1" flipV="1">
            <a:off x="2304000" y="1440000"/>
            <a:ext cx="6858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7" name="Line 11"/>
          <p:cNvSpPr/>
          <p:nvPr/>
        </p:nvSpPr>
        <p:spPr>
          <a:xfrm flipH="1">
            <a:off x="2232000" y="2376000"/>
            <a:ext cx="7578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97280" y="365760"/>
            <a:ext cx="6580800" cy="1277280"/>
          </a:xfrm>
          <a:prstGeom prst="octagon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Unix / Linux is really bad in error reporting. </a:t>
            </a:r>
            <a:endParaRPr/>
          </a:p>
          <a:p>
            <a:pPr algn="ctr"/>
            <a:r>
              <a:rPr lang="en-IN"/>
              <a:t>Most of commands or shell never says what is </a:t>
            </a:r>
            <a:endParaRPr/>
          </a:p>
          <a:p>
            <a:pPr algn="ctr"/>
            <a:r>
              <a:rPr lang="en-IN"/>
              <a:t>Exactly error and location in command or shell script.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1097280" y="1828800"/>
            <a:ext cx="6580800" cy="911520"/>
          </a:xfrm>
          <a:prstGeom prst="octagon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There is no best default IDE like eclipse for java. </a:t>
            </a:r>
            <a:endParaRPr/>
          </a:p>
          <a:p>
            <a:pPr algn="ctr"/>
            <a:r>
              <a:rPr lang="en-IN"/>
              <a:t>Still VI or some command line editor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1188720" y="2926080"/>
            <a:ext cx="6580800" cy="911520"/>
          </a:xfrm>
          <a:prstGeom prst="octagon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Still we have to use only remote shell (block window) to</a:t>
            </a:r>
            <a:endParaRPr/>
          </a:p>
          <a:p>
            <a:pPr algn="ctr"/>
            <a:r>
              <a:rPr lang="en-IN"/>
              <a:t> </a:t>
            </a:r>
            <a:r>
              <a:rPr lang="en-IN"/>
              <a:t>work in most of office projects.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182880" y="548640"/>
            <a:ext cx="728640" cy="6032160"/>
          </a:xfrm>
          <a:prstGeom prst="octagon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Neg</a:t>
            </a:r>
            <a:endParaRPr/>
          </a:p>
          <a:p>
            <a:pPr algn="ctr"/>
            <a:r>
              <a:rPr lang="en-IN"/>
              <a:t>Ativ</a:t>
            </a:r>
            <a:endParaRPr/>
          </a:p>
          <a:p>
            <a:pPr algn="ctr"/>
            <a:r>
              <a:rPr lang="en-IN"/>
              <a:t>es </a:t>
            </a:r>
            <a:endParaRPr/>
          </a:p>
          <a:p>
            <a:pPr algn="ctr"/>
            <a:r>
              <a:rPr lang="en-IN"/>
              <a:t>of </a:t>
            </a:r>
            <a:endParaRPr/>
          </a:p>
          <a:p>
            <a:pPr algn="ctr"/>
            <a:r>
              <a:rPr lang="en-IN"/>
              <a:t>Unix /</a:t>
            </a:r>
            <a:endParaRPr/>
          </a:p>
          <a:p>
            <a:pPr algn="ctr"/>
            <a:r>
              <a:rPr lang="en-IN"/>
              <a:t> </a:t>
            </a:r>
            <a:r>
              <a:rPr lang="en-IN"/>
              <a:t>linux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60080" y="504000"/>
            <a:ext cx="3499920" cy="451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Any linux distribution may contains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2434320" y="1356480"/>
            <a:ext cx="4261680" cy="29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Basic commands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2434320" y="1872000"/>
            <a:ext cx="4261680" cy="29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Shell and Utitlities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2376000" y="2376000"/>
            <a:ext cx="4320000" cy="504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Set of programming Language compilers</a:t>
            </a:r>
            <a:endParaRPr/>
          </a:p>
        </p:txBody>
      </p:sp>
      <p:sp>
        <p:nvSpPr>
          <p:cNvPr id="49" name="CustomShape 5"/>
          <p:cNvSpPr/>
          <p:nvPr/>
        </p:nvSpPr>
        <p:spPr>
          <a:xfrm>
            <a:off x="2448000" y="3096000"/>
            <a:ext cx="4261680" cy="29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Set of Editors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2434320" y="3600000"/>
            <a:ext cx="4261680" cy="29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Set of   Servers</a:t>
            </a:r>
            <a:endParaRPr/>
          </a:p>
        </p:txBody>
      </p:sp>
      <p:sp>
        <p:nvSpPr>
          <p:cNvPr id="51" name="CustomShape 7"/>
          <p:cNvSpPr/>
          <p:nvPr/>
        </p:nvSpPr>
        <p:spPr>
          <a:xfrm>
            <a:off x="2434320" y="4092480"/>
            <a:ext cx="4261680" cy="29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Set  of GUI tools</a:t>
            </a:r>
            <a:endParaRPr/>
          </a:p>
        </p:txBody>
      </p:sp>
      <p:sp>
        <p:nvSpPr>
          <p:cNvPr id="52" name="CustomShape 8"/>
          <p:cNvSpPr/>
          <p:nvPr/>
        </p:nvSpPr>
        <p:spPr>
          <a:xfrm>
            <a:off x="720000" y="5256000"/>
            <a:ext cx="7631280" cy="1151280"/>
          </a:xfrm>
          <a:prstGeom prst="roundRect">
            <a:avLst>
              <a:gd fmla="val 144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In Unix/ Linux system level task achieved easlity. For ex. In java </a:t>
            </a:r>
            <a:endParaRPr/>
          </a:p>
          <a:p>
            <a:pPr algn="ctr"/>
            <a:r>
              <a:rPr lang="en-IN"/>
              <a:t>Programe i want to create a shortcut. This is easy to do in linux by</a:t>
            </a:r>
            <a:endParaRPr/>
          </a:p>
          <a:p>
            <a:pPr algn="ctr"/>
            <a:r>
              <a:rPr lang="en-IN"/>
              <a:t>Use if link command. But windows is not easy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65760" y="595800"/>
            <a:ext cx="3118680" cy="588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To become expert in Linux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2287440" y="1464480"/>
            <a:ext cx="4566600" cy="985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Hands on with atleast basic commands and its options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2287440" y="2683800"/>
            <a:ext cx="4566600" cy="604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Shell scripting to use or manipulate the commands</a:t>
            </a:r>
            <a:endParaRPr/>
          </a:p>
        </p:txBody>
      </p:sp>
      <p:sp>
        <p:nvSpPr>
          <p:cNvPr id="56" name="CustomShape 4"/>
          <p:cNvSpPr/>
          <p:nvPr/>
        </p:nvSpPr>
        <p:spPr>
          <a:xfrm>
            <a:off x="1920240" y="3931920"/>
            <a:ext cx="5208120" cy="2373480"/>
          </a:xfrm>
          <a:prstGeom prst="ellipse">
            <a:avLst/>
          </a:prstGeom>
          <a:solidFill>
            <a:srgbClr val="3deb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Some of basic (mv,cp,ls,mkdir,etc) commands </a:t>
            </a:r>
            <a:endParaRPr/>
          </a:p>
          <a:p>
            <a:pPr algn="ctr"/>
            <a:r>
              <a:rPr lang="en-IN"/>
              <a:t> </a:t>
            </a:r>
            <a:r>
              <a:rPr lang="en-IN"/>
              <a:t>must  learn since </a:t>
            </a:r>
            <a:endParaRPr/>
          </a:p>
          <a:p>
            <a:pPr algn="ctr"/>
            <a:r>
              <a:rPr lang="en-IN"/>
              <a:t>These may not be used in Desktop Linux,</a:t>
            </a:r>
            <a:endParaRPr/>
          </a:p>
          <a:p>
            <a:pPr algn="ctr"/>
            <a:r>
              <a:rPr lang="en-IN"/>
              <a:t>But it will be used in Shell script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666880" y="1143000"/>
            <a:ext cx="3042720" cy="299520"/>
          </a:xfrm>
          <a:prstGeom prst="rect">
            <a:avLst/>
          </a:prstGeom>
          <a:solidFill>
            <a:srgbClr val="77933c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Most commands groups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266760" y="1676520"/>
            <a:ext cx="193788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communications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266760" y="2209680"/>
            <a:ext cx="193788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Comparison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2438280" y="2743200"/>
            <a:ext cx="22806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Shell programming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266760" y="4419720"/>
            <a:ext cx="193788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Searching</a:t>
            </a:r>
            <a:endParaRPr/>
          </a:p>
        </p:txBody>
      </p:sp>
      <p:sp>
        <p:nvSpPr>
          <p:cNvPr id="62" name="CustomShape 6"/>
          <p:cNvSpPr/>
          <p:nvPr/>
        </p:nvSpPr>
        <p:spPr>
          <a:xfrm>
            <a:off x="2438280" y="2209680"/>
            <a:ext cx="22806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Program maintenance</a:t>
            </a:r>
            <a:endParaRPr/>
          </a:p>
        </p:txBody>
      </p:sp>
      <p:sp>
        <p:nvSpPr>
          <p:cNvPr id="63" name="CustomShape 7"/>
          <p:cNvSpPr/>
          <p:nvPr/>
        </p:nvSpPr>
        <p:spPr>
          <a:xfrm>
            <a:off x="2438280" y="1676520"/>
            <a:ext cx="22806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Programming</a:t>
            </a:r>
            <a:endParaRPr/>
          </a:p>
        </p:txBody>
      </p:sp>
      <p:sp>
        <p:nvSpPr>
          <p:cNvPr id="64" name="CustomShape 8"/>
          <p:cNvSpPr/>
          <p:nvPr/>
        </p:nvSpPr>
        <p:spPr>
          <a:xfrm>
            <a:off x="266760" y="2743200"/>
            <a:ext cx="193788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File Management</a:t>
            </a:r>
            <a:endParaRPr/>
          </a:p>
        </p:txBody>
      </p:sp>
      <p:sp>
        <p:nvSpPr>
          <p:cNvPr id="65" name="CustomShape 9"/>
          <p:cNvSpPr/>
          <p:nvPr/>
        </p:nvSpPr>
        <p:spPr>
          <a:xfrm>
            <a:off x="266760" y="3886200"/>
            <a:ext cx="193788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Printing</a:t>
            </a:r>
            <a:endParaRPr/>
          </a:p>
        </p:txBody>
      </p:sp>
      <p:sp>
        <p:nvSpPr>
          <p:cNvPr id="66" name="CustomShape 10"/>
          <p:cNvSpPr/>
          <p:nvPr/>
        </p:nvSpPr>
        <p:spPr>
          <a:xfrm>
            <a:off x="266760" y="3352680"/>
            <a:ext cx="193788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Media</a:t>
            </a:r>
            <a:endParaRPr/>
          </a:p>
        </p:txBody>
      </p:sp>
      <p:sp>
        <p:nvSpPr>
          <p:cNvPr id="67" name="CustomShape 11"/>
          <p:cNvSpPr/>
          <p:nvPr/>
        </p:nvSpPr>
        <p:spPr>
          <a:xfrm>
            <a:off x="2438280" y="3886200"/>
            <a:ext cx="22806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System Status</a:t>
            </a:r>
            <a:endParaRPr/>
          </a:p>
        </p:txBody>
      </p:sp>
      <p:sp>
        <p:nvSpPr>
          <p:cNvPr id="68" name="CustomShape 12"/>
          <p:cNvSpPr/>
          <p:nvPr/>
        </p:nvSpPr>
        <p:spPr>
          <a:xfrm>
            <a:off x="2438280" y="3352680"/>
            <a:ext cx="22806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Storage</a:t>
            </a:r>
            <a:endParaRPr/>
          </a:p>
        </p:txBody>
      </p:sp>
      <p:sp>
        <p:nvSpPr>
          <p:cNvPr id="69" name="CustomShape 13"/>
          <p:cNvSpPr/>
          <p:nvPr/>
        </p:nvSpPr>
        <p:spPr>
          <a:xfrm>
            <a:off x="2438280" y="4419720"/>
            <a:ext cx="22806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Miscellaneous</a:t>
            </a:r>
            <a:endParaRPr/>
          </a:p>
        </p:txBody>
      </p:sp>
      <p:sp>
        <p:nvSpPr>
          <p:cNvPr id="70" name="CustomShape 14"/>
          <p:cNvSpPr/>
          <p:nvPr/>
        </p:nvSpPr>
        <p:spPr>
          <a:xfrm>
            <a:off x="266760" y="4952880"/>
            <a:ext cx="193788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Text Processing</a:t>
            </a:r>
            <a:endParaRPr/>
          </a:p>
        </p:txBody>
      </p:sp>
      <p:sp>
        <p:nvSpPr>
          <p:cNvPr id="71" name="CustomShape 15"/>
          <p:cNvSpPr/>
          <p:nvPr/>
        </p:nvSpPr>
        <p:spPr>
          <a:xfrm>
            <a:off x="4876920" y="274320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Hardware</a:t>
            </a:r>
            <a:endParaRPr/>
          </a:p>
        </p:txBody>
      </p:sp>
      <p:sp>
        <p:nvSpPr>
          <p:cNvPr id="72" name="CustomShape 16"/>
          <p:cNvSpPr/>
          <p:nvPr/>
        </p:nvSpPr>
        <p:spPr>
          <a:xfrm>
            <a:off x="4876920" y="220968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Daemons</a:t>
            </a:r>
            <a:endParaRPr/>
          </a:p>
        </p:txBody>
      </p:sp>
      <p:sp>
        <p:nvSpPr>
          <p:cNvPr id="73" name="CustomShape 17"/>
          <p:cNvSpPr/>
          <p:nvPr/>
        </p:nvSpPr>
        <p:spPr>
          <a:xfrm>
            <a:off x="4876920" y="167652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Clock</a:t>
            </a:r>
            <a:endParaRPr/>
          </a:p>
        </p:txBody>
      </p:sp>
      <p:sp>
        <p:nvSpPr>
          <p:cNvPr id="74" name="CustomShape 18"/>
          <p:cNvSpPr/>
          <p:nvPr/>
        </p:nvSpPr>
        <p:spPr>
          <a:xfrm>
            <a:off x="4876920" y="388620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Installation</a:t>
            </a:r>
            <a:endParaRPr/>
          </a:p>
        </p:txBody>
      </p:sp>
      <p:sp>
        <p:nvSpPr>
          <p:cNvPr id="75" name="CustomShape 19"/>
          <p:cNvSpPr/>
          <p:nvPr/>
        </p:nvSpPr>
        <p:spPr>
          <a:xfrm>
            <a:off x="4876920" y="335268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Host information</a:t>
            </a:r>
            <a:endParaRPr/>
          </a:p>
        </p:txBody>
      </p:sp>
      <p:sp>
        <p:nvSpPr>
          <p:cNvPr id="76" name="CustomShape 20"/>
          <p:cNvSpPr/>
          <p:nvPr/>
        </p:nvSpPr>
        <p:spPr>
          <a:xfrm>
            <a:off x="4876920" y="441972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Mail</a:t>
            </a:r>
            <a:endParaRPr/>
          </a:p>
        </p:txBody>
      </p:sp>
      <p:sp>
        <p:nvSpPr>
          <p:cNvPr id="77" name="CustomShape 21"/>
          <p:cNvSpPr/>
          <p:nvPr/>
        </p:nvSpPr>
        <p:spPr>
          <a:xfrm>
            <a:off x="4876920" y="495288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Managing kernel</a:t>
            </a:r>
            <a:endParaRPr/>
          </a:p>
        </p:txBody>
      </p:sp>
      <p:sp>
        <p:nvSpPr>
          <p:cNvPr id="78" name="CustomShape 22"/>
          <p:cNvSpPr/>
          <p:nvPr/>
        </p:nvSpPr>
        <p:spPr>
          <a:xfrm>
            <a:off x="6858000" y="167652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Networking</a:t>
            </a:r>
            <a:endParaRPr/>
          </a:p>
        </p:txBody>
      </p:sp>
      <p:sp>
        <p:nvSpPr>
          <p:cNvPr id="79" name="CustomShape 23"/>
          <p:cNvSpPr/>
          <p:nvPr/>
        </p:nvSpPr>
        <p:spPr>
          <a:xfrm>
            <a:off x="6934320" y="220968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Security</a:t>
            </a:r>
            <a:endParaRPr/>
          </a:p>
        </p:txBody>
      </p:sp>
      <p:sp>
        <p:nvSpPr>
          <p:cNvPr id="80" name="CustomShape 24"/>
          <p:cNvSpPr/>
          <p:nvPr/>
        </p:nvSpPr>
        <p:spPr>
          <a:xfrm>
            <a:off x="6934320" y="2743200"/>
            <a:ext cx="1823400" cy="45180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Start &amp; stop system</a:t>
            </a:r>
            <a:endParaRPr/>
          </a:p>
        </p:txBody>
      </p:sp>
      <p:sp>
        <p:nvSpPr>
          <p:cNvPr id="81" name="CustomShape 25"/>
          <p:cNvSpPr/>
          <p:nvPr/>
        </p:nvSpPr>
        <p:spPr>
          <a:xfrm>
            <a:off x="6934320" y="3352680"/>
            <a:ext cx="1823400" cy="52812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System activity and process</a:t>
            </a:r>
            <a:endParaRPr/>
          </a:p>
        </p:txBody>
      </p:sp>
      <p:sp>
        <p:nvSpPr>
          <p:cNvPr id="82" name="CustomShape 26"/>
          <p:cNvSpPr/>
          <p:nvPr/>
        </p:nvSpPr>
        <p:spPr>
          <a:xfrm>
            <a:off x="6934320" y="4038480"/>
            <a:ext cx="1823400" cy="37548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User</a:t>
            </a:r>
            <a:endParaRPr/>
          </a:p>
        </p:txBody>
      </p:sp>
      <p:sp>
        <p:nvSpPr>
          <p:cNvPr id="83" name="CustomShape 27"/>
          <p:cNvSpPr/>
          <p:nvPr/>
        </p:nvSpPr>
        <p:spPr>
          <a:xfrm>
            <a:off x="6934320" y="4572000"/>
            <a:ext cx="1823400" cy="528120"/>
          </a:xfrm>
          <a:prstGeom prst="roundRect">
            <a:avLst>
              <a:gd fmla="val 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alibri"/>
              </a:rPr>
              <a:t>Tcp/IP administration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05840" y="1005840"/>
            <a:ext cx="2098080" cy="9093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Desktop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914400" y="2286000"/>
            <a:ext cx="2189520" cy="7264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Cmd window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4754880" y="914400"/>
            <a:ext cx="3653280" cy="817920"/>
          </a:xfrm>
          <a:prstGeom prst="roundRect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Gnome / KDE ( Linux )</a:t>
            </a:r>
            <a:endParaRPr/>
          </a:p>
          <a:p>
            <a:pPr algn="ctr"/>
            <a:r>
              <a:rPr lang="en-IN"/>
              <a:t>CDE ( Unix )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4754880" y="2103120"/>
            <a:ext cx="2006640" cy="817920"/>
          </a:xfrm>
          <a:prstGeom prst="roundRect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Shell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274320" y="4206240"/>
            <a:ext cx="2006640" cy="817920"/>
          </a:xfrm>
          <a:prstGeom prst="flowChartInternalStorage">
            <a:avLst/>
          </a:prstGeom>
          <a:solidFill>
            <a:srgbClr val="00ffff"/>
          </a:solidFill>
          <a:ln>
            <a:solidFill>
              <a:srgbClr val="00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Terminal</a:t>
            </a:r>
            <a:endParaRPr/>
          </a:p>
          <a:p>
            <a:pPr algn="ctr"/>
            <a:r>
              <a:rPr lang="en-IN"/>
              <a:t> </a:t>
            </a:r>
            <a:r>
              <a:rPr lang="en-IN"/>
              <a:t>window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3931920" y="4846320"/>
            <a:ext cx="1823760" cy="90936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Shell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858000" y="4754880"/>
            <a:ext cx="1732320" cy="1366560"/>
          </a:xfrm>
          <a:prstGeom prst="octagon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Linux / Unix </a:t>
            </a:r>
            <a:endParaRPr/>
          </a:p>
          <a:p>
            <a:pPr algn="ctr"/>
            <a:r>
              <a:rPr lang="en-IN"/>
              <a:t>OS</a:t>
            </a:r>
            <a:endParaRPr/>
          </a:p>
        </p:txBody>
      </p:sp>
      <p:sp>
        <p:nvSpPr>
          <p:cNvPr id="91" name="CustomShape 8"/>
          <p:cNvSpPr/>
          <p:nvPr/>
        </p:nvSpPr>
        <p:spPr>
          <a:xfrm>
            <a:off x="5852160" y="5120640"/>
            <a:ext cx="817920" cy="360720"/>
          </a:xfrm>
          <a:prstGeom prst="leftRight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92" name="CustomShape 9"/>
          <p:cNvSpPr/>
          <p:nvPr/>
        </p:nvSpPr>
        <p:spPr>
          <a:xfrm>
            <a:off x="3017520" y="5212080"/>
            <a:ext cx="817920" cy="360720"/>
          </a:xfrm>
          <a:prstGeom prst="leftRight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93" name="Line 10"/>
          <p:cNvSpPr/>
          <p:nvPr/>
        </p:nvSpPr>
        <p:spPr>
          <a:xfrm>
            <a:off x="3931920" y="457200"/>
            <a:ext cx="0" cy="31089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4" name="Line 11"/>
          <p:cNvSpPr/>
          <p:nvPr/>
        </p:nvSpPr>
        <p:spPr>
          <a:xfrm>
            <a:off x="914400" y="4023360"/>
            <a:ext cx="73152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5" name="CustomShape 12"/>
          <p:cNvSpPr/>
          <p:nvPr/>
        </p:nvSpPr>
        <p:spPr>
          <a:xfrm>
            <a:off x="274320" y="4206240"/>
            <a:ext cx="2006640" cy="817920"/>
          </a:xfrm>
          <a:prstGeom prst="flowChartInternalStorage">
            <a:avLst/>
          </a:prstGeom>
          <a:solidFill>
            <a:srgbClr val="00ffff"/>
          </a:solidFill>
          <a:ln>
            <a:solidFill>
              <a:srgbClr val="00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Terminal</a:t>
            </a:r>
            <a:endParaRPr/>
          </a:p>
          <a:p>
            <a:pPr algn="ctr"/>
            <a:r>
              <a:rPr lang="en-IN"/>
              <a:t> </a:t>
            </a:r>
            <a:r>
              <a:rPr lang="en-IN"/>
              <a:t>window</a:t>
            </a:r>
            <a:endParaRPr/>
          </a:p>
        </p:txBody>
      </p:sp>
      <p:sp>
        <p:nvSpPr>
          <p:cNvPr id="96" name="CustomShape 13"/>
          <p:cNvSpPr/>
          <p:nvPr/>
        </p:nvSpPr>
        <p:spPr>
          <a:xfrm>
            <a:off x="274320" y="5303520"/>
            <a:ext cx="2006640" cy="452160"/>
          </a:xfrm>
          <a:prstGeom prst="flowChartInternalStorage">
            <a:avLst/>
          </a:prstGeom>
          <a:solidFill>
            <a:srgbClr val="00ffff"/>
          </a:solidFill>
          <a:ln>
            <a:solidFill>
              <a:srgbClr val="00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Putty (SSH tool )</a:t>
            </a:r>
            <a:endParaRPr/>
          </a:p>
        </p:txBody>
      </p:sp>
      <p:sp>
        <p:nvSpPr>
          <p:cNvPr id="97" name="CustomShape 14"/>
          <p:cNvSpPr/>
          <p:nvPr/>
        </p:nvSpPr>
        <p:spPr>
          <a:xfrm>
            <a:off x="274320" y="5943600"/>
            <a:ext cx="2006640" cy="452160"/>
          </a:xfrm>
          <a:prstGeom prst="flowChartInternalStorage">
            <a:avLst/>
          </a:prstGeom>
          <a:solidFill>
            <a:srgbClr val="00ffff"/>
          </a:solidFill>
          <a:ln>
            <a:solidFill>
              <a:srgbClr val="00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Telnet</a:t>
            </a:r>
            <a:endParaRPr/>
          </a:p>
        </p:txBody>
      </p:sp>
      <p:sp>
        <p:nvSpPr>
          <p:cNvPr id="98" name="CustomShape 15"/>
          <p:cNvSpPr/>
          <p:nvPr/>
        </p:nvSpPr>
        <p:spPr>
          <a:xfrm>
            <a:off x="731520" y="3291840"/>
            <a:ext cx="2555280" cy="341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Microsoft Windows</a:t>
            </a:r>
            <a:endParaRPr/>
          </a:p>
        </p:txBody>
      </p:sp>
      <p:sp>
        <p:nvSpPr>
          <p:cNvPr id="99" name="CustomShape 16"/>
          <p:cNvSpPr/>
          <p:nvPr/>
        </p:nvSpPr>
        <p:spPr>
          <a:xfrm>
            <a:off x="4663440" y="3200400"/>
            <a:ext cx="2555280" cy="341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Linux distributions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017520" y="457200"/>
            <a:ext cx="2738160" cy="81792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Unix ( AT &amp; T ) </a:t>
            </a:r>
            <a:endParaRPr/>
          </a:p>
          <a:p>
            <a:pPr algn="ctr"/>
            <a:r>
              <a:rPr lang="en-IN"/>
              <a:t>Offecial release of Unix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365760" y="2011680"/>
            <a:ext cx="2555280" cy="543600"/>
          </a:xfrm>
          <a:prstGeom prst="roundRect">
            <a:avLst>
              <a:gd fmla="val 0" name="adj"/>
            </a:avLst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BSD ( open source unix)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365760" y="3017520"/>
            <a:ext cx="2555280" cy="543600"/>
          </a:xfrm>
          <a:prstGeom prst="roundRect">
            <a:avLst>
              <a:gd fmla="val 0" name="adj"/>
            </a:avLst>
          </a:prstGeom>
          <a:solidFill>
            <a:srgbClr val="33cc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Berkely </a:t>
            </a:r>
            <a:endParaRPr/>
          </a:p>
          <a:p>
            <a:pPr algn="ctr"/>
            <a:r>
              <a:rPr lang="en-IN"/>
              <a:t>( open source unix)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6217920" y="1920240"/>
            <a:ext cx="1876680" cy="635040"/>
          </a:xfrm>
          <a:prstGeom prst="roundRect">
            <a:avLst>
              <a:gd fmla="val 0" name="adj"/>
            </a:avLst>
          </a:prstGeom>
          <a:solidFill>
            <a:srgbClr val="00dc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Solaris ( Sun )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6217920" y="3017520"/>
            <a:ext cx="1941840" cy="635040"/>
          </a:xfrm>
          <a:prstGeom prst="roundRect">
            <a:avLst>
              <a:gd fmla="val 0" name="adj"/>
            </a:avLst>
          </a:prstGeom>
          <a:solidFill>
            <a:srgbClr val="00dc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AIX( IBM )</a:t>
            </a:r>
            <a:endParaRPr/>
          </a:p>
        </p:txBody>
      </p:sp>
      <p:sp>
        <p:nvSpPr>
          <p:cNvPr id="105" name="CustomShape 6"/>
          <p:cNvSpPr/>
          <p:nvPr/>
        </p:nvSpPr>
        <p:spPr>
          <a:xfrm>
            <a:off x="6217920" y="4023360"/>
            <a:ext cx="2006640" cy="543600"/>
          </a:xfrm>
          <a:prstGeom prst="roundRect">
            <a:avLst>
              <a:gd fmla="val 0" name="adj"/>
            </a:avLst>
          </a:prstGeom>
          <a:solidFill>
            <a:srgbClr val="00dc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HP-UX ( HP )</a:t>
            </a:r>
            <a:endParaRPr/>
          </a:p>
        </p:txBody>
      </p:sp>
      <p:sp>
        <p:nvSpPr>
          <p:cNvPr id="106" name="CustomShape 7"/>
          <p:cNvSpPr/>
          <p:nvPr/>
        </p:nvSpPr>
        <p:spPr>
          <a:xfrm>
            <a:off x="3108960" y="4572000"/>
            <a:ext cx="2738160" cy="817920"/>
          </a:xfrm>
          <a:prstGeom prst="rect">
            <a:avLst/>
          </a:prstGeom>
          <a:solidFill>
            <a:srgbClr val="23b8dc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Unix System V  ( AT &amp; T ) </a:t>
            </a:r>
            <a:endParaRPr/>
          </a:p>
          <a:p>
            <a:pPr algn="ctr"/>
            <a:r>
              <a:rPr lang="en-IN"/>
              <a:t>Official Release of Unix</a:t>
            </a:r>
            <a:endParaRPr/>
          </a:p>
        </p:txBody>
      </p:sp>
      <p:sp>
        <p:nvSpPr>
          <p:cNvPr id="107" name="CustomShape 8"/>
          <p:cNvSpPr/>
          <p:nvPr/>
        </p:nvSpPr>
        <p:spPr>
          <a:xfrm>
            <a:off x="4114800" y="1645920"/>
            <a:ext cx="726480" cy="2829600"/>
          </a:xfrm>
          <a:prstGeom prst="upDown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108" name="CustomShape 9"/>
          <p:cNvSpPr/>
          <p:nvPr/>
        </p:nvSpPr>
        <p:spPr>
          <a:xfrm>
            <a:off x="365760" y="4023360"/>
            <a:ext cx="2372400" cy="597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Open source flavour of  UNIX</a:t>
            </a:r>
            <a:endParaRPr/>
          </a:p>
        </p:txBody>
      </p:sp>
      <p:sp>
        <p:nvSpPr>
          <p:cNvPr id="109" name="CustomShape 10"/>
          <p:cNvSpPr/>
          <p:nvPr/>
        </p:nvSpPr>
        <p:spPr>
          <a:xfrm>
            <a:off x="6309360" y="4937760"/>
            <a:ext cx="2372400" cy="597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/>
              <a:t>Commercial falvaour of UNIX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31520" y="365760"/>
            <a:ext cx="7221600" cy="19180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In unix all are rep. As file including keyboard, mouse, hard disk drive, </a:t>
            </a:r>
            <a:endParaRPr/>
          </a:p>
          <a:p>
            <a:pPr algn="ctr"/>
            <a:r>
              <a:rPr lang="en-IN"/>
              <a:t>Usb, all running process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3017520"/>
            <a:ext cx="1369440" cy="8208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Shell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2286000" y="3017520"/>
            <a:ext cx="1826640" cy="8208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Text processing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4572000" y="3017520"/>
            <a:ext cx="1826640" cy="8208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Regular expr.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457200" y="4206240"/>
            <a:ext cx="1826640" cy="8208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Shell script</a:t>
            </a:r>
            <a:endParaRPr/>
          </a:p>
        </p:txBody>
      </p:sp>
      <p:sp>
        <p:nvSpPr>
          <p:cNvPr id="115" name="CustomShape 6"/>
          <p:cNvSpPr/>
          <p:nvPr/>
        </p:nvSpPr>
        <p:spPr>
          <a:xfrm>
            <a:off x="3017520" y="4297680"/>
            <a:ext cx="3289680" cy="6379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Working with files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640080"/>
            <a:ext cx="2647080" cy="10011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AT &amp; T Unix </a:t>
            </a:r>
            <a:endParaRPr/>
          </a:p>
          <a:p>
            <a:pPr algn="ctr"/>
            <a:r>
              <a:rPr lang="en-IN"/>
              <a:t>( initial release)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65760" y="2011680"/>
            <a:ext cx="2829960" cy="10011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AT &amp; T , Unix System V </a:t>
            </a:r>
            <a:endParaRPr/>
          </a:p>
          <a:p>
            <a:pPr algn="ctr"/>
            <a:r>
              <a:rPr lang="en-IN"/>
              <a:t>( recent release )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365760" y="4355280"/>
            <a:ext cx="2738520" cy="10011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Open source Unix </a:t>
            </a:r>
            <a:endParaRPr/>
          </a:p>
          <a:p>
            <a:pPr algn="ctr"/>
            <a:r>
              <a:rPr lang="en-IN"/>
              <a:t>( BSD, Berkely)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4846320" y="731520"/>
            <a:ext cx="3104280" cy="635400"/>
          </a:xfrm>
          <a:prstGeom prst="roundRect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Bourne shell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4846320" y="731520"/>
            <a:ext cx="3104280" cy="635400"/>
          </a:xfrm>
          <a:prstGeom prst="roundRect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Bourne shell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4846320" y="2103120"/>
            <a:ext cx="3105360" cy="635400"/>
          </a:xfrm>
          <a:prstGeom prst="roundRect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IN"/>
              <a:t>Korn</a:t>
            </a:r>
            <a:r>
              <a:rPr lang="en-IN"/>
              <a:t>, bourne shell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4846320" y="4538160"/>
            <a:ext cx="3104280" cy="635400"/>
          </a:xfrm>
          <a:prstGeom prst="roundRect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C, Bournce shell</a:t>
            </a:r>
            <a:endParaRPr/>
          </a:p>
        </p:txBody>
      </p:sp>
      <p:sp>
        <p:nvSpPr>
          <p:cNvPr id="123" name="CustomShape 8"/>
          <p:cNvSpPr/>
          <p:nvPr/>
        </p:nvSpPr>
        <p:spPr>
          <a:xfrm>
            <a:off x="3383280" y="1005840"/>
            <a:ext cx="1092600" cy="361080"/>
          </a:xfrm>
          <a:prstGeom prst="right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124" name="CustomShape 9"/>
          <p:cNvSpPr/>
          <p:nvPr/>
        </p:nvSpPr>
        <p:spPr>
          <a:xfrm>
            <a:off x="3383280" y="1005840"/>
            <a:ext cx="1092600" cy="361080"/>
          </a:xfrm>
          <a:prstGeom prst="right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125" name="CustomShape 10"/>
          <p:cNvSpPr/>
          <p:nvPr/>
        </p:nvSpPr>
        <p:spPr>
          <a:xfrm>
            <a:off x="3383280" y="4721040"/>
            <a:ext cx="1092600" cy="361080"/>
          </a:xfrm>
          <a:prstGeom prst="right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126" name="CustomShape 11"/>
          <p:cNvSpPr/>
          <p:nvPr/>
        </p:nvSpPr>
        <p:spPr>
          <a:xfrm>
            <a:off x="3383280" y="2377440"/>
            <a:ext cx="1092600" cy="361080"/>
          </a:xfrm>
          <a:prstGeom prst="right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127" name="CustomShape 12"/>
          <p:cNvSpPr/>
          <p:nvPr/>
        </p:nvSpPr>
        <p:spPr>
          <a:xfrm>
            <a:off x="365760" y="5641200"/>
            <a:ext cx="2738520" cy="10011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Linux &amp; Mac OS X</a:t>
            </a:r>
            <a:endParaRPr/>
          </a:p>
        </p:txBody>
      </p:sp>
      <p:sp>
        <p:nvSpPr>
          <p:cNvPr id="128" name="CustomShape 13"/>
          <p:cNvSpPr/>
          <p:nvPr/>
        </p:nvSpPr>
        <p:spPr>
          <a:xfrm>
            <a:off x="4846320" y="5824080"/>
            <a:ext cx="3104280" cy="635400"/>
          </a:xfrm>
          <a:prstGeom prst="roundRect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IN"/>
              <a:t>Bash</a:t>
            </a:r>
            <a:r>
              <a:rPr lang="en-IN"/>
              <a:t> shell</a:t>
            </a:r>
            <a:endParaRPr/>
          </a:p>
        </p:txBody>
      </p:sp>
      <p:sp>
        <p:nvSpPr>
          <p:cNvPr id="129" name="CustomShape 14"/>
          <p:cNvSpPr/>
          <p:nvPr/>
        </p:nvSpPr>
        <p:spPr>
          <a:xfrm>
            <a:off x="3383280" y="6006960"/>
            <a:ext cx="1092600" cy="361080"/>
          </a:xfrm>
          <a:prstGeom prst="right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130" name="CustomShape 15"/>
          <p:cNvSpPr/>
          <p:nvPr/>
        </p:nvSpPr>
        <p:spPr>
          <a:xfrm>
            <a:off x="365760" y="3108960"/>
            <a:ext cx="2738520" cy="10011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Official flavour Unix </a:t>
            </a:r>
            <a:endParaRPr/>
          </a:p>
          <a:p>
            <a:pPr algn="ctr"/>
            <a:r>
              <a:rPr lang="en-IN"/>
              <a:t>( Solaris, HP-UX, AIX)</a:t>
            </a:r>
            <a:endParaRPr/>
          </a:p>
        </p:txBody>
      </p:sp>
      <p:sp>
        <p:nvSpPr>
          <p:cNvPr id="131" name="CustomShape 16"/>
          <p:cNvSpPr/>
          <p:nvPr/>
        </p:nvSpPr>
        <p:spPr>
          <a:xfrm>
            <a:off x="4846320" y="3291840"/>
            <a:ext cx="3104280" cy="635400"/>
          </a:xfrm>
          <a:prstGeom prst="roundRect">
            <a:avLst>
              <a:gd fmla="val 0" name="adj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n-IN"/>
              <a:t>korn</a:t>
            </a:r>
            <a:r>
              <a:rPr lang="en-IN"/>
              <a:t>, Bournce shell</a:t>
            </a:r>
            <a:endParaRPr/>
          </a:p>
        </p:txBody>
      </p:sp>
      <p:sp>
        <p:nvSpPr>
          <p:cNvPr id="132" name="CustomShape 17"/>
          <p:cNvSpPr/>
          <p:nvPr/>
        </p:nvSpPr>
        <p:spPr>
          <a:xfrm>
            <a:off x="3383280" y="3474720"/>
            <a:ext cx="1092600" cy="361080"/>
          </a:xfrm>
          <a:prstGeom prst="rightArrow">
            <a:avLst>
              <a:gd fmla="val 0" name="adj1"/>
              <a:gd fmla="val 0" name="adj2"/>
            </a:avLst>
          </a:prstGeom>
          <a:solidFill>
            <a:srgbClr val="cfe7e5"/>
          </a:solidFill>
          <a:ln>
            <a:solidFill>
              <a:srgbClr val="808080"/>
            </a:solidFill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