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504000" y="1769040"/>
            <a:ext cx="9070560" cy="49881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About Shell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124000" y="1656000"/>
            <a:ext cx="4896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N">
                <a:latin typeface="Arial"/>
              </a:rPr>
              <a:t>Terminal ( accept user commands )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2016000" y="3600000"/>
            <a:ext cx="5112000" cy="100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N">
                <a:latin typeface="Arial"/>
              </a:rPr>
              <a:t>Shell ( command interpreter)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1908000" y="5328000"/>
            <a:ext cx="5328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N">
                <a:latin typeface="Arial"/>
              </a:rPr>
              <a:t>Linux kernal</a:t>
            </a:r>
            <a:endParaRPr/>
          </a:p>
        </p:txBody>
      </p:sp>
      <p:cxnSp>
        <p:nvCxnSpPr>
          <p:cNvPr id="77" name="Line 4"/>
          <p:cNvCxnSpPr>
            <a:stCxn id="74" idx="2"/>
            <a:endCxn id="75" idx="0"/>
          </p:cNvCxnSpPr>
          <p:nvPr/>
        </p:nvCxnSpPr>
        <p:spPr>
          <a:xfrm>
            <a:off x="4572000" y="2736000"/>
            <a:ext cx="360" cy="8643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78" name="Line 5"/>
          <p:cNvCxnSpPr>
            <a:stCxn id="75" idx="2"/>
            <a:endCxn id="76" idx="0"/>
          </p:cNvCxnSpPr>
          <p:nvPr/>
        </p:nvCxnSpPr>
        <p:spPr>
          <a:xfrm>
            <a:off x="4572000" y="4608000"/>
            <a:ext cx="360" cy="7203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714680" y="308520"/>
            <a:ext cx="6042960" cy="902160"/>
          </a:xfrm>
          <a:prstGeom prst="rect">
            <a:avLst/>
          </a:prstGeom>
          <a:solidFill>
            <a:srgbClr val="e6ff00"/>
          </a:solidFill>
          <a:ln>
            <a:solidFill>
              <a:srgbClr val="80808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Script on Shell (Korn, Bash, C, sh ) itself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1701360" y="3530880"/>
            <a:ext cx="6042960" cy="902160"/>
          </a:xfrm>
          <a:prstGeom prst="rect">
            <a:avLst/>
          </a:prstGeom>
          <a:solidFill>
            <a:srgbClr val="008080"/>
          </a:solidFill>
          <a:ln>
            <a:solidFill>
              <a:srgbClr val="80808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Script on Tcl Language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1666800" y="2476440"/>
            <a:ext cx="6042960" cy="902160"/>
          </a:xfrm>
          <a:prstGeom prst="rect">
            <a:avLst/>
          </a:prstGeom>
          <a:solidFill>
            <a:srgbClr val="008080"/>
          </a:solidFill>
          <a:ln>
            <a:solidFill>
              <a:srgbClr val="80808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Script on Python Language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1700280" y="1313280"/>
            <a:ext cx="6042960" cy="902160"/>
          </a:xfrm>
          <a:prstGeom prst="rect">
            <a:avLst/>
          </a:prstGeom>
          <a:solidFill>
            <a:srgbClr val="008080"/>
          </a:solidFill>
          <a:ln>
            <a:solidFill>
              <a:srgbClr val="80808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Script on Perl Language</a:t>
            </a:r>
            <a:endParaRPr/>
          </a:p>
        </p:txBody>
      </p:sp>
      <p:sp>
        <p:nvSpPr>
          <p:cNvPr id="83" name="CustomShape 5"/>
          <p:cNvSpPr/>
          <p:nvPr/>
        </p:nvSpPr>
        <p:spPr>
          <a:xfrm>
            <a:off x="1007640" y="4538160"/>
            <a:ext cx="7555680" cy="600480"/>
          </a:xfrm>
          <a:prstGeom prst="octagon">
            <a:avLst>
              <a:gd name="adj" fmla="val 0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Shell script always going to work with commands </a:t>
            </a:r>
            <a:endParaRPr/>
          </a:p>
        </p:txBody>
      </p:sp>
      <p:sp>
        <p:nvSpPr>
          <p:cNvPr id="84" name="CustomShape 6"/>
          <p:cNvSpPr/>
          <p:nvPr/>
        </p:nvSpPr>
        <p:spPr>
          <a:xfrm>
            <a:off x="1007640" y="5243760"/>
            <a:ext cx="7555680" cy="600480"/>
          </a:xfrm>
          <a:prstGeom prst="octagon">
            <a:avLst>
              <a:gd name="adj" fmla="val 0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In the view of shell script all the linux commands are small unit function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and it is manipulated by Shell script </a:t>
            </a:r>
            <a:endParaRPr/>
          </a:p>
        </p:txBody>
      </p:sp>
      <p:sp>
        <p:nvSpPr>
          <p:cNvPr id="85" name="CustomShape 7"/>
          <p:cNvSpPr/>
          <p:nvPr/>
        </p:nvSpPr>
        <p:spPr>
          <a:xfrm>
            <a:off x="1007640" y="6050160"/>
            <a:ext cx="7555680" cy="600480"/>
          </a:xfrm>
          <a:prstGeom prst="octagon">
            <a:avLst>
              <a:gd name="adj" fmla="val 0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Developing Shell Scripting is one of reason for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 </a:t>
            </a:r>
            <a:r>
              <a:rPr lang="en-IN">
                <a:latin typeface="Arial"/>
              </a:rPr>
              <a:t>Giving preference different shell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04440" y="1209240"/>
            <a:ext cx="3927600" cy="702000"/>
          </a:xfrm>
          <a:prstGeom prst="flowChartInternalStorage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DataBase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5644440" y="1209240"/>
            <a:ext cx="3726000" cy="802800"/>
          </a:xfrm>
          <a:prstGeom prst="flowChartInternalStorage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Shell 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503640" y="2519640"/>
            <a:ext cx="4028400" cy="702000"/>
          </a:xfrm>
          <a:prstGeom prst="octagon">
            <a:avLst>
              <a:gd name="adj" fmla="val 0"/>
            </a:avLst>
          </a:prstGeom>
          <a:gradFill>
            <a:gsLst>
              <a:gs pos="0">
                <a:srgbClr val="ffff00"/>
              </a:gs>
              <a:gs pos="100000">
                <a:srgbClr val="800000"/>
              </a:gs>
            </a:gsLst>
            <a:path path="circle"/>
          </a:gradFill>
          <a:ln>
            <a:solidFill>
              <a:srgbClr val="80808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SQL query 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5644440" y="2519640"/>
            <a:ext cx="3726000" cy="702000"/>
          </a:xfrm>
          <a:prstGeom prst="octagon">
            <a:avLst>
              <a:gd name="adj" fmla="val 0"/>
            </a:avLst>
          </a:prstGeom>
          <a:gradFill>
            <a:gsLst>
              <a:gs pos="0">
                <a:srgbClr val="ffff00"/>
              </a:gs>
              <a:gs pos="100000">
                <a:srgbClr val="800000"/>
              </a:gs>
            </a:gsLst>
            <a:path path="circle"/>
          </a:gradFill>
          <a:ln>
            <a:solidFill>
              <a:srgbClr val="80808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Unix commands</a:t>
            </a:r>
            <a:endParaRPr/>
          </a:p>
        </p:txBody>
      </p:sp>
      <p:sp>
        <p:nvSpPr>
          <p:cNvPr id="90" name="CustomShape 5"/>
          <p:cNvSpPr/>
          <p:nvPr/>
        </p:nvSpPr>
        <p:spPr>
          <a:xfrm>
            <a:off x="402840" y="3930840"/>
            <a:ext cx="4129200" cy="1206000"/>
          </a:xfrm>
          <a:prstGeom prst="octagon">
            <a:avLst>
              <a:gd name="adj" fmla="val 0"/>
            </a:avLst>
          </a:prstGeom>
          <a:solidFill>
            <a:srgbClr val="ffff00"/>
          </a:solidFill>
          <a:ln>
            <a:solidFill>
              <a:srgbClr val="80808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PL/ SQL to play with SQL</a:t>
            </a:r>
            <a:endParaRPr/>
          </a:p>
        </p:txBody>
      </p:sp>
      <p:sp>
        <p:nvSpPr>
          <p:cNvPr id="91" name="CustomShape 6"/>
          <p:cNvSpPr/>
          <p:nvPr/>
        </p:nvSpPr>
        <p:spPr>
          <a:xfrm>
            <a:off x="5543640" y="3930840"/>
            <a:ext cx="4129200" cy="1206000"/>
          </a:xfrm>
          <a:prstGeom prst="octagon">
            <a:avLst>
              <a:gd name="adj" fmla="val 0"/>
            </a:avLst>
          </a:prstGeom>
          <a:solidFill>
            <a:srgbClr val="ffff00"/>
          </a:solidFill>
          <a:ln>
            <a:solidFill>
              <a:srgbClr val="80808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Shell script to play with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 </a:t>
            </a:r>
            <a:r>
              <a:rPr lang="en-IN">
                <a:latin typeface="Arial"/>
              </a:rPr>
              <a:t>unix commands</a:t>
            </a:r>
            <a:endParaRPr/>
          </a:p>
        </p:txBody>
      </p:sp>
      <p:sp>
        <p:nvSpPr>
          <p:cNvPr id="92" name="Line 7"/>
          <p:cNvSpPr/>
          <p:nvPr/>
        </p:nvSpPr>
        <p:spPr>
          <a:xfrm>
            <a:off x="4938840" y="806040"/>
            <a:ext cx="0" cy="5040000"/>
          </a:xfrm>
          <a:prstGeom prst="line">
            <a:avLst/>
          </a:prstGeom>
          <a:ln>
            <a:solidFill>
              <a:srgbClr val="000000"/>
            </a:solidFill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02840" y="906840"/>
            <a:ext cx="8968680" cy="1207080"/>
          </a:xfrm>
          <a:prstGeom prst="roundRect">
            <a:avLst>
              <a:gd name="adj" fmla="val 0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One shell can launch another shell as child.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For ex. Our login shell may be Bash but we can launch sh as child shell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604440" y="2620440"/>
            <a:ext cx="9170280" cy="2416680"/>
          </a:xfrm>
          <a:prstGeom prst="roundRect">
            <a:avLst>
              <a:gd name="adj" fmla="val 0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We can say Shell is a sofphisticated programming language which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Supports variable, function, conditional structure, looping structure, case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. But there are special perl, pythan, TCL and etc. programming language of shell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720000" y="5472000"/>
            <a:ext cx="8927640" cy="129564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In shell learning curve, other than basic, learn to use of SED, AWK and grep utilities.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 </a:t>
            </a:r>
            <a:r>
              <a:rPr lang="en-IN">
                <a:latin typeface="Arial"/>
              </a:rPr>
              <a:t>This avoid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Particular shell dependency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08000" y="216000"/>
            <a:ext cx="8494920" cy="862920"/>
          </a:xfrm>
          <a:prstGeom prst="roundRect">
            <a:avLst>
              <a:gd name="adj" fmla="val 144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When shell receive a command it check for interneral commands.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If not then  it is treated as external commands.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 </a:t>
            </a:r>
            <a:r>
              <a:rPr lang="en-IN">
                <a:latin typeface="Arial"/>
              </a:rPr>
              <a:t>Locate the command by $PATH environment variable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2880000" y="1584000"/>
            <a:ext cx="3742920" cy="574920"/>
          </a:xfrm>
          <a:prstGeom prst="roundRect">
            <a:avLst>
              <a:gd name="adj" fmla="val 144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Shell command</a:t>
            </a: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288000" y="2880000"/>
            <a:ext cx="4678920" cy="1366920"/>
          </a:xfrm>
          <a:prstGeom prst="roundRect">
            <a:avLst>
              <a:gd name="adj" fmla="val 144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Internal shell command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( loops, branchinig, echo commands)</a:t>
            </a:r>
            <a:endParaRPr/>
          </a:p>
        </p:txBody>
      </p:sp>
      <p:sp>
        <p:nvSpPr>
          <p:cNvPr id="99" name="CustomShape 4"/>
          <p:cNvSpPr/>
          <p:nvPr/>
        </p:nvSpPr>
        <p:spPr>
          <a:xfrm>
            <a:off x="5400000" y="2808000"/>
            <a:ext cx="4678920" cy="1366920"/>
          </a:xfrm>
          <a:prstGeom prst="roundRect">
            <a:avLst>
              <a:gd name="adj" fmla="val 144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External commands as binary  ( binary files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In /usr/bin, /bin, /usr/sbin and etc.</a:t>
            </a:r>
            <a:endParaRPr/>
          </a:p>
        </p:txBody>
      </p:sp>
      <p:sp>
        <p:nvSpPr>
          <p:cNvPr id="100" name="Line 5"/>
          <p:cNvSpPr/>
          <p:nvPr/>
        </p:nvSpPr>
        <p:spPr>
          <a:xfrm flipV="1">
            <a:off x="3024000" y="2160000"/>
            <a:ext cx="1296000" cy="72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01" name="Line 6"/>
          <p:cNvSpPr/>
          <p:nvPr/>
        </p:nvSpPr>
        <p:spPr>
          <a:xfrm>
            <a:off x="5976000" y="2160000"/>
            <a:ext cx="1440000" cy="648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02" name="CustomShape 7"/>
          <p:cNvSpPr/>
          <p:nvPr/>
        </p:nvSpPr>
        <p:spPr>
          <a:xfrm>
            <a:off x="864000" y="5112000"/>
            <a:ext cx="8567640" cy="107964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Shell do wildcard like (*, .) expansion before to invoke actual command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