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87" r:id="rId4"/>
    <p:sldId id="286" r:id="rId5"/>
    <p:sldId id="277" r:id="rId6"/>
    <p:sldId id="288" r:id="rId7"/>
    <p:sldId id="279" r:id="rId8"/>
    <p:sldId id="283" r:id="rId9"/>
    <p:sldId id="264" r:id="rId10"/>
    <p:sldId id="282" r:id="rId11"/>
    <p:sldId id="281" r:id="rId12"/>
    <p:sldId id="271" r:id="rId13"/>
    <p:sldId id="270" r:id="rId14"/>
    <p:sldId id="276" r:id="rId15"/>
    <p:sldId id="284" r:id="rId16"/>
  </p:sldIdLst>
  <p:sldSz cx="98758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520" autoAdjust="0"/>
  </p:normalViewPr>
  <p:slideViewPr>
    <p:cSldViewPr>
      <p:cViewPr>
        <p:scale>
          <a:sx n="80" d="100"/>
          <a:sy n="80" d="100"/>
        </p:scale>
        <p:origin x="-36" y="384"/>
      </p:cViewPr>
      <p:guideLst>
        <p:guide orient="horz" pos="2160"/>
        <p:guide pos="31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468959" y="3124200"/>
            <a:ext cx="6666191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468959" y="5003322"/>
            <a:ext cx="6666191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477540" y="1158851"/>
            <a:ext cx="2286000" cy="411493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6/8/2011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790064" y="4166301"/>
            <a:ext cx="3657600" cy="41478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11493" y="0"/>
            <a:ext cx="658389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98452" y="0"/>
            <a:ext cx="113041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069882" y="0"/>
            <a:ext cx="196428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232665" y="0"/>
            <a:ext cx="24871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485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8758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922471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864831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52181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843281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316778" y="0"/>
            <a:ext cx="82299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58389" y="3429000"/>
            <a:ext cx="1399077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414448" y="4866752"/>
            <a:ext cx="692760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178404" y="5500632"/>
            <a:ext cx="148138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797403" y="5788152"/>
            <a:ext cx="296275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057466" y="4495800"/>
            <a:ext cx="395034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431634" y="4928702"/>
            <a:ext cx="658389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6/8/2011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9983" y="274640"/>
            <a:ext cx="181057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3792" y="274639"/>
            <a:ext cx="6501593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6/8/2011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93792" y="1600200"/>
            <a:ext cx="8065268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6/8/2011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959" y="2895600"/>
            <a:ext cx="6666191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959" y="5010150"/>
            <a:ext cx="6666191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476066" y="1155186"/>
            <a:ext cx="2286000" cy="411493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6/8/2011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790266" y="4163440"/>
            <a:ext cx="3657600" cy="41478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11493" y="0"/>
            <a:ext cx="658389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98452" y="0"/>
            <a:ext cx="113041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069882" y="0"/>
            <a:ext cx="196428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232665" y="0"/>
            <a:ext cx="24871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485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8758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22471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864831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152181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316778" y="0"/>
            <a:ext cx="82299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58389" y="3429000"/>
            <a:ext cx="1399077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430727" y="4866752"/>
            <a:ext cx="692760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178404" y="5500632"/>
            <a:ext cx="148138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797403" y="5791200"/>
            <a:ext cx="296275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029428" y="4479888"/>
            <a:ext cx="395034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82609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47912" y="4928702"/>
            <a:ext cx="658389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6/8/2011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93792" y="1600200"/>
            <a:ext cx="3950335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12016" y="1600200"/>
            <a:ext cx="3950335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92" y="273050"/>
            <a:ext cx="8147566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6/8/2011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792" y="2362200"/>
            <a:ext cx="3950335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721885" y="2362200"/>
            <a:ext cx="3950335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93792" y="1569720"/>
            <a:ext cx="3950335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691023" y="1569720"/>
            <a:ext cx="3950335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6/8/2011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6/8/2011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464345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94199" y="3182104"/>
            <a:ext cx="6309360" cy="493792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57499" y="274320"/>
            <a:ext cx="1649265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748489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6878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711241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9546643" y="0"/>
            <a:ext cx="329195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962894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809248" y="5715000"/>
            <a:ext cx="59255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29195" y="274320"/>
            <a:ext cx="60901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6/8/2011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464345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809248" y="5715000"/>
            <a:ext cx="59255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70744" y="3182104"/>
            <a:ext cx="6309360" cy="493792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666191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07297" y="264795"/>
            <a:ext cx="1645973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711241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546643" y="0"/>
            <a:ext cx="329195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962894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748489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6878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6/8/2011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9464345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93792" y="274638"/>
            <a:ext cx="8065268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93792" y="1600200"/>
            <a:ext cx="8065268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8277448" y="1066483"/>
            <a:ext cx="2011680" cy="41478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6/8/2011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677716" y="3722603"/>
            <a:ext cx="3200400" cy="39503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2299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711241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9546643" y="0"/>
            <a:ext cx="329195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62894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809248" y="5715000"/>
            <a:ext cx="59255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79620" y="5734050"/>
            <a:ext cx="658389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 Schema 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Paramasivam_kaliyamoorthi@gmail.com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ML Schema built-in data type hierarch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9" y="152400"/>
            <a:ext cx="8001000" cy="65509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71319" y="228600"/>
            <a:ext cx="3733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built-in data 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4362" y="228600"/>
            <a:ext cx="2633557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Simple Type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319" y="2286000"/>
            <a:ext cx="2386661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Constraint to Built-in type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3792" y="3429000"/>
            <a:ext cx="255125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can be either global or local to an element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61829" y="1066800"/>
            <a:ext cx="4197231" cy="10668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Constraining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Facets</a:t>
            </a:r>
            <a:r>
              <a:rPr lang="en-US" dirty="0" smtClean="0"/>
              <a:t> can apply to only for </a:t>
            </a:r>
            <a:r>
              <a:rPr lang="en-US" dirty="0" err="1" smtClean="0"/>
              <a:t>SimpleType</a:t>
            </a:r>
            <a:r>
              <a:rPr lang="en-US" dirty="0" smtClean="0"/>
              <a:t> by RESTICTION of built-in type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89173" y="2286000"/>
            <a:ext cx="3291946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List &amp;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Uniton</a:t>
            </a:r>
            <a:r>
              <a:rPr lang="en-US" dirty="0" smtClean="0"/>
              <a:t> </a:t>
            </a:r>
            <a:r>
              <a:rPr lang="en-US" dirty="0" smtClean="0"/>
              <a:t>can use only with </a:t>
            </a:r>
            <a:r>
              <a:rPr lang="en-US" dirty="0" err="1" smtClean="0"/>
              <a:t>SimpleType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947319" y="3352800"/>
            <a:ext cx="2962751" cy="1295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can use only Restriction. But not Extension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  <a:endCxn id="12" idx="2"/>
          </p:cNvCxnSpPr>
          <p:nvPr/>
        </p:nvCxnSpPr>
        <p:spPr>
          <a:xfrm rot="16200000" flipH="1">
            <a:off x="2164980" y="2218161"/>
            <a:ext cx="3238500" cy="326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2986" y="457200"/>
            <a:ext cx="246896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complexType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468960" y="1066800"/>
            <a:ext cx="2172684" cy="3657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simpleContent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68960" y="1600200"/>
            <a:ext cx="2172684" cy="3657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complexContent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68960" y="2209800"/>
            <a:ext cx="2172684" cy="3657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anyType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2634" y="2819400"/>
            <a:ext cx="1975168" cy="3657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2634" y="3429000"/>
            <a:ext cx="1975168" cy="3657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32634" y="3962400"/>
            <a:ext cx="1975168" cy="3657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32634" y="4495800"/>
            <a:ext cx="1975168" cy="3657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32634" y="5105400"/>
            <a:ext cx="1975168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32634" y="5791200"/>
            <a:ext cx="1975168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attributeGroup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32634" y="6324600"/>
            <a:ext cx="1975168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anyAttribute</a:t>
            </a:r>
            <a:endParaRPr lang="en-US" dirty="0"/>
          </a:p>
        </p:txBody>
      </p:sp>
      <p:sp>
        <p:nvSpPr>
          <p:cNvPr id="16" name="Oval Callout 15"/>
          <p:cNvSpPr/>
          <p:nvPr/>
        </p:nvSpPr>
        <p:spPr>
          <a:xfrm>
            <a:off x="1204119" y="3733800"/>
            <a:ext cx="2209800" cy="1066800"/>
          </a:xfrm>
          <a:prstGeom prst="wedgeEllipseCallout">
            <a:avLst>
              <a:gd name="adj1" fmla="val 29258"/>
              <a:gd name="adj2" fmla="val -137378"/>
            </a:avLst>
          </a:prstGeom>
          <a:solidFill>
            <a:srgbClr val="9C5B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This is called shorthand notation. This will be implicitly</a:t>
            </a:r>
            <a:endParaRPr lang="en-US" sz="1400" dirty="0"/>
          </a:p>
        </p:txBody>
      </p:sp>
      <p:sp>
        <p:nvSpPr>
          <p:cNvPr id="17" name="Oval Callout 16"/>
          <p:cNvSpPr/>
          <p:nvPr/>
        </p:nvSpPr>
        <p:spPr>
          <a:xfrm>
            <a:off x="5431711" y="152400"/>
            <a:ext cx="4230607" cy="1524000"/>
          </a:xfrm>
          <a:prstGeom prst="wedgeEllipseCallout">
            <a:avLst>
              <a:gd name="adj1" fmla="val -67468"/>
              <a:gd name="adj2" fmla="val 12001"/>
            </a:avLst>
          </a:prstGeom>
          <a:solidFill>
            <a:srgbClr val="9C5B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So, we have to use SIMPLE CONTENT  only when want to </a:t>
            </a:r>
            <a:r>
              <a:rPr lang="en-US" sz="1400" b="1" i="1" dirty="0" smtClean="0">
                <a:solidFill>
                  <a:srgbClr val="FF6600"/>
                </a:solidFill>
              </a:rPr>
              <a:t>EXTEND or RESTRICT </a:t>
            </a:r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exiting</a:t>
            </a:r>
            <a:r>
              <a:rPr lang="en-US" sz="1400" dirty="0" smtClean="0"/>
              <a:t> global  </a:t>
            </a:r>
            <a:r>
              <a:rPr lang="en-US" sz="1400" b="1" dirty="0" smtClean="0">
                <a:solidFill>
                  <a:srgbClr val="002060"/>
                </a:solidFill>
              </a:rPr>
              <a:t>SIMPLE TYPE or COMPLEX TYPE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8" name="Cloud Callout 17"/>
          <p:cNvSpPr/>
          <p:nvPr/>
        </p:nvSpPr>
        <p:spPr>
          <a:xfrm>
            <a:off x="594519" y="5334000"/>
            <a:ext cx="2514600" cy="1219200"/>
          </a:xfrm>
          <a:prstGeom prst="cloudCallout">
            <a:avLst>
              <a:gd name="adj1" fmla="val 70412"/>
              <a:gd name="adj2" fmla="val -86870"/>
            </a:avLst>
          </a:prstGeom>
          <a:solidFill>
            <a:srgbClr val="9C5B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These will be used to define </a:t>
            </a:r>
            <a:r>
              <a:rPr lang="en-US" sz="1400" b="1" dirty="0" smtClean="0">
                <a:solidFill>
                  <a:srgbClr val="FF0000"/>
                </a:solidFill>
              </a:rPr>
              <a:t>new</a:t>
            </a:r>
            <a:r>
              <a:rPr lang="en-US" sz="1400" dirty="0" smtClean="0"/>
              <a:t> complex type</a:t>
            </a:r>
            <a:endParaRPr lang="en-US" sz="1400" dirty="0"/>
          </a:p>
        </p:txBody>
      </p:sp>
      <p:sp>
        <p:nvSpPr>
          <p:cNvPr id="20" name="Left Brace 19"/>
          <p:cNvSpPr/>
          <p:nvPr/>
        </p:nvSpPr>
        <p:spPr>
          <a:xfrm>
            <a:off x="3456543" y="2667000"/>
            <a:ext cx="740688" cy="4191000"/>
          </a:xfrm>
          <a:prstGeom prst="leftBrace">
            <a:avLst>
              <a:gd name="adj1" fmla="val 8333"/>
              <a:gd name="adj2" fmla="val 51229"/>
            </a:avLst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6090100" y="1905000"/>
            <a:ext cx="3456543" cy="1371600"/>
          </a:xfrm>
          <a:prstGeom prst="wedgeEllipseCallout">
            <a:avLst>
              <a:gd name="adj1" fmla="val -88071"/>
              <a:gd name="adj2" fmla="val -57162"/>
            </a:avLst>
          </a:prstGeom>
          <a:solidFill>
            <a:srgbClr val="9C5B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 COMPLEX CONTENT only want to </a:t>
            </a:r>
            <a:r>
              <a:rPr lang="en-US" sz="1400" b="1" i="1" dirty="0" smtClean="0">
                <a:solidFill>
                  <a:srgbClr val="FF6600"/>
                </a:solidFill>
              </a:rPr>
              <a:t>RESTRICT or EXTEND </a:t>
            </a:r>
            <a:r>
              <a:rPr lang="en-US" sz="1400" b="1" dirty="0" smtClean="0">
                <a:solidFill>
                  <a:schemeClr val="bg2">
                    <a:lumMod val="90000"/>
                  </a:schemeClr>
                </a:solidFill>
              </a:rPr>
              <a:t>exiting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global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002060"/>
                </a:solidFill>
              </a:rPr>
              <a:t>COMPLEX TYPE alone 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23" name="Cloud Callout 22"/>
          <p:cNvSpPr/>
          <p:nvPr/>
        </p:nvSpPr>
        <p:spPr>
          <a:xfrm>
            <a:off x="-243681" y="990600"/>
            <a:ext cx="2136550" cy="1219200"/>
          </a:xfrm>
          <a:prstGeom prst="cloudCallout">
            <a:avLst>
              <a:gd name="adj1" fmla="val 72623"/>
              <a:gd name="adj2" fmla="val -22712"/>
            </a:avLst>
          </a:prstGeom>
          <a:solidFill>
            <a:srgbClr val="9C5B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Attribute or constraining facts related task</a:t>
            </a:r>
            <a:endParaRPr lang="en-US" sz="1400" dirty="0"/>
          </a:p>
        </p:txBody>
      </p:sp>
      <p:sp>
        <p:nvSpPr>
          <p:cNvPr id="24" name="Cloud Callout 23"/>
          <p:cNvSpPr/>
          <p:nvPr/>
        </p:nvSpPr>
        <p:spPr>
          <a:xfrm>
            <a:off x="-1" y="2438400"/>
            <a:ext cx="2423319" cy="1295400"/>
          </a:xfrm>
          <a:prstGeom prst="cloudCallout">
            <a:avLst>
              <a:gd name="adj1" fmla="val 49595"/>
              <a:gd name="adj2" fmla="val -94087"/>
            </a:avLst>
          </a:prstGeom>
          <a:solidFill>
            <a:srgbClr val="9C5B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sz="1400" dirty="0" smtClean="0"/>
              <a:t>ttribute, nested element, empty content, mixed content related task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6779" y="381000"/>
            <a:ext cx="6748489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BE LOCAL OR GLOBAL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22987" y="2057400"/>
            <a:ext cx="1382617" cy="73152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5050" y="2057400"/>
            <a:ext cx="1382617" cy="73152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4815" y="2057400"/>
            <a:ext cx="1382617" cy="73152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Simple Type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324580" y="2057400"/>
            <a:ext cx="1382617" cy="73152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Type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rot="5400000">
            <a:off x="2645459" y="11836"/>
            <a:ext cx="914400" cy="3176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 rot="5400000">
            <a:off x="3756491" y="1122868"/>
            <a:ext cx="914400" cy="954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 rot="16200000" flipH="1">
            <a:off x="4826373" y="1007650"/>
            <a:ext cx="914400" cy="1185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8" idx="0"/>
          </p:cNvCxnSpPr>
          <p:nvPr/>
        </p:nvCxnSpPr>
        <p:spPr>
          <a:xfrm rot="16200000" flipH="1">
            <a:off x="5896256" y="-62233"/>
            <a:ext cx="914400" cy="3324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304362" y="3352800"/>
            <a:ext cx="5102516" cy="6858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Components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  <a:endCxn id="8" idx="2"/>
          </p:cNvCxnSpPr>
          <p:nvPr/>
        </p:nvCxnSpPr>
        <p:spPr>
          <a:xfrm flipV="1">
            <a:off x="7406879" y="2788920"/>
            <a:ext cx="609010" cy="906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  <a:endCxn id="5" idx="2"/>
          </p:cNvCxnSpPr>
          <p:nvPr/>
        </p:nvCxnSpPr>
        <p:spPr>
          <a:xfrm rot="10800000">
            <a:off x="1514295" y="2788920"/>
            <a:ext cx="790067" cy="906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7"/>
            <a:endCxn id="7" idx="2"/>
          </p:cNvCxnSpPr>
          <p:nvPr/>
        </p:nvCxnSpPr>
        <p:spPr>
          <a:xfrm rot="16200000" flipV="1">
            <a:off x="5935723" y="2729323"/>
            <a:ext cx="664313" cy="783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1"/>
            <a:endCxn id="6" idx="2"/>
          </p:cNvCxnSpPr>
          <p:nvPr/>
        </p:nvCxnSpPr>
        <p:spPr>
          <a:xfrm rot="5400000" flipH="1" flipV="1">
            <a:off x="3061828" y="2778703"/>
            <a:ext cx="664313" cy="684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5119" y="304800"/>
            <a:ext cx="434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Schema Model Group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47119" y="1600200"/>
            <a:ext cx="1828800" cy="3657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All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47119" y="2514600"/>
            <a:ext cx="1828800" cy="3657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choice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47119" y="3581400"/>
            <a:ext cx="1828800" cy="3657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sequence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47119" y="4648200"/>
            <a:ext cx="1828800" cy="3657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2">
                    <a:lumMod val="75000"/>
                  </a:schemeClr>
                </a:solidFill>
              </a:rPr>
              <a:t>substitutionGroup</a:t>
            </a:r>
            <a:endParaRPr lang="en-US" sz="14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47119" y="5562600"/>
            <a:ext cx="1828800" cy="3657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Named Group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3519" y="1447800"/>
            <a:ext cx="1752600" cy="457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Complex type Model Group</a:t>
            </a:r>
          </a:p>
        </p:txBody>
      </p:sp>
      <p:sp>
        <p:nvSpPr>
          <p:cNvPr id="12" name="Flowchart: Predefined Process 11"/>
          <p:cNvSpPr/>
          <p:nvPr/>
        </p:nvSpPr>
        <p:spPr>
          <a:xfrm>
            <a:off x="5242719" y="1600200"/>
            <a:ext cx="3566160" cy="457200"/>
          </a:xfrm>
          <a:prstGeom prst="flowChartPredefined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Order of element does not matter</a:t>
            </a:r>
          </a:p>
        </p:txBody>
      </p:sp>
      <p:sp>
        <p:nvSpPr>
          <p:cNvPr id="13" name="Flowchart: Predefined Process 12"/>
          <p:cNvSpPr/>
          <p:nvPr/>
        </p:nvSpPr>
        <p:spPr>
          <a:xfrm>
            <a:off x="5242719" y="2514600"/>
            <a:ext cx="3566160" cy="457200"/>
          </a:xfrm>
          <a:prstGeom prst="flowChartPredefined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Only one of element among group</a:t>
            </a:r>
          </a:p>
        </p:txBody>
      </p:sp>
      <p:sp>
        <p:nvSpPr>
          <p:cNvPr id="14" name="Flowchart: Predefined Process 13"/>
          <p:cNvSpPr/>
          <p:nvPr/>
        </p:nvSpPr>
        <p:spPr>
          <a:xfrm>
            <a:off x="5242719" y="3505200"/>
            <a:ext cx="3566160" cy="457200"/>
          </a:xfrm>
          <a:prstGeom prst="flowChartPredefined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All the element occurs in specified order</a:t>
            </a:r>
          </a:p>
        </p:txBody>
      </p:sp>
      <p:sp>
        <p:nvSpPr>
          <p:cNvPr id="15" name="Flowchart: Predefined Process 14"/>
          <p:cNvSpPr/>
          <p:nvPr/>
        </p:nvSpPr>
        <p:spPr>
          <a:xfrm>
            <a:off x="5242719" y="5410200"/>
            <a:ext cx="3566160" cy="457200"/>
          </a:xfrm>
          <a:prstGeom prst="flowChartPredefined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When group of element can be used more than one place</a:t>
            </a:r>
          </a:p>
        </p:txBody>
      </p:sp>
      <p:sp>
        <p:nvSpPr>
          <p:cNvPr id="16" name="Flowchart: Predefined Process 15"/>
          <p:cNvSpPr/>
          <p:nvPr/>
        </p:nvSpPr>
        <p:spPr>
          <a:xfrm>
            <a:off x="5242719" y="4495800"/>
            <a:ext cx="3566160" cy="457200"/>
          </a:xfrm>
          <a:prstGeom prst="flowChartPredefined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Replace super class</a:t>
            </a:r>
          </a:p>
        </p:txBody>
      </p:sp>
      <p:cxnSp>
        <p:nvCxnSpPr>
          <p:cNvPr id="18" name="Straight Arrow Connector 17"/>
          <p:cNvCxnSpPr>
            <a:stCxn id="5" idx="3"/>
            <a:endCxn id="12" idx="1"/>
          </p:cNvCxnSpPr>
          <p:nvPr/>
        </p:nvCxnSpPr>
        <p:spPr>
          <a:xfrm>
            <a:off x="4175919" y="1783080"/>
            <a:ext cx="1066800" cy="4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3" idx="1"/>
          </p:cNvCxnSpPr>
          <p:nvPr/>
        </p:nvCxnSpPr>
        <p:spPr>
          <a:xfrm>
            <a:off x="4175919" y="2697480"/>
            <a:ext cx="1066800" cy="4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4" idx="1"/>
          </p:cNvCxnSpPr>
          <p:nvPr/>
        </p:nvCxnSpPr>
        <p:spPr>
          <a:xfrm flipV="1">
            <a:off x="4175919" y="3733800"/>
            <a:ext cx="106680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6" idx="1"/>
          </p:cNvCxnSpPr>
          <p:nvPr/>
        </p:nvCxnSpPr>
        <p:spPr>
          <a:xfrm flipV="1">
            <a:off x="4175919" y="4724400"/>
            <a:ext cx="1066800" cy="106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5" idx="1"/>
          </p:cNvCxnSpPr>
          <p:nvPr/>
        </p:nvCxnSpPr>
        <p:spPr>
          <a:xfrm flipV="1">
            <a:off x="4175919" y="5638800"/>
            <a:ext cx="1066800" cy="106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75719" y="2514600"/>
            <a:ext cx="2209800" cy="6096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75719" y="3810000"/>
            <a:ext cx="2286000" cy="7620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unique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75719" y="5105400"/>
            <a:ext cx="2286000" cy="8382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keyref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71319" y="3505200"/>
            <a:ext cx="2057400" cy="6858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selector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23719" y="4419600"/>
            <a:ext cx="1981200" cy="6858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60719" y="914400"/>
            <a:ext cx="472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Identify Constraint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61119" y="1143000"/>
            <a:ext cx="2667000" cy="1066800"/>
          </a:xfrm>
          <a:prstGeom prst="wedgeEllipseCallout">
            <a:avLst>
              <a:gd name="adj1" fmla="val 43875"/>
              <a:gd name="adj2" fmla="val 89059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element must exist in XML Instance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-167481" y="2667000"/>
            <a:ext cx="2514600" cy="1676400"/>
          </a:xfrm>
          <a:prstGeom prst="wedgeEllipseCallout">
            <a:avLst>
              <a:gd name="adj1" fmla="val 57528"/>
              <a:gd name="adj2" fmla="val 47208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key sequence element is optional  in XML instance doc</a:t>
            </a:r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>
            <a:off x="137319" y="4953000"/>
            <a:ext cx="1981200" cy="1524000"/>
          </a:xfrm>
          <a:prstGeom prst="wedgeEllipseCallout">
            <a:avLst>
              <a:gd name="adj1" fmla="val 73425"/>
              <a:gd name="adj2" fmla="val -8486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like foreign key in Database</a:t>
            </a:r>
            <a:endParaRPr lang="en-US" dirty="0"/>
          </a:p>
        </p:txBody>
      </p:sp>
      <p:sp>
        <p:nvSpPr>
          <p:cNvPr id="14" name="Oval Callout 13"/>
          <p:cNvSpPr/>
          <p:nvPr/>
        </p:nvSpPr>
        <p:spPr>
          <a:xfrm>
            <a:off x="7833519" y="1981200"/>
            <a:ext cx="1600200" cy="2286000"/>
          </a:xfrm>
          <a:prstGeom prst="wedgeEllipseCallout">
            <a:avLst>
              <a:gd name="adj1" fmla="val -70732"/>
              <a:gd name="adj2" fmla="val 29824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</a:t>
            </a:r>
            <a:r>
              <a:rPr lang="en-US" dirty="0" err="1" smtClean="0"/>
              <a:t>Xpath</a:t>
            </a:r>
            <a:r>
              <a:rPr lang="en-US" dirty="0" smtClean="0"/>
              <a:t> expression holder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7" idx="2"/>
          </p:cNvCxnSpPr>
          <p:nvPr/>
        </p:nvCxnSpPr>
        <p:spPr>
          <a:xfrm>
            <a:off x="4785519" y="2819400"/>
            <a:ext cx="6858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7" idx="2"/>
          </p:cNvCxnSpPr>
          <p:nvPr/>
        </p:nvCxnSpPr>
        <p:spPr>
          <a:xfrm flipV="1">
            <a:off x="4861719" y="3848100"/>
            <a:ext cx="6096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8" idx="2"/>
          </p:cNvCxnSpPr>
          <p:nvPr/>
        </p:nvCxnSpPr>
        <p:spPr>
          <a:xfrm>
            <a:off x="4861719" y="4191000"/>
            <a:ext cx="762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8" idx="2"/>
          </p:cNvCxnSpPr>
          <p:nvPr/>
        </p:nvCxnSpPr>
        <p:spPr>
          <a:xfrm flipV="1">
            <a:off x="4861719" y="47625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7" idx="2"/>
          </p:cNvCxnSpPr>
          <p:nvPr/>
        </p:nvCxnSpPr>
        <p:spPr>
          <a:xfrm flipV="1">
            <a:off x="4861719" y="3848100"/>
            <a:ext cx="609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4"/>
            <a:endCxn id="8" idx="6"/>
          </p:cNvCxnSpPr>
          <p:nvPr/>
        </p:nvCxnSpPr>
        <p:spPr>
          <a:xfrm rot="5400000">
            <a:off x="7871619" y="4000500"/>
            <a:ext cx="4953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8389" y="990600"/>
            <a:ext cx="3127349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XSL  (XML Style Sheet 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8389" y="1828800"/>
            <a:ext cx="2715855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Schema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8389" y="2514600"/>
            <a:ext cx="2715855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8389" y="3352800"/>
            <a:ext cx="2633557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XPointer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84815" y="609600"/>
            <a:ext cx="123448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JAXB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184815" y="1371600"/>
            <a:ext cx="1316778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JAXP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242281" y="533400"/>
            <a:ext cx="115218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242281" y="1219200"/>
            <a:ext cx="115218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SAX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8389" y="4114800"/>
            <a:ext cx="2633557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</a:t>
            </a:r>
            <a:r>
              <a:rPr lang="en-US" dirty="0" err="1" smtClean="0"/>
              <a:t>infoset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242281" y="1828800"/>
            <a:ext cx="123448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TrAX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 flipV="1">
            <a:off x="6501593" y="762000"/>
            <a:ext cx="740688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1" idx="1"/>
          </p:cNvCxnSpPr>
          <p:nvPr/>
        </p:nvCxnSpPr>
        <p:spPr>
          <a:xfrm flipV="1">
            <a:off x="6501593" y="1447800"/>
            <a:ext cx="740688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3" idx="1"/>
          </p:cNvCxnSpPr>
          <p:nvPr/>
        </p:nvCxnSpPr>
        <p:spPr>
          <a:xfrm>
            <a:off x="6501593" y="1676400"/>
            <a:ext cx="740688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621141" y="4876800"/>
            <a:ext cx="2304362" cy="1752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Technologies and JAVA technologies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8389" y="4724400"/>
            <a:ext cx="2633557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49412" y="3124200"/>
            <a:ext cx="1399077" cy="1676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</a:t>
            </a:r>
            <a:r>
              <a:rPr lang="en-US" dirty="0" smtClean="0"/>
              <a:t>Document file  extension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324580" y="3048000"/>
            <a:ext cx="822987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.xml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324580" y="3657600"/>
            <a:ext cx="822987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xsl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324580" y="4267200"/>
            <a:ext cx="822987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xsd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3"/>
            <a:endCxn id="23" idx="1"/>
          </p:cNvCxnSpPr>
          <p:nvPr/>
        </p:nvCxnSpPr>
        <p:spPr>
          <a:xfrm flipV="1">
            <a:off x="6748489" y="3238500"/>
            <a:ext cx="576091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3"/>
            <a:endCxn id="24" idx="1"/>
          </p:cNvCxnSpPr>
          <p:nvPr/>
        </p:nvCxnSpPr>
        <p:spPr>
          <a:xfrm flipV="1">
            <a:off x="6748489" y="3848100"/>
            <a:ext cx="576091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25" idx="1"/>
          </p:cNvCxnSpPr>
          <p:nvPr/>
        </p:nvCxnSpPr>
        <p:spPr>
          <a:xfrm>
            <a:off x="6748489" y="3962400"/>
            <a:ext cx="576091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324580" y="4800600"/>
            <a:ext cx="822987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dtd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22" idx="3"/>
            <a:endCxn id="53" idx="1"/>
          </p:cNvCxnSpPr>
          <p:nvPr/>
        </p:nvCxnSpPr>
        <p:spPr>
          <a:xfrm>
            <a:off x="6748489" y="3962400"/>
            <a:ext cx="576091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3119" y="1219200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XML Coding tips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 smtClean="0"/>
              <a:t>one code, with schema validation using SAX API, in which print every element name. </a:t>
            </a:r>
          </a:p>
          <a:p>
            <a:endParaRPr lang="en-US" dirty="0" smtClean="0"/>
          </a:p>
          <a:p>
            <a:r>
              <a:rPr lang="en-US" dirty="0" smtClean="0"/>
              <a:t>Check. The validation  error comes  only at the time reaching that particular element .</a:t>
            </a:r>
          </a:p>
          <a:p>
            <a:endParaRPr lang="en-US" dirty="0" smtClean="0"/>
          </a:p>
          <a:p>
            <a:r>
              <a:rPr lang="en-US" dirty="0" smtClean="0"/>
              <a:t>If it behave as expected, we can say customized error message for validation error just catching recent element name.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99319" y="1752600"/>
            <a:ext cx="1295400" cy="2971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 of  XML Schema in J2EE Development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23369" y="1905000"/>
            <a:ext cx="292608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JMS Message validation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823369" y="2667000"/>
            <a:ext cx="292608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Web Service SOAP Message definition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823369" y="4114800"/>
            <a:ext cx="292608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Easy of XML data handling with JAXB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57319" y="1676400"/>
            <a:ext cx="1219200" cy="2971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JAXP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6290469" y="1905000"/>
            <a:ext cx="1005840" cy="2743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10800000">
            <a:off x="6290469" y="2590800"/>
            <a:ext cx="1005840" cy="2743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6290469" y="4191000"/>
            <a:ext cx="1005840" cy="2743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7179" y="3429000"/>
            <a:ext cx="292608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Configuration of any framework, application </a:t>
            </a:r>
            <a:r>
              <a:rPr lang="en-US" sz="1400" b="1" dirty="0" err="1" smtClean="0">
                <a:solidFill>
                  <a:schemeClr val="bg2">
                    <a:lumMod val="75000"/>
                  </a:schemeClr>
                </a:solidFill>
              </a:rPr>
              <a:t>specfic</a:t>
            </a:r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 configuration</a:t>
            </a:r>
            <a:endParaRPr lang="en-US" sz="14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6294279" y="3505200"/>
            <a:ext cx="1005840" cy="2743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2194719" y="914400"/>
            <a:ext cx="1219200" cy="762000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</a:rPr>
              <a:t>Xml schema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56919" y="1752600"/>
            <a:ext cx="1219200" cy="685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04119" y="2209800"/>
            <a:ext cx="1219200" cy="685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</a:rPr>
              <a:t>Attributes</a:t>
            </a:r>
          </a:p>
        </p:txBody>
      </p:sp>
      <p:sp>
        <p:nvSpPr>
          <p:cNvPr id="8" name="Regular Pentagon 7"/>
          <p:cNvSpPr/>
          <p:nvPr/>
        </p:nvSpPr>
        <p:spPr>
          <a:xfrm>
            <a:off x="1204119" y="3429000"/>
            <a:ext cx="1371600" cy="457200"/>
          </a:xfrm>
          <a:prstGeom prst="pentag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</a:rPr>
              <a:t>Simple Type</a:t>
            </a:r>
          </a:p>
        </p:txBody>
      </p:sp>
      <p:sp>
        <p:nvSpPr>
          <p:cNvPr id="9" name="Regular Pentagon 8"/>
          <p:cNvSpPr/>
          <p:nvPr/>
        </p:nvSpPr>
        <p:spPr>
          <a:xfrm>
            <a:off x="5547519" y="3352800"/>
            <a:ext cx="1371600" cy="457200"/>
          </a:xfrm>
          <a:prstGeom prst="pentag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</a:rPr>
              <a:t>Complex Type</a:t>
            </a:r>
          </a:p>
        </p:txBody>
      </p:sp>
      <p:sp>
        <p:nvSpPr>
          <p:cNvPr id="10" name="Regular Pentagon 9"/>
          <p:cNvSpPr/>
          <p:nvPr/>
        </p:nvSpPr>
        <p:spPr>
          <a:xfrm>
            <a:off x="3337719" y="3200400"/>
            <a:ext cx="1371600" cy="457200"/>
          </a:xfrm>
          <a:prstGeom prst="pentag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</a:rPr>
              <a:t>Built-in Type</a:t>
            </a:r>
          </a:p>
        </p:txBody>
      </p:sp>
      <p:sp>
        <p:nvSpPr>
          <p:cNvPr id="11" name="Diamond 10"/>
          <p:cNvSpPr/>
          <p:nvPr/>
        </p:nvSpPr>
        <p:spPr>
          <a:xfrm>
            <a:off x="0" y="1143000"/>
            <a:ext cx="1554480" cy="365760"/>
          </a:xfrm>
          <a:prstGeom prst="diamon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</a:rPr>
              <a:t>include</a:t>
            </a:r>
          </a:p>
        </p:txBody>
      </p:sp>
      <p:sp>
        <p:nvSpPr>
          <p:cNvPr id="12" name="Diamond 11"/>
          <p:cNvSpPr/>
          <p:nvPr/>
        </p:nvSpPr>
        <p:spPr>
          <a:xfrm>
            <a:off x="30639" y="457200"/>
            <a:ext cx="1554480" cy="365760"/>
          </a:xfrm>
          <a:prstGeom prst="diamon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</a:rPr>
              <a:t>import</a:t>
            </a:r>
          </a:p>
        </p:txBody>
      </p:sp>
      <p:sp>
        <p:nvSpPr>
          <p:cNvPr id="13" name="Diamond 12"/>
          <p:cNvSpPr/>
          <p:nvPr/>
        </p:nvSpPr>
        <p:spPr>
          <a:xfrm>
            <a:off x="2042319" y="228600"/>
            <a:ext cx="1554480" cy="365760"/>
          </a:xfrm>
          <a:prstGeom prst="diamon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</a:rPr>
              <a:t>redefine</a:t>
            </a:r>
          </a:p>
        </p:txBody>
      </p:sp>
      <p:sp>
        <p:nvSpPr>
          <p:cNvPr id="14" name="Oval 13"/>
          <p:cNvSpPr/>
          <p:nvPr/>
        </p:nvSpPr>
        <p:spPr>
          <a:xfrm>
            <a:off x="8062119" y="1600200"/>
            <a:ext cx="1188720" cy="82296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</a:rPr>
              <a:t>all</a:t>
            </a:r>
          </a:p>
        </p:txBody>
      </p:sp>
      <p:sp>
        <p:nvSpPr>
          <p:cNvPr id="15" name="Oval 14"/>
          <p:cNvSpPr/>
          <p:nvPr/>
        </p:nvSpPr>
        <p:spPr>
          <a:xfrm>
            <a:off x="8062119" y="2590800"/>
            <a:ext cx="1188720" cy="82296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</a:rPr>
              <a:t>choice</a:t>
            </a:r>
          </a:p>
        </p:txBody>
      </p:sp>
      <p:sp>
        <p:nvSpPr>
          <p:cNvPr id="16" name="Oval 15"/>
          <p:cNvSpPr/>
          <p:nvPr/>
        </p:nvSpPr>
        <p:spPr>
          <a:xfrm>
            <a:off x="8062119" y="3505200"/>
            <a:ext cx="1188720" cy="82296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</a:rPr>
              <a:t>sequence</a:t>
            </a:r>
          </a:p>
        </p:txBody>
      </p:sp>
      <p:sp>
        <p:nvSpPr>
          <p:cNvPr id="17" name="Oval 16"/>
          <p:cNvSpPr/>
          <p:nvPr/>
        </p:nvSpPr>
        <p:spPr>
          <a:xfrm>
            <a:off x="8138319" y="5410200"/>
            <a:ext cx="1188720" cy="82296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</a:rPr>
              <a:t>Simple content</a:t>
            </a:r>
          </a:p>
        </p:txBody>
      </p:sp>
      <p:sp>
        <p:nvSpPr>
          <p:cNvPr id="18" name="Oval 17"/>
          <p:cNvSpPr/>
          <p:nvPr/>
        </p:nvSpPr>
        <p:spPr>
          <a:xfrm>
            <a:off x="8062119" y="4495800"/>
            <a:ext cx="1188720" cy="82296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</a:rPr>
              <a:t>Complex Content</a:t>
            </a:r>
          </a:p>
        </p:txBody>
      </p:sp>
      <p:sp>
        <p:nvSpPr>
          <p:cNvPr id="19" name="Oval 18"/>
          <p:cNvSpPr/>
          <p:nvPr/>
        </p:nvSpPr>
        <p:spPr>
          <a:xfrm>
            <a:off x="5242719" y="5562600"/>
            <a:ext cx="1188720" cy="82296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</a:rPr>
              <a:t>Named Group</a:t>
            </a:r>
          </a:p>
        </p:txBody>
      </p:sp>
      <p:sp>
        <p:nvSpPr>
          <p:cNvPr id="20" name="Oval 19"/>
          <p:cNvSpPr/>
          <p:nvPr/>
        </p:nvSpPr>
        <p:spPr>
          <a:xfrm>
            <a:off x="6766719" y="5486400"/>
            <a:ext cx="1188720" cy="82296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</a:rPr>
              <a:t>Substitution Group</a:t>
            </a:r>
          </a:p>
        </p:txBody>
      </p:sp>
      <p:sp>
        <p:nvSpPr>
          <p:cNvPr id="21" name="Flowchart: Predefined Process 20"/>
          <p:cNvSpPr/>
          <p:nvPr/>
        </p:nvSpPr>
        <p:spPr>
          <a:xfrm>
            <a:off x="5547519" y="533400"/>
            <a:ext cx="914400" cy="274320"/>
          </a:xfrm>
          <a:prstGeom prst="flowChartPredefined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</a:rPr>
              <a:t>key</a:t>
            </a:r>
          </a:p>
        </p:txBody>
      </p:sp>
      <p:sp>
        <p:nvSpPr>
          <p:cNvPr id="22" name="Flowchart: Predefined Process 21"/>
          <p:cNvSpPr/>
          <p:nvPr/>
        </p:nvSpPr>
        <p:spPr>
          <a:xfrm>
            <a:off x="6995319" y="609600"/>
            <a:ext cx="914400" cy="274320"/>
          </a:xfrm>
          <a:prstGeom prst="flowChartPredefined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2">
                    <a:lumMod val="75000"/>
                  </a:schemeClr>
                </a:solidFill>
              </a:rPr>
              <a:t>keyref</a:t>
            </a:r>
            <a:endParaRPr lang="en-US" sz="12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Flowchart: Predefined Process 22"/>
          <p:cNvSpPr/>
          <p:nvPr/>
        </p:nvSpPr>
        <p:spPr>
          <a:xfrm>
            <a:off x="4175919" y="533400"/>
            <a:ext cx="914400" cy="274320"/>
          </a:xfrm>
          <a:prstGeom prst="flowChartPredefined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</a:rPr>
              <a:t>unique</a:t>
            </a:r>
          </a:p>
        </p:txBody>
      </p:sp>
      <p:sp>
        <p:nvSpPr>
          <p:cNvPr id="24" name="Flowchart: Delay 23"/>
          <p:cNvSpPr/>
          <p:nvPr/>
        </p:nvSpPr>
        <p:spPr>
          <a:xfrm>
            <a:off x="2575719" y="4267200"/>
            <a:ext cx="1295400" cy="838200"/>
          </a:xfrm>
          <a:prstGeom prst="flowChartDelay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</a:rPr>
              <a:t>12 constraints</a:t>
            </a:r>
          </a:p>
        </p:txBody>
      </p:sp>
      <p:cxnSp>
        <p:nvCxnSpPr>
          <p:cNvPr id="26" name="Straight Arrow Connector 25"/>
          <p:cNvCxnSpPr>
            <a:stCxn id="6" idx="0"/>
            <a:endCxn id="23" idx="2"/>
          </p:cNvCxnSpPr>
          <p:nvPr/>
        </p:nvCxnSpPr>
        <p:spPr>
          <a:xfrm rot="16200000" flipV="1">
            <a:off x="4427379" y="1013460"/>
            <a:ext cx="944880" cy="53340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0"/>
            <a:endCxn id="21" idx="2"/>
          </p:cNvCxnSpPr>
          <p:nvPr/>
        </p:nvCxnSpPr>
        <p:spPr>
          <a:xfrm rot="5400000" flipH="1" flipV="1">
            <a:off x="5113179" y="861060"/>
            <a:ext cx="944880" cy="83820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0"/>
            <a:endCxn id="22" idx="2"/>
          </p:cNvCxnSpPr>
          <p:nvPr/>
        </p:nvCxnSpPr>
        <p:spPr>
          <a:xfrm rot="5400000" flipH="1" flipV="1">
            <a:off x="5875179" y="175260"/>
            <a:ext cx="868680" cy="228600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11" idx="3"/>
          </p:cNvCxnSpPr>
          <p:nvPr/>
        </p:nvCxnSpPr>
        <p:spPr>
          <a:xfrm rot="10800000" flipV="1">
            <a:off x="1554481" y="1295400"/>
            <a:ext cx="640239" cy="304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52" idx="0"/>
          </p:cNvCxnSpPr>
          <p:nvPr/>
        </p:nvCxnSpPr>
        <p:spPr>
          <a:xfrm rot="16200000" flipH="1">
            <a:off x="1299369" y="4476750"/>
            <a:ext cx="1219200" cy="38100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lay 51"/>
          <p:cNvSpPr/>
          <p:nvPr/>
        </p:nvSpPr>
        <p:spPr>
          <a:xfrm>
            <a:off x="1280319" y="5105400"/>
            <a:ext cx="1295400" cy="838200"/>
          </a:xfrm>
          <a:prstGeom prst="flowChartDelay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</a:rPr>
              <a:t>list</a:t>
            </a:r>
          </a:p>
        </p:txBody>
      </p:sp>
      <p:sp>
        <p:nvSpPr>
          <p:cNvPr id="53" name="Flowchart: Delay 52"/>
          <p:cNvSpPr/>
          <p:nvPr/>
        </p:nvSpPr>
        <p:spPr>
          <a:xfrm>
            <a:off x="213519" y="4114800"/>
            <a:ext cx="1295400" cy="838200"/>
          </a:xfrm>
          <a:prstGeom prst="flowChartDelay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</a:rPr>
              <a:t>union</a:t>
            </a:r>
          </a:p>
        </p:txBody>
      </p:sp>
      <p:sp>
        <p:nvSpPr>
          <p:cNvPr id="69" name="Oval 68"/>
          <p:cNvSpPr/>
          <p:nvPr/>
        </p:nvSpPr>
        <p:spPr>
          <a:xfrm>
            <a:off x="5166519" y="4419600"/>
            <a:ext cx="1188720" cy="82296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</a:rPr>
              <a:t>Attribute Group</a:t>
            </a:r>
          </a:p>
        </p:txBody>
      </p:sp>
      <p:cxnSp>
        <p:nvCxnSpPr>
          <p:cNvPr id="71" name="Straight Arrow Connector 70"/>
          <p:cNvCxnSpPr>
            <a:stCxn id="8" idx="1"/>
            <a:endCxn id="53" idx="0"/>
          </p:cNvCxnSpPr>
          <p:nvPr/>
        </p:nvCxnSpPr>
        <p:spPr>
          <a:xfrm rot="10800000" flipV="1">
            <a:off x="861220" y="3603634"/>
            <a:ext cx="342901" cy="511166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8" idx="5"/>
            <a:endCxn id="24" idx="0"/>
          </p:cNvCxnSpPr>
          <p:nvPr/>
        </p:nvCxnSpPr>
        <p:spPr>
          <a:xfrm>
            <a:off x="2575718" y="3603634"/>
            <a:ext cx="647701" cy="663566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0"/>
            <a:endCxn id="14" idx="2"/>
          </p:cNvCxnSpPr>
          <p:nvPr/>
        </p:nvCxnSpPr>
        <p:spPr>
          <a:xfrm rot="5400000" flipH="1" flipV="1">
            <a:off x="6477159" y="1767840"/>
            <a:ext cx="1341120" cy="18288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9" idx="5"/>
            <a:endCxn id="16" idx="2"/>
          </p:cNvCxnSpPr>
          <p:nvPr/>
        </p:nvCxnSpPr>
        <p:spPr>
          <a:xfrm>
            <a:off x="6919118" y="3527434"/>
            <a:ext cx="1143001" cy="38924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9" idx="0"/>
            <a:endCxn id="15" idx="2"/>
          </p:cNvCxnSpPr>
          <p:nvPr/>
        </p:nvCxnSpPr>
        <p:spPr>
          <a:xfrm rot="5400000" flipH="1" flipV="1">
            <a:off x="6972459" y="2263140"/>
            <a:ext cx="350520" cy="18288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9" idx="4"/>
            <a:endCxn id="18" idx="2"/>
          </p:cNvCxnSpPr>
          <p:nvPr/>
        </p:nvCxnSpPr>
        <p:spPr>
          <a:xfrm rot="16200000" flipH="1">
            <a:off x="6811002" y="3656163"/>
            <a:ext cx="1097282" cy="140495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9" idx="4"/>
            <a:endCxn id="20" idx="0"/>
          </p:cNvCxnSpPr>
          <p:nvPr/>
        </p:nvCxnSpPr>
        <p:spPr>
          <a:xfrm rot="16200000" flipH="1">
            <a:off x="6170922" y="4296243"/>
            <a:ext cx="1676402" cy="70391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9" idx="4"/>
            <a:endCxn id="19" idx="6"/>
          </p:cNvCxnSpPr>
          <p:nvPr/>
        </p:nvCxnSpPr>
        <p:spPr>
          <a:xfrm rot="5400000">
            <a:off x="5462262" y="4779175"/>
            <a:ext cx="2164082" cy="22572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" idx="3"/>
            <a:endCxn id="69" idx="7"/>
          </p:cNvCxnSpPr>
          <p:nvPr/>
        </p:nvCxnSpPr>
        <p:spPr>
          <a:xfrm rot="5400000">
            <a:off x="5842177" y="4148978"/>
            <a:ext cx="730120" cy="5216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" idx="2"/>
            <a:endCxn id="9" idx="1"/>
          </p:cNvCxnSpPr>
          <p:nvPr/>
        </p:nvCxnSpPr>
        <p:spPr>
          <a:xfrm rot="16200000" flipH="1">
            <a:off x="4812502" y="2792416"/>
            <a:ext cx="1089034" cy="3810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2"/>
            <a:endCxn id="10" idx="0"/>
          </p:cNvCxnSpPr>
          <p:nvPr/>
        </p:nvCxnSpPr>
        <p:spPr>
          <a:xfrm rot="5400000">
            <a:off x="4214019" y="2247900"/>
            <a:ext cx="762000" cy="1143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" idx="0"/>
            <a:endCxn id="6" idx="1"/>
          </p:cNvCxnSpPr>
          <p:nvPr/>
        </p:nvCxnSpPr>
        <p:spPr>
          <a:xfrm>
            <a:off x="3413919" y="1295400"/>
            <a:ext cx="1143000" cy="800100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" idx="2"/>
            <a:endCxn id="7" idx="0"/>
          </p:cNvCxnSpPr>
          <p:nvPr/>
        </p:nvCxnSpPr>
        <p:spPr>
          <a:xfrm rot="5400000">
            <a:off x="1832769" y="1657350"/>
            <a:ext cx="533400" cy="571500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" idx="2"/>
            <a:endCxn id="8" idx="0"/>
          </p:cNvCxnSpPr>
          <p:nvPr/>
        </p:nvCxnSpPr>
        <p:spPr>
          <a:xfrm rot="16200000" flipH="1">
            <a:off x="1585119" y="3124200"/>
            <a:ext cx="533400" cy="76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" idx="3"/>
            <a:endCxn id="10" idx="1"/>
          </p:cNvCxnSpPr>
          <p:nvPr/>
        </p:nvCxnSpPr>
        <p:spPr>
          <a:xfrm>
            <a:off x="2423319" y="2552700"/>
            <a:ext cx="914401" cy="82233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" idx="4"/>
            <a:endCxn id="12" idx="3"/>
          </p:cNvCxnSpPr>
          <p:nvPr/>
        </p:nvCxnSpPr>
        <p:spPr>
          <a:xfrm rot="16200000" flipV="1">
            <a:off x="1848009" y="377190"/>
            <a:ext cx="274320" cy="800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" idx="4"/>
            <a:endCxn id="13" idx="2"/>
          </p:cNvCxnSpPr>
          <p:nvPr/>
        </p:nvCxnSpPr>
        <p:spPr>
          <a:xfrm rot="5400000" flipH="1" flipV="1">
            <a:off x="2442369" y="537210"/>
            <a:ext cx="320040" cy="4343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6" idx="2"/>
            <a:endCxn id="8" idx="0"/>
          </p:cNvCxnSpPr>
          <p:nvPr/>
        </p:nvCxnSpPr>
        <p:spPr>
          <a:xfrm rot="5400000">
            <a:off x="3032919" y="1295400"/>
            <a:ext cx="990600" cy="3276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3109119" y="5486400"/>
            <a:ext cx="1828800" cy="1143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LOVE Waves among Schema components</a:t>
            </a:r>
          </a:p>
        </p:txBody>
      </p:sp>
      <p:cxnSp>
        <p:nvCxnSpPr>
          <p:cNvPr id="120" name="Straight Arrow Connector 119"/>
          <p:cNvCxnSpPr>
            <a:stCxn id="9" idx="4"/>
            <a:endCxn id="17" idx="1"/>
          </p:cNvCxnSpPr>
          <p:nvPr/>
        </p:nvCxnSpPr>
        <p:spPr>
          <a:xfrm rot="16200000" flipH="1">
            <a:off x="6624424" y="3842741"/>
            <a:ext cx="1720722" cy="165523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Callout 122"/>
          <p:cNvSpPr/>
          <p:nvPr/>
        </p:nvSpPr>
        <p:spPr>
          <a:xfrm>
            <a:off x="2804319" y="1905000"/>
            <a:ext cx="1219200" cy="457200"/>
          </a:xfrm>
          <a:prstGeom prst="wedgeEllipseCallout">
            <a:avLst>
              <a:gd name="adj1" fmla="val -33509"/>
              <a:gd name="adj2" fmla="val -10651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Begin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66119" y="1295400"/>
            <a:ext cx="5334000" cy="2057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Avoid </a:t>
            </a:r>
            <a:r>
              <a:rPr lang="en-US" sz="1400" b="1" dirty="0" err="1" smtClean="0">
                <a:solidFill>
                  <a:schemeClr val="bg2">
                    <a:lumMod val="75000"/>
                  </a:schemeClr>
                </a:solidFill>
              </a:rPr>
              <a:t>anonymouse</a:t>
            </a:r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bg2">
                    <a:lumMod val="75000"/>
                  </a:schemeClr>
                </a:solidFill>
              </a:rPr>
              <a:t>simpleType</a:t>
            </a:r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 / </a:t>
            </a:r>
            <a:r>
              <a:rPr lang="en-US" sz="1400" b="1" dirty="0" err="1" smtClean="0">
                <a:solidFill>
                  <a:schemeClr val="bg2">
                    <a:lumMod val="75000"/>
                  </a:schemeClr>
                </a:solidFill>
              </a:rPr>
              <a:t>complexType</a:t>
            </a:r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 /element definition. It is good practice and help for further update of </a:t>
            </a:r>
            <a:r>
              <a:rPr lang="en-US" sz="1400" b="1" smtClean="0">
                <a:solidFill>
                  <a:schemeClr val="bg2">
                    <a:lumMod val="75000"/>
                  </a:schemeClr>
                </a:solidFill>
              </a:rPr>
              <a:t>schema file</a:t>
            </a:r>
            <a:endParaRPr lang="en-US" sz="14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3792" y="228600"/>
            <a:ext cx="263355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28272" y="990600"/>
            <a:ext cx="2073926" cy="3657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SimpleType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728272" y="1524000"/>
            <a:ext cx="2073926" cy="3657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ComplexType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28272" y="1981200"/>
            <a:ext cx="2073926" cy="3657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728272" y="2514600"/>
            <a:ext cx="2073926" cy="3657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attributeGroup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28272" y="3276600"/>
            <a:ext cx="2073926" cy="3657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28272" y="3810000"/>
            <a:ext cx="2073926" cy="3657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28272" y="4343400"/>
            <a:ext cx="2073926" cy="3657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redefine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728272" y="4953000"/>
            <a:ext cx="2073926" cy="3657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728272" y="5562600"/>
            <a:ext cx="2073926" cy="3657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773322" y="990600"/>
            <a:ext cx="1481376" cy="541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728272" y="6324600"/>
            <a:ext cx="2073926" cy="3657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583892" y="2819400"/>
            <a:ext cx="1975168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583892" y="4267200"/>
            <a:ext cx="1975168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appinfo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28519" y="3276600"/>
            <a:ext cx="2514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 – referencing global attribute and element group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18719" y="5257800"/>
            <a:ext cx="2819467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– importing already defined schema document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8319" y="3124200"/>
            <a:ext cx="3054099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– including already defined schema document or Re-Defining schema component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85319" y="304800"/>
            <a:ext cx="32004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Kind of Reuse in XML Schema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4"/>
            <a:endCxn id="5" idx="0"/>
          </p:cNvCxnSpPr>
          <p:nvPr/>
        </p:nvCxnSpPr>
        <p:spPr>
          <a:xfrm rot="16200000" flipH="1">
            <a:off x="3623486" y="3752833"/>
            <a:ext cx="2667000" cy="34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6" idx="3"/>
          </p:cNvCxnSpPr>
          <p:nvPr/>
        </p:nvCxnSpPr>
        <p:spPr>
          <a:xfrm rot="5400000">
            <a:off x="3550319" y="2612900"/>
            <a:ext cx="1257300" cy="1213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4"/>
            <a:endCxn id="4" idx="0"/>
          </p:cNvCxnSpPr>
          <p:nvPr/>
        </p:nvCxnSpPr>
        <p:spPr>
          <a:xfrm rot="16200000" flipH="1">
            <a:off x="5642769" y="1733550"/>
            <a:ext cx="685800" cy="2400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4519" y="1295400"/>
            <a:ext cx="2380562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complexType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1519" y="1295400"/>
            <a:ext cx="230436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simpleType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38119" y="1295400"/>
            <a:ext cx="222206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Built-</a:t>
            </a:r>
            <a:r>
              <a:rPr lang="en-US" dirty="0" err="1" smtClean="0"/>
              <a:t>DataType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7" idx="2"/>
            <a:endCxn id="4" idx="0"/>
          </p:cNvCxnSpPr>
          <p:nvPr/>
        </p:nvCxnSpPr>
        <p:spPr>
          <a:xfrm rot="5400000">
            <a:off x="2732710" y="-262109"/>
            <a:ext cx="609600" cy="2505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7" idx="2"/>
            <a:endCxn id="8" idx="0"/>
          </p:cNvCxnSpPr>
          <p:nvPr/>
        </p:nvCxnSpPr>
        <p:spPr>
          <a:xfrm rot="16200000" flipH="1">
            <a:off x="5664885" y="-688866"/>
            <a:ext cx="609600" cy="3358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7" idx="2"/>
            <a:endCxn id="7" idx="0"/>
          </p:cNvCxnSpPr>
          <p:nvPr/>
        </p:nvCxnSpPr>
        <p:spPr>
          <a:xfrm rot="16200000" flipH="1">
            <a:off x="4047159" y="928859"/>
            <a:ext cx="609600" cy="123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ular Callout 58"/>
          <p:cNvSpPr/>
          <p:nvPr/>
        </p:nvSpPr>
        <p:spPr>
          <a:xfrm>
            <a:off x="213519" y="2590800"/>
            <a:ext cx="2895600" cy="1295400"/>
          </a:xfrm>
          <a:prstGeom prst="wedgeRoundRectCallout">
            <a:avLst>
              <a:gd name="adj1" fmla="val -13202"/>
              <a:gd name="adj2" fmla="val -117308"/>
              <a:gd name="adj3" fmla="val 1666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for </a:t>
            </a:r>
          </a:p>
          <a:p>
            <a:pPr marL="342900" indent="-342900">
              <a:buAutoNum type="arabicPeriod"/>
            </a:pPr>
            <a:r>
              <a:rPr lang="en-US" dirty="0" smtClean="0"/>
              <a:t>Add attribute</a:t>
            </a:r>
          </a:p>
          <a:p>
            <a:pPr marL="342900" indent="-342900">
              <a:buAutoNum type="arabicPeriod"/>
            </a:pPr>
            <a:r>
              <a:rPr lang="en-US" dirty="0" smtClean="0"/>
              <a:t>Add sub-element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Empty content</a:t>
            </a:r>
          </a:p>
          <a:p>
            <a:pPr marL="342900" indent="-342900">
              <a:buAutoNum type="arabicPeriod"/>
            </a:pPr>
            <a:r>
              <a:rPr lang="en-US" dirty="0" smtClean="0"/>
              <a:t>Mixed content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3566319" y="2819400"/>
            <a:ext cx="2895600" cy="914400"/>
          </a:xfrm>
          <a:prstGeom prst="wedgeRoundRectCallout">
            <a:avLst>
              <a:gd name="adj1" fmla="val -23750"/>
              <a:gd name="adj2" fmla="val -173839"/>
              <a:gd name="adj3" fmla="val 1666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</a:t>
            </a:r>
            <a:r>
              <a:rPr lang="en-US" dirty="0" smtClean="0"/>
              <a:t>adding</a:t>
            </a:r>
            <a:r>
              <a:rPr lang="en-US" dirty="0" smtClean="0"/>
              <a:t> constraints </a:t>
            </a:r>
            <a:r>
              <a:rPr lang="en-US" dirty="0" smtClean="0"/>
              <a:t>for built-in type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718123" y="2209800"/>
            <a:ext cx="1005840" cy="3657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193400" y="2209800"/>
            <a:ext cx="1005840" cy="3657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427879" y="2209800"/>
            <a:ext cx="1005840" cy="3657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8" idx="2"/>
            <a:endCxn id="62" idx="0"/>
          </p:cNvCxnSpPr>
          <p:nvPr/>
        </p:nvCxnSpPr>
        <p:spPr>
          <a:xfrm rot="5400000">
            <a:off x="6660777" y="1221426"/>
            <a:ext cx="548640" cy="1428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" idx="2"/>
            <a:endCxn id="63" idx="0"/>
          </p:cNvCxnSpPr>
          <p:nvPr/>
        </p:nvCxnSpPr>
        <p:spPr>
          <a:xfrm rot="16200000" flipH="1">
            <a:off x="7398415" y="1911895"/>
            <a:ext cx="548640" cy="47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" idx="2"/>
            <a:endCxn id="64" idx="0"/>
          </p:cNvCxnSpPr>
          <p:nvPr/>
        </p:nvCxnSpPr>
        <p:spPr>
          <a:xfrm rot="16200000" flipH="1">
            <a:off x="8015655" y="1294656"/>
            <a:ext cx="548640" cy="1281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499519" y="228600"/>
            <a:ext cx="3581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Schema Element / Attribute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323232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 sz="1400" b="1" dirty="0" smtClean="0">
            <a:solidFill>
              <a:schemeClr val="bg2">
                <a:lumMod val="7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11148</TotalTime>
  <Words>492</Words>
  <Application>Microsoft Office PowerPoint</Application>
  <PresentationFormat>Custom</PresentationFormat>
  <Paragraphs>142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XML Schema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Schema  </dc:title>
  <dc:creator> </dc:creator>
  <cp:lastModifiedBy>padhu</cp:lastModifiedBy>
  <cp:revision>289</cp:revision>
  <dcterms:created xsi:type="dcterms:W3CDTF">2008-05-13T04:46:12Z</dcterms:created>
  <dcterms:modified xsi:type="dcterms:W3CDTF">2011-06-08T08:51:37Z</dcterms:modified>
</cp:coreProperties>
</file>