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7.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8870040" cy="2091240"/>
          </a:xfrm>
          <a:prstGeom prst="rect">
            <a:avLst/>
          </a:prstGeom>
        </p:spPr>
        <p:txBody>
          <a:bodyPr bIns="0" lIns="0" rIns="0" tIns="0" wrap="none"/>
          <a:p>
            <a:endParaRPr/>
          </a:p>
        </p:txBody>
      </p:sp>
      <p:sp>
        <p:nvSpPr>
          <p:cNvPr id="28" name="PlaceHolder 3"/>
          <p:cNvSpPr>
            <a:spLocks noGrp="1"/>
          </p:cNvSpPr>
          <p:nvPr>
            <p:ph type="body"/>
          </p:nvPr>
        </p:nvSpPr>
        <p:spPr>
          <a:xfrm>
            <a:off x="504000" y="4059000"/>
            <a:ext cx="8870040" cy="20912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31"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32" name="PlaceHolder 4"/>
          <p:cNvSpPr>
            <a:spLocks noGrp="1"/>
          </p:cNvSpPr>
          <p:nvPr>
            <p:ph type="body"/>
          </p:nvPr>
        </p:nvSpPr>
        <p:spPr>
          <a:xfrm>
            <a:off x="5049000" y="4059000"/>
            <a:ext cx="4328280" cy="2091240"/>
          </a:xfrm>
          <a:prstGeom prst="rect">
            <a:avLst/>
          </a:prstGeom>
        </p:spPr>
        <p:txBody>
          <a:bodyPr bIns="0" lIns="0" rIns="0" tIns="0" wrap="none"/>
          <a:p>
            <a:endParaRPr/>
          </a:p>
        </p:txBody>
      </p:sp>
      <p:sp>
        <p:nvSpPr>
          <p:cNvPr id="33" name="PlaceHolder 5"/>
          <p:cNvSpPr>
            <a:spLocks noGrp="1"/>
          </p:cNvSpPr>
          <p:nvPr>
            <p:ph type="body"/>
          </p:nvPr>
        </p:nvSpPr>
        <p:spPr>
          <a:xfrm>
            <a:off x="504000" y="4059000"/>
            <a:ext cx="4328280" cy="20912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36" name="PlaceHolder 3"/>
          <p:cNvSpPr>
            <a:spLocks noGrp="1"/>
          </p:cNvSpPr>
          <p:nvPr>
            <p:ph type="body"/>
          </p:nvPr>
        </p:nvSpPr>
        <p:spPr>
          <a:xfrm>
            <a:off x="5049000" y="1769040"/>
            <a:ext cx="4328280" cy="20912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43" name="PlaceHolder 2"/>
          <p:cNvSpPr>
            <a:spLocks noGrp="1"/>
          </p:cNvSpPr>
          <p:nvPr>
            <p:ph type="subTitle"/>
          </p:nvPr>
        </p:nvSpPr>
        <p:spPr>
          <a:xfrm>
            <a:off x="504000" y="1769040"/>
            <a:ext cx="8870040" cy="438516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45" name="PlaceHolder 2"/>
          <p:cNvSpPr>
            <a:spLocks noGrp="1"/>
          </p:cNvSpPr>
          <p:nvPr>
            <p:ph type="body"/>
          </p:nvPr>
        </p:nvSpPr>
        <p:spPr>
          <a:xfrm>
            <a:off x="504000" y="1769040"/>
            <a:ext cx="8870040" cy="438480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47" name="PlaceHolder 2"/>
          <p:cNvSpPr>
            <a:spLocks noGrp="1"/>
          </p:cNvSpPr>
          <p:nvPr>
            <p:ph type="body"/>
          </p:nvPr>
        </p:nvSpPr>
        <p:spPr>
          <a:xfrm>
            <a:off x="504000" y="1769040"/>
            <a:ext cx="4328280" cy="4384800"/>
          </a:xfrm>
          <a:prstGeom prst="rect">
            <a:avLst/>
          </a:prstGeom>
        </p:spPr>
        <p:txBody>
          <a:bodyPr bIns="0" lIns="0" rIns="0" tIns="0" wrap="none"/>
          <a:p>
            <a:endParaRPr/>
          </a:p>
        </p:txBody>
      </p:sp>
      <p:sp>
        <p:nvSpPr>
          <p:cNvPr id="48" name="PlaceHolder 3"/>
          <p:cNvSpPr>
            <a:spLocks noGrp="1"/>
          </p:cNvSpPr>
          <p:nvPr>
            <p:ph type="body"/>
          </p:nvPr>
        </p:nvSpPr>
        <p:spPr>
          <a:xfrm>
            <a:off x="5049000" y="1769040"/>
            <a:ext cx="4328280" cy="438480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1640" cy="58525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52"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53" name="PlaceHolder 3"/>
          <p:cNvSpPr>
            <a:spLocks noGrp="1"/>
          </p:cNvSpPr>
          <p:nvPr>
            <p:ph type="body"/>
          </p:nvPr>
        </p:nvSpPr>
        <p:spPr>
          <a:xfrm>
            <a:off x="504000" y="4059000"/>
            <a:ext cx="4328280" cy="2091240"/>
          </a:xfrm>
          <a:prstGeom prst="rect">
            <a:avLst/>
          </a:prstGeom>
        </p:spPr>
        <p:txBody>
          <a:bodyPr bIns="0" lIns="0" rIns="0" tIns="0" wrap="none"/>
          <a:p>
            <a:endParaRPr/>
          </a:p>
        </p:txBody>
      </p:sp>
      <p:sp>
        <p:nvSpPr>
          <p:cNvPr id="54" name="PlaceHolder 4"/>
          <p:cNvSpPr>
            <a:spLocks noGrp="1"/>
          </p:cNvSpPr>
          <p:nvPr>
            <p:ph type="body"/>
          </p:nvPr>
        </p:nvSpPr>
        <p:spPr>
          <a:xfrm>
            <a:off x="5049000" y="1769040"/>
            <a:ext cx="4328280" cy="438480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8870040" cy="438516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56" name="PlaceHolder 2"/>
          <p:cNvSpPr>
            <a:spLocks noGrp="1"/>
          </p:cNvSpPr>
          <p:nvPr>
            <p:ph type="body"/>
          </p:nvPr>
        </p:nvSpPr>
        <p:spPr>
          <a:xfrm>
            <a:off x="504000" y="1769040"/>
            <a:ext cx="4328280" cy="4384800"/>
          </a:xfrm>
          <a:prstGeom prst="rect">
            <a:avLst/>
          </a:prstGeom>
        </p:spPr>
        <p:txBody>
          <a:bodyPr bIns="0" lIns="0" rIns="0" tIns="0" wrap="none"/>
          <a:p>
            <a:endParaRPr/>
          </a:p>
        </p:txBody>
      </p:sp>
      <p:sp>
        <p:nvSpPr>
          <p:cNvPr id="57"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58" name="PlaceHolder 4"/>
          <p:cNvSpPr>
            <a:spLocks noGrp="1"/>
          </p:cNvSpPr>
          <p:nvPr>
            <p:ph type="body"/>
          </p:nvPr>
        </p:nvSpPr>
        <p:spPr>
          <a:xfrm>
            <a:off x="5049000" y="4059000"/>
            <a:ext cx="4328280" cy="20912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0"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61"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62" name="PlaceHolder 4"/>
          <p:cNvSpPr>
            <a:spLocks noGrp="1"/>
          </p:cNvSpPr>
          <p:nvPr>
            <p:ph type="body"/>
          </p:nvPr>
        </p:nvSpPr>
        <p:spPr>
          <a:xfrm>
            <a:off x="504000" y="4059000"/>
            <a:ext cx="8869680" cy="20912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4" name="PlaceHolder 2"/>
          <p:cNvSpPr>
            <a:spLocks noGrp="1"/>
          </p:cNvSpPr>
          <p:nvPr>
            <p:ph type="body"/>
          </p:nvPr>
        </p:nvSpPr>
        <p:spPr>
          <a:xfrm>
            <a:off x="504000" y="1769040"/>
            <a:ext cx="8870040" cy="2091240"/>
          </a:xfrm>
          <a:prstGeom prst="rect">
            <a:avLst/>
          </a:prstGeom>
        </p:spPr>
        <p:txBody>
          <a:bodyPr bIns="0" lIns="0" rIns="0" tIns="0" wrap="none"/>
          <a:p>
            <a:endParaRPr/>
          </a:p>
        </p:txBody>
      </p:sp>
      <p:sp>
        <p:nvSpPr>
          <p:cNvPr id="65" name="PlaceHolder 3"/>
          <p:cNvSpPr>
            <a:spLocks noGrp="1"/>
          </p:cNvSpPr>
          <p:nvPr>
            <p:ph type="body"/>
          </p:nvPr>
        </p:nvSpPr>
        <p:spPr>
          <a:xfrm>
            <a:off x="504000" y="4059000"/>
            <a:ext cx="8870040" cy="20912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7"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68"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69" name="PlaceHolder 4"/>
          <p:cNvSpPr>
            <a:spLocks noGrp="1"/>
          </p:cNvSpPr>
          <p:nvPr>
            <p:ph type="body"/>
          </p:nvPr>
        </p:nvSpPr>
        <p:spPr>
          <a:xfrm>
            <a:off x="5049000" y="4059000"/>
            <a:ext cx="4328280" cy="2091240"/>
          </a:xfrm>
          <a:prstGeom prst="rect">
            <a:avLst/>
          </a:prstGeom>
        </p:spPr>
        <p:txBody>
          <a:bodyPr bIns="0" lIns="0" rIns="0" tIns="0" wrap="none"/>
          <a:p>
            <a:endParaRPr/>
          </a:p>
        </p:txBody>
      </p:sp>
      <p:sp>
        <p:nvSpPr>
          <p:cNvPr id="70" name="PlaceHolder 5"/>
          <p:cNvSpPr>
            <a:spLocks noGrp="1"/>
          </p:cNvSpPr>
          <p:nvPr>
            <p:ph type="body"/>
          </p:nvPr>
        </p:nvSpPr>
        <p:spPr>
          <a:xfrm>
            <a:off x="504000" y="4059000"/>
            <a:ext cx="4328280" cy="20912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72"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73" name="PlaceHolder 3"/>
          <p:cNvSpPr>
            <a:spLocks noGrp="1"/>
          </p:cNvSpPr>
          <p:nvPr>
            <p:ph type="body"/>
          </p:nvPr>
        </p:nvSpPr>
        <p:spPr>
          <a:xfrm>
            <a:off x="5049000" y="1769040"/>
            <a:ext cx="4328280" cy="20912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8870040" cy="43848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328280" cy="4384800"/>
          </a:xfrm>
          <a:prstGeom prst="rect">
            <a:avLst/>
          </a:prstGeom>
        </p:spPr>
        <p:txBody>
          <a:bodyPr bIns="0" lIns="0" rIns="0" tIns="0" wrap="none"/>
          <a:p>
            <a:endParaRPr/>
          </a:p>
        </p:txBody>
      </p:sp>
      <p:sp>
        <p:nvSpPr>
          <p:cNvPr id="11" name="PlaceHolder 3"/>
          <p:cNvSpPr>
            <a:spLocks noGrp="1"/>
          </p:cNvSpPr>
          <p:nvPr>
            <p:ph type="body"/>
          </p:nvPr>
        </p:nvSpPr>
        <p:spPr>
          <a:xfrm>
            <a:off x="5049000" y="1769040"/>
            <a:ext cx="4328280" cy="43848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16" name="PlaceHolder 3"/>
          <p:cNvSpPr>
            <a:spLocks noGrp="1"/>
          </p:cNvSpPr>
          <p:nvPr>
            <p:ph type="body"/>
          </p:nvPr>
        </p:nvSpPr>
        <p:spPr>
          <a:xfrm>
            <a:off x="504000" y="4059000"/>
            <a:ext cx="4328280" cy="2091240"/>
          </a:xfrm>
          <a:prstGeom prst="rect">
            <a:avLst/>
          </a:prstGeom>
        </p:spPr>
        <p:txBody>
          <a:bodyPr bIns="0" lIns="0" rIns="0" tIns="0" wrap="none"/>
          <a:p>
            <a:endParaRPr/>
          </a:p>
        </p:txBody>
      </p:sp>
      <p:sp>
        <p:nvSpPr>
          <p:cNvPr id="17" name="PlaceHolder 4"/>
          <p:cNvSpPr>
            <a:spLocks noGrp="1"/>
          </p:cNvSpPr>
          <p:nvPr>
            <p:ph type="body"/>
          </p:nvPr>
        </p:nvSpPr>
        <p:spPr>
          <a:xfrm>
            <a:off x="5049000" y="1769040"/>
            <a:ext cx="4328280" cy="43848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328280" cy="4384800"/>
          </a:xfrm>
          <a:prstGeom prst="rect">
            <a:avLst/>
          </a:prstGeom>
        </p:spPr>
        <p:txBody>
          <a:bodyPr bIns="0" lIns="0" rIns="0" tIns="0" wrap="none"/>
          <a:p>
            <a:endParaRPr/>
          </a:p>
        </p:txBody>
      </p:sp>
      <p:sp>
        <p:nvSpPr>
          <p:cNvPr id="20"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21" name="PlaceHolder 4"/>
          <p:cNvSpPr>
            <a:spLocks noGrp="1"/>
          </p:cNvSpPr>
          <p:nvPr>
            <p:ph type="body"/>
          </p:nvPr>
        </p:nvSpPr>
        <p:spPr>
          <a:xfrm>
            <a:off x="5049000" y="4059000"/>
            <a:ext cx="4328280" cy="20912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24"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25" name="PlaceHolder 4"/>
          <p:cNvSpPr>
            <a:spLocks noGrp="1"/>
          </p:cNvSpPr>
          <p:nvPr>
            <p:ph type="body"/>
          </p:nvPr>
        </p:nvSpPr>
        <p:spPr>
          <a:xfrm>
            <a:off x="504000" y="4059000"/>
            <a:ext cx="8869680" cy="20912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22E066C8-EB6C-4D0B-85C1-DD2338D5671D}"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302760"/>
            <a:ext cx="9071640" cy="1259640"/>
          </a:xfrm>
          <a:prstGeom prst="rect">
            <a:avLst/>
          </a:prstGeom>
        </p:spPr>
        <p:txBody>
          <a:bodyPr anchor="ctr"/>
          <a:p>
            <a:pPr algn="ctr">
              <a:lnSpc>
                <a:spcPct val="100000"/>
              </a:lnSpc>
            </a:pPr>
            <a:r>
              <a:rPr lang="en-US" sz="4400">
                <a:solidFill>
                  <a:srgbClr val="ffffff"/>
                </a:solidFill>
                <a:latin typeface="Calibri"/>
              </a:rPr>
              <a:t>Click to edit the title text formatClick to edit Master title style</a:t>
            </a:r>
            <a:endParaRPr/>
          </a:p>
        </p:txBody>
      </p:sp>
      <p:sp>
        <p:nvSpPr>
          <p:cNvPr id="38" name="PlaceHolder 2"/>
          <p:cNvSpPr>
            <a:spLocks noGrp="1"/>
          </p:cNvSpPr>
          <p:nvPr>
            <p:ph type="body"/>
          </p:nvPr>
        </p:nvSpPr>
        <p:spPr>
          <a:xfrm>
            <a:off x="504000" y="1764000"/>
            <a:ext cx="9071640" cy="4988880"/>
          </a:xfrm>
          <a:prstGeom prst="rect">
            <a:avLst/>
          </a:prstGeom>
        </p:spPr>
        <p:txBody>
          <a:bodyPr/>
          <a:p>
            <a:pPr>
              <a:buSzPct val="45000"/>
              <a:buFont typeface="StarSymbol"/>
              <a:buChar char=""/>
            </a:pPr>
            <a:r>
              <a:rPr lang="en-US" sz="3200">
                <a:solidFill>
                  <a:srgbClr val="ffffff"/>
                </a:solidFill>
                <a:latin typeface="Calibri"/>
              </a:rPr>
              <a:t>Click to edit the outline text format</a:t>
            </a:r>
            <a:endParaRPr/>
          </a:p>
          <a:p>
            <a:pPr lvl="1">
              <a:buSzPct val="75000"/>
              <a:buFont typeface="StarSymbol"/>
              <a:buChar char=""/>
            </a:pPr>
            <a:r>
              <a:rPr lang="en-US" sz="3200">
                <a:solidFill>
                  <a:srgbClr val="ffffff"/>
                </a:solidFill>
                <a:latin typeface="Calibri"/>
              </a:rPr>
              <a:t>Second Outline Level</a:t>
            </a:r>
            <a:endParaRPr/>
          </a:p>
          <a:p>
            <a:pPr lvl="2">
              <a:buSzPct val="45000"/>
              <a:buFont typeface="StarSymbol"/>
              <a:buChar char=""/>
            </a:pPr>
            <a:r>
              <a:rPr lang="en-US" sz="3200">
                <a:solidFill>
                  <a:srgbClr val="ffffff"/>
                </a:solidFill>
                <a:latin typeface="Calibri"/>
              </a:rPr>
              <a:t>Third Outline Level</a:t>
            </a:r>
            <a:endParaRPr/>
          </a:p>
          <a:p>
            <a:pPr lvl="3">
              <a:buSzPct val="75000"/>
              <a:buFont typeface="StarSymbol"/>
              <a:buChar char=""/>
            </a:pPr>
            <a:r>
              <a:rPr lang="en-US" sz="3200">
                <a:solidFill>
                  <a:srgbClr val="ffffff"/>
                </a:solidFill>
                <a:latin typeface="Calibri"/>
              </a:rPr>
              <a:t>Fourth Outline Level</a:t>
            </a:r>
            <a:endParaRPr/>
          </a:p>
          <a:p>
            <a:pPr lvl="4">
              <a:buSzPct val="45000"/>
              <a:buFont typeface="StarSymbol"/>
              <a:buChar char=""/>
            </a:pPr>
            <a:r>
              <a:rPr lang="en-US" sz="3200">
                <a:solidFill>
                  <a:srgbClr val="ffffff"/>
                </a:solidFill>
                <a:latin typeface="Calibri"/>
              </a:rPr>
              <a:t>Fifth Outline Level</a:t>
            </a:r>
            <a:endParaRPr/>
          </a:p>
          <a:p>
            <a:pPr lvl="5">
              <a:buSzPct val="45000"/>
              <a:buFont typeface="StarSymbol"/>
              <a:buChar char=""/>
            </a:pPr>
            <a:r>
              <a:rPr lang="en-US" sz="3200">
                <a:solidFill>
                  <a:srgbClr val="ffffff"/>
                </a:solidFill>
                <a:latin typeface="Calibri"/>
              </a:rPr>
              <a:t>Sixth Outline Level</a:t>
            </a:r>
            <a:endParaRPr/>
          </a:p>
          <a:p>
            <a:pPr>
              <a:lnSpc>
                <a:spcPct val="100000"/>
              </a:lnSpc>
              <a:buFont typeface="Arial"/>
              <a:buChar char="•"/>
            </a:pPr>
            <a:r>
              <a:rPr lang="en-US" sz="3200">
                <a:solidFill>
                  <a:srgbClr val="ffffff"/>
                </a:solidFill>
                <a:latin typeface="Calibri"/>
              </a:rPr>
              <a:t>Seventh Outline LevelClick to edit Master text styles</a:t>
            </a:r>
            <a:endParaRPr/>
          </a:p>
          <a:p>
            <a:pPr lvl="1">
              <a:lnSpc>
                <a:spcPct val="100000"/>
              </a:lnSpc>
              <a:buFont typeface="Arial"/>
              <a:buChar char="–"/>
            </a:pPr>
            <a:r>
              <a:rPr lang="en-US" sz="2800">
                <a:solidFill>
                  <a:srgbClr val="ffffff"/>
                </a:solidFill>
                <a:latin typeface="Calibri"/>
              </a:rPr>
              <a:t>Second level</a:t>
            </a:r>
            <a:endParaRPr/>
          </a:p>
          <a:p>
            <a:pPr lvl="1">
              <a:buFont typeface="Arial"/>
              <a:buChar char="–"/>
            </a:pPr>
            <a:r>
              <a:rPr lang="en-US" sz="2400">
                <a:solidFill>
                  <a:srgbClr val="ffffff"/>
                </a:solidFill>
                <a:latin typeface="Calibri"/>
              </a:rPr>
              <a:t>Third level</a:t>
            </a:r>
            <a:endParaRPr/>
          </a:p>
          <a:p>
            <a:pPr lvl="2">
              <a:buFont typeface="Arial"/>
              <a:buChar char="•"/>
            </a:pPr>
            <a:r>
              <a:rPr lang="en-US" sz="2000">
                <a:solidFill>
                  <a:srgbClr val="ffffff"/>
                </a:solidFill>
                <a:latin typeface="Calibri"/>
              </a:rPr>
              <a:t>Fourth level</a:t>
            </a:r>
            <a:endParaRPr/>
          </a:p>
          <a:p>
            <a:pPr lvl="3">
              <a:buFont typeface="Arial"/>
              <a:buChar char="–"/>
            </a:pPr>
            <a:r>
              <a:rPr lang="en-US" sz="2000">
                <a:solidFill>
                  <a:srgbClr val="ffffff"/>
                </a:solidFill>
                <a:latin typeface="Calibri"/>
              </a:rPr>
              <a:t>Fifth level</a:t>
            </a:r>
            <a:endParaRPr/>
          </a:p>
        </p:txBody>
      </p:sp>
      <p:sp>
        <p:nvSpPr>
          <p:cNvPr id="39" name="PlaceHolder 3"/>
          <p:cNvSpPr>
            <a:spLocks noGrp="1"/>
          </p:cNvSpPr>
          <p:nvPr>
            <p:ph type="dt"/>
          </p:nvPr>
        </p:nvSpPr>
        <p:spPr>
          <a:xfrm>
            <a:off x="0" y="0"/>
            <a:ext cx="360" cy="360"/>
          </a:xfrm>
          <a:prstGeom prst="rect">
            <a:avLst/>
          </a:prstGeom>
        </p:spPr>
        <p:txBody>
          <a:bodyPr bIns="45000" lIns="90000" rIns="90000" tIns="45000"/>
          <a:p>
            <a:pPr>
              <a:lnSpc>
                <a:spcPct val="100000"/>
              </a:lnSpc>
            </a:pPr>
            <a:r>
              <a:rPr lang="en-US">
                <a:solidFill>
                  <a:srgbClr val="ffffff"/>
                </a:solidFill>
                <a:latin typeface="Calibri"/>
              </a:rPr>
              <a:t>8/28/13</a:t>
            </a:r>
            <a:endParaRPr/>
          </a:p>
        </p:txBody>
      </p:sp>
      <p:sp>
        <p:nvSpPr>
          <p:cNvPr id="40" name="PlaceHolder 4"/>
          <p:cNvSpPr>
            <a:spLocks noGrp="1"/>
          </p:cNvSpPr>
          <p:nvPr>
            <p:ph type="ftr"/>
          </p:nvPr>
        </p:nvSpPr>
        <p:spPr>
          <a:xfrm>
            <a:off x="0" y="0"/>
            <a:ext cx="360" cy="360"/>
          </a:xfrm>
          <a:prstGeom prst="rect">
            <a:avLst/>
          </a:prstGeom>
        </p:spPr>
        <p:txBody>
          <a:bodyPr bIns="45000" lIns="90000" rIns="90000" tIns="45000"/>
          <a:p>
            <a:endParaRPr/>
          </a:p>
        </p:txBody>
      </p:sp>
      <p:sp>
        <p:nvSpPr>
          <p:cNvPr id="41" name="PlaceHolder 5"/>
          <p:cNvSpPr>
            <a:spLocks noGrp="1"/>
          </p:cNvSpPr>
          <p:nvPr>
            <p:ph type="sldNum"/>
          </p:nvPr>
        </p:nvSpPr>
        <p:spPr>
          <a:xfrm>
            <a:off x="0" y="0"/>
            <a:ext cx="360" cy="360"/>
          </a:xfrm>
          <a:prstGeom prst="rect">
            <a:avLst/>
          </a:prstGeom>
        </p:spPr>
        <p:txBody>
          <a:bodyPr bIns="45000" lIns="90000" rIns="90000" tIns="45000"/>
          <a:p>
            <a:pPr>
              <a:lnSpc>
                <a:spcPct val="100000"/>
              </a:lnSpc>
            </a:pPr>
            <a:fld id="{2D0198CB-5A74-46F8-AAB6-5D418A1D4268}" type="slidenum">
              <a:rPr lang="en-US">
                <a:solidFill>
                  <a:srgbClr val="ffffff"/>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640080" y="402480"/>
            <a:ext cx="8961120" cy="3566160"/>
          </a:xfrm>
          <a:prstGeom prst="octagon">
            <a:avLst>
              <a:gd fmla="val 2029" name="adj"/>
            </a:avLst>
          </a:prstGeom>
          <a:gradFill>
            <a:gsLst>
              <a:gs pos="0">
                <a:srgbClr val="ffff00"/>
              </a:gs>
              <a:gs pos="100000">
                <a:srgbClr val="800000"/>
              </a:gs>
            </a:gsLst>
            <a:path path="circle"/>
          </a:gradFill>
          <a:ln>
            <a:solidFill>
              <a:srgbClr val="808080"/>
            </a:solidFill>
          </a:ln>
        </p:spPr>
        <p:txBody>
          <a:bodyPr anchor="ctr" bIns="45000" lIns="90000" rIns="90000" tIns="45000" wrap="none"/>
          <a:p>
            <a:pPr algn="ctr"/>
            <a:r>
              <a:rPr b="1" lang="en-US" sz="2800">
                <a:solidFill>
                  <a:srgbClr val="aecf00"/>
                </a:solidFill>
              </a:rPr>
              <a:t>In industry there are N. of projects are not having</a:t>
            </a:r>
            <a:endParaRPr/>
          </a:p>
          <a:p>
            <a:pPr algn="ctr"/>
            <a:endParaRPr/>
          </a:p>
          <a:p>
            <a:r>
              <a:rPr lang="en-US" sz="2000">
                <a:solidFill>
                  <a:srgbClr val="0000ff"/>
                </a:solidFill>
              </a:rPr>
              <a:t>1. Readability</a:t>
            </a:r>
            <a:endParaRPr/>
          </a:p>
          <a:p>
            <a:r>
              <a:rPr lang="en-US" sz="2000">
                <a:solidFill>
                  <a:srgbClr val="0000ff"/>
                </a:solidFill>
              </a:rPr>
              <a:t>2. </a:t>
            </a:r>
            <a:r>
              <a:rPr lang="en-US" sz="2000">
                <a:solidFill>
                  <a:srgbClr val="ffff00"/>
                </a:solidFill>
              </a:rPr>
              <a:t>Maintainability </a:t>
            </a:r>
            <a:r>
              <a:rPr lang="en-US" sz="2000">
                <a:solidFill>
                  <a:srgbClr val="0000ff"/>
                </a:solidFill>
              </a:rPr>
              <a:t>(</a:t>
            </a:r>
            <a:r>
              <a:rPr lang="en-US" sz="1400">
                <a:solidFill>
                  <a:srgbClr val="0000ff"/>
                </a:solidFill>
              </a:rPr>
              <a:t> bug fixing, get help by others, performance tuning</a:t>
            </a:r>
            <a:r>
              <a:rPr lang="en-US" sz="2000">
                <a:solidFill>
                  <a:srgbClr val="0000ff"/>
                </a:solidFill>
              </a:rPr>
              <a:t> )</a:t>
            </a:r>
            <a:endParaRPr/>
          </a:p>
          <a:p>
            <a:r>
              <a:rPr lang="en-US" sz="2000">
                <a:solidFill>
                  <a:srgbClr val="0000ff"/>
                </a:solidFill>
              </a:rPr>
              <a:t>3. Extendability</a:t>
            </a:r>
            <a:endParaRPr/>
          </a:p>
          <a:p>
            <a:r>
              <a:rPr lang="en-US" sz="2000">
                <a:solidFill>
                  <a:srgbClr val="0000ff"/>
                </a:solidFill>
              </a:rPr>
              <a:t>4. Tightly </a:t>
            </a:r>
            <a:r>
              <a:rPr lang="en-US" sz="2000">
                <a:solidFill>
                  <a:srgbClr val="ffff00"/>
                </a:solidFill>
              </a:rPr>
              <a:t>coupled with Human Resources</a:t>
            </a:r>
            <a:endParaRPr/>
          </a:p>
          <a:p>
            <a:r>
              <a:rPr lang="en-US" sz="2000">
                <a:solidFill>
                  <a:srgbClr val="0000ff"/>
                </a:solidFill>
              </a:rPr>
              <a:t>5. </a:t>
            </a:r>
            <a:r>
              <a:rPr lang="en-US" sz="2000">
                <a:solidFill>
                  <a:srgbClr val="ffff00"/>
                </a:solidFill>
              </a:rPr>
              <a:t>Not</a:t>
            </a:r>
            <a:r>
              <a:rPr lang="en-US" sz="2000">
                <a:solidFill>
                  <a:srgbClr val="0000ff"/>
                </a:solidFill>
              </a:rPr>
              <a:t> used appropriate technologies and its versions</a:t>
            </a:r>
            <a:endParaRPr/>
          </a:p>
          <a:p>
            <a:r>
              <a:rPr lang="en-US" sz="2000">
                <a:solidFill>
                  <a:srgbClr val="0000ff"/>
                </a:solidFill>
              </a:rPr>
              <a:t>6. Complexity INTRODUCED by coding </a:t>
            </a:r>
            <a:r>
              <a:rPr lang="en-US" sz="2000">
                <a:solidFill>
                  <a:srgbClr val="ffff00"/>
                </a:solidFill>
              </a:rPr>
              <a:t>instead of requirements</a:t>
            </a:r>
            <a:endParaRPr/>
          </a:p>
          <a:p>
            <a:pPr algn="ctr"/>
            <a:endParaRPr/>
          </a:p>
        </p:txBody>
      </p:sp>
      <p:sp>
        <p:nvSpPr>
          <p:cNvPr id="75" name="CustomShape 2"/>
          <p:cNvSpPr/>
          <p:nvPr/>
        </p:nvSpPr>
        <p:spPr>
          <a:xfrm>
            <a:off x="548640" y="4334400"/>
            <a:ext cx="3017520" cy="1828800"/>
          </a:xfrm>
          <a:prstGeom prst="ellipse">
            <a:avLst/>
          </a:prstGeom>
          <a:gradFill>
            <a:gsLst>
              <a:gs pos="0">
                <a:srgbClr val="ffff66"/>
              </a:gs>
              <a:gs pos="100000">
                <a:srgbClr val="996633"/>
              </a:gs>
            </a:gsLst>
            <a:lin ang="2700000"/>
          </a:gradFill>
          <a:ln>
            <a:solidFill>
              <a:srgbClr val="808080"/>
            </a:solidFill>
          </a:ln>
        </p:spPr>
        <p:txBody>
          <a:bodyPr anchor="ctr" bIns="45000" lIns="90000" rIns="90000" tIns="45000" wrap="none"/>
          <a:p>
            <a:pPr algn="ctr"/>
            <a:r>
              <a:rPr lang="en-US">
                <a:solidFill>
                  <a:srgbClr val="0000ff"/>
                </a:solidFill>
              </a:rPr>
              <a:t>What are VERTICAL </a:t>
            </a:r>
            <a:endParaRPr/>
          </a:p>
          <a:p>
            <a:pPr algn="ctr"/>
            <a:r>
              <a:rPr lang="en-US">
                <a:solidFill>
                  <a:srgbClr val="0000ff"/>
                </a:solidFill>
              </a:rPr>
              <a:t>Technologies in JAVA</a:t>
            </a:r>
            <a:endParaRPr/>
          </a:p>
        </p:txBody>
      </p:sp>
      <p:sp>
        <p:nvSpPr>
          <p:cNvPr id="76" name="CustomShape 3"/>
          <p:cNvSpPr/>
          <p:nvPr/>
        </p:nvSpPr>
        <p:spPr>
          <a:xfrm>
            <a:off x="3749040" y="4334400"/>
            <a:ext cx="3017520" cy="1828800"/>
          </a:xfrm>
          <a:prstGeom prst="ellipse">
            <a:avLst/>
          </a:prstGeom>
          <a:gradFill>
            <a:gsLst>
              <a:gs pos="0">
                <a:srgbClr val="000080"/>
              </a:gs>
              <a:gs pos="100000">
                <a:srgbClr val="ffffff"/>
              </a:gs>
            </a:gsLst>
            <a:lin ang="2700000"/>
          </a:gradFill>
          <a:ln>
            <a:solidFill>
              <a:srgbClr val="808080"/>
            </a:solidFill>
          </a:ln>
        </p:spPr>
        <p:txBody>
          <a:bodyPr anchor="ctr" bIns="45000" lIns="90000" rIns="90000" tIns="45000" wrap="none"/>
          <a:p>
            <a:pPr algn="ctr"/>
            <a:r>
              <a:rPr lang="en-US">
                <a:solidFill>
                  <a:srgbClr val="800080"/>
                </a:solidFill>
              </a:rPr>
              <a:t>What are HORIZONTAL </a:t>
            </a:r>
            <a:endParaRPr/>
          </a:p>
          <a:p>
            <a:pPr algn="ctr"/>
            <a:r>
              <a:rPr lang="en-US">
                <a:solidFill>
                  <a:srgbClr val="800080"/>
                </a:solidFill>
              </a:rPr>
              <a:t>Technologies in JAVA</a:t>
            </a:r>
            <a:endParaRPr/>
          </a:p>
        </p:txBody>
      </p:sp>
      <p:sp>
        <p:nvSpPr>
          <p:cNvPr id="77" name="CustomShape 4"/>
          <p:cNvSpPr/>
          <p:nvPr/>
        </p:nvSpPr>
        <p:spPr>
          <a:xfrm>
            <a:off x="6949440" y="4242960"/>
            <a:ext cx="3017520" cy="1828800"/>
          </a:xfrm>
          <a:prstGeom prst="ellipse">
            <a:avLst/>
          </a:prstGeom>
          <a:gradFill>
            <a:gsLst>
              <a:gs pos="0">
                <a:srgbClr val="008000"/>
              </a:gs>
              <a:gs pos="100000">
                <a:srgbClr val="ffff00"/>
              </a:gs>
            </a:gsLst>
            <a:path path="circle"/>
          </a:gradFill>
          <a:ln>
            <a:solidFill>
              <a:srgbClr val="808080"/>
            </a:solidFill>
          </a:ln>
        </p:spPr>
        <p:txBody>
          <a:bodyPr anchor="ctr" bIns="45000" lIns="90000" rIns="90000" tIns="45000" wrap="none"/>
          <a:p>
            <a:pPr algn="ctr"/>
            <a:r>
              <a:rPr lang="en-US"/>
              <a:t>What are FAST </a:t>
            </a:r>
            <a:r>
              <a:rPr lang="en-US">
                <a:solidFill>
                  <a:srgbClr val="ff0000"/>
                </a:solidFill>
              </a:rPr>
              <a:t>but Not </a:t>
            </a:r>
            <a:r>
              <a:rPr lang="en-US">
                <a:solidFill>
                  <a:srgbClr val="ff0000"/>
                </a:solidFill>
              </a:rPr>
              <a:t>
</a:t>
            </a:r>
            <a:r>
              <a:rPr lang="en-US">
                <a:solidFill>
                  <a:srgbClr val="ff0000"/>
                </a:solidFill>
              </a:rPr>
              <a:t>EFFICIENT</a:t>
            </a:r>
            <a:r>
              <a:rPr lang="en-US"/>
              <a:t> coding in JAVA</a:t>
            </a:r>
            <a:endParaRPr/>
          </a:p>
        </p:txBody>
      </p:sp>
      <p:sp>
        <p:nvSpPr>
          <p:cNvPr id="78" name="CustomShape 5"/>
          <p:cNvSpPr/>
          <p:nvPr/>
        </p:nvSpPr>
        <p:spPr>
          <a:xfrm>
            <a:off x="640080" y="6400800"/>
            <a:ext cx="9052560" cy="1005840"/>
          </a:xfrm>
          <a:prstGeom prst="rect">
            <a:avLst>
              <a:gd fmla="val 2000" name="adj"/>
            </a:avLst>
          </a:prstGeom>
          <a:gradFill>
            <a:gsLst>
              <a:gs pos="0">
                <a:srgbClr val="ffffff"/>
              </a:gs>
              <a:gs pos="100000">
                <a:srgbClr val="ff0000"/>
              </a:gs>
            </a:gsLst>
            <a:path path="rect"/>
          </a:gradFill>
          <a:ln>
            <a:solidFill>
              <a:srgbClr val="808080"/>
            </a:solidFill>
          </a:ln>
        </p:spPr>
        <p:txBody>
          <a:bodyPr bIns="45000" lIns="90000" rIns="90000" tIns="45000" wrap="none"/>
          <a:p>
            <a:r>
              <a:rPr lang="en-US"/>
              <a:t>Address by Paramasivam ( 491499 ). He has 8 yrs. Exp. in Java and worked more than</a:t>
            </a:r>
            <a:endParaRPr/>
          </a:p>
          <a:p>
            <a:r>
              <a:rPr lang="en-US"/>
              <a:t>15 projects in various technologies, frameworks, standards and architectures. </a:t>
            </a:r>
            <a:endParaRPr/>
          </a:p>
          <a:p>
            <a:r>
              <a:rPr lang="en-US"/>
              <a:t>    </a:t>
            </a:r>
            <a:r>
              <a:rPr lang="en-US" sz="1500">
                <a:solidFill>
                  <a:srgbClr val="ff0000"/>
                </a:solidFill>
              </a:rPr>
              <a:t>Send your nominations now, date, time and venue shared later.</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548640" y="4844880"/>
            <a:ext cx="9326880" cy="1098720"/>
          </a:xfrm>
          <a:prstGeom prst="cube">
            <a:avLst>
              <a:gd fmla="val 5400" name="adj"/>
            </a:avLst>
          </a:prstGeom>
          <a:gradFill>
            <a:gsLst>
              <a:gs pos="0">
                <a:srgbClr val="000000"/>
              </a:gs>
              <a:gs pos="100000">
                <a:srgbClr val="ffffff"/>
              </a:gs>
            </a:gsLst>
            <a:lin ang="5400000"/>
          </a:gradFill>
          <a:ln w="9360">
            <a:solidFill>
              <a:srgbClr val="808080"/>
            </a:solidFill>
            <a:round/>
          </a:ln>
        </p:spPr>
        <p:txBody>
          <a:bodyPr anchor="ctr" bIns="0" lIns="0" rIns="0" tIns="0" wrap="none"/>
          <a:p>
            <a:pPr algn="ctr"/>
            <a:r>
              <a:rPr lang="en-US" sz="5400">
                <a:solidFill>
                  <a:srgbClr val="000000"/>
                </a:solidFill>
                <a:latin typeface="Times New Roman"/>
              </a:rPr>
              <a:t>Browser</a:t>
            </a:r>
            <a:endParaRPr/>
          </a:p>
        </p:txBody>
      </p:sp>
      <p:sp>
        <p:nvSpPr>
          <p:cNvPr id="136" name="CustomShape 2"/>
          <p:cNvSpPr/>
          <p:nvPr/>
        </p:nvSpPr>
        <p:spPr>
          <a:xfrm>
            <a:off x="604440" y="3183120"/>
            <a:ext cx="1389600" cy="79884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AJAX</a:t>
            </a:r>
            <a:endParaRPr/>
          </a:p>
        </p:txBody>
      </p:sp>
      <p:sp>
        <p:nvSpPr>
          <p:cNvPr id="137" name="CustomShape 3"/>
          <p:cNvSpPr/>
          <p:nvPr/>
        </p:nvSpPr>
        <p:spPr>
          <a:xfrm>
            <a:off x="2103120" y="3200400"/>
            <a:ext cx="569160" cy="79704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jQuery</a:t>
            </a:r>
            <a:endParaRPr/>
          </a:p>
        </p:txBody>
      </p:sp>
      <p:sp>
        <p:nvSpPr>
          <p:cNvPr id="138" name="CustomShape 4"/>
          <p:cNvSpPr/>
          <p:nvPr/>
        </p:nvSpPr>
        <p:spPr>
          <a:xfrm>
            <a:off x="900000" y="4023360"/>
            <a:ext cx="837360" cy="82656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JavaScript</a:t>
            </a:r>
            <a:endParaRPr/>
          </a:p>
        </p:txBody>
      </p:sp>
      <p:sp>
        <p:nvSpPr>
          <p:cNvPr id="139" name="CustomShape 5"/>
          <p:cNvSpPr/>
          <p:nvPr/>
        </p:nvSpPr>
        <p:spPr>
          <a:xfrm>
            <a:off x="1818360" y="4052880"/>
            <a:ext cx="436320" cy="79704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CSS</a:t>
            </a:r>
            <a:endParaRPr/>
          </a:p>
        </p:txBody>
      </p:sp>
      <p:sp>
        <p:nvSpPr>
          <p:cNvPr id="140" name="CustomShape 6"/>
          <p:cNvSpPr/>
          <p:nvPr/>
        </p:nvSpPr>
        <p:spPr>
          <a:xfrm>
            <a:off x="2340360" y="4053240"/>
            <a:ext cx="677160" cy="79668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HTML</a:t>
            </a:r>
            <a:endParaRPr/>
          </a:p>
        </p:txBody>
      </p:sp>
      <p:sp>
        <p:nvSpPr>
          <p:cNvPr id="141" name="CustomShape 7"/>
          <p:cNvSpPr/>
          <p:nvPr/>
        </p:nvSpPr>
        <p:spPr>
          <a:xfrm>
            <a:off x="548640" y="2228040"/>
            <a:ext cx="2791080" cy="874440"/>
          </a:xfrm>
          <a:prstGeom prst="rect">
            <a:avLst/>
          </a:prstGeom>
          <a:gradFill>
            <a:gsLst>
              <a:gs pos="0">
                <a:srgbClr val="e6ff00"/>
              </a:gs>
              <a:gs pos="100000">
                <a:srgbClr val="ff3333"/>
              </a:gs>
            </a:gsLst>
            <a:path path="circle"/>
          </a:gradFill>
          <a:ln w="9360">
            <a:solidFill>
              <a:srgbClr val="808080"/>
            </a:solidFill>
            <a:round/>
          </a:ln>
        </p:spPr>
        <p:txBody>
          <a:bodyPr anchor="ctr" bIns="0" lIns="0" rIns="0" tIns="0"/>
          <a:p>
            <a:pPr algn="ctr"/>
            <a:r>
              <a:rPr lang="en-US" sz="1200">
                <a:solidFill>
                  <a:srgbClr val="000000"/>
                </a:solidFill>
                <a:latin typeface="Times New Roman"/>
              </a:rPr>
              <a:t>GWT, SmartGWT, GWT-Ext</a:t>
            </a:r>
            <a:endParaRPr/>
          </a:p>
          <a:p>
            <a:pPr algn="ctr"/>
            <a:r>
              <a:rPr lang="en-US" sz="1200">
                <a:solidFill>
                  <a:srgbClr val="000000"/>
                </a:solidFill>
                <a:latin typeface="Times New Roman"/>
              </a:rPr>
              <a:t>( Rich look, Ajax, RPC based HTTP )</a:t>
            </a:r>
            <a:endParaRPr/>
          </a:p>
        </p:txBody>
      </p:sp>
      <p:sp>
        <p:nvSpPr>
          <p:cNvPr id="142" name="CustomShape 8"/>
          <p:cNvSpPr/>
          <p:nvPr/>
        </p:nvSpPr>
        <p:spPr>
          <a:xfrm>
            <a:off x="4389120" y="4023360"/>
            <a:ext cx="2270160" cy="74232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Adobe Flex</a:t>
            </a:r>
            <a:endParaRPr/>
          </a:p>
          <a:p>
            <a:pPr algn="ctr"/>
            <a:r>
              <a:rPr lang="en-US" sz="1200">
                <a:solidFill>
                  <a:srgbClr val="000000"/>
                </a:solidFill>
                <a:latin typeface="Times New Roman"/>
              </a:rPr>
              <a:t>( Rich look, Ajax, but HTTP request)</a:t>
            </a:r>
            <a:endParaRPr/>
          </a:p>
        </p:txBody>
      </p:sp>
      <p:sp>
        <p:nvSpPr>
          <p:cNvPr id="143" name="CustomShape 9"/>
          <p:cNvSpPr/>
          <p:nvPr/>
        </p:nvSpPr>
        <p:spPr>
          <a:xfrm>
            <a:off x="6766560" y="4023360"/>
            <a:ext cx="2270160" cy="739800"/>
          </a:xfrm>
          <a:prstGeom prst="rect">
            <a:avLst/>
          </a:prstGeom>
          <a:gradFill>
            <a:gsLst>
              <a:gs pos="0">
                <a:srgbClr val="e6ff00"/>
              </a:gs>
              <a:gs pos="100000">
                <a:srgbClr val="ff3333"/>
              </a:gs>
            </a:gsLst>
            <a:path path="circle"/>
          </a:gradFill>
          <a:ln w="9360">
            <a:solidFill>
              <a:srgbClr val="808080"/>
            </a:solidFill>
            <a:round/>
          </a:ln>
        </p:spPr>
        <p:txBody>
          <a:bodyPr anchor="ctr" bIns="0" lIns="0" rIns="0" tIns="0"/>
          <a:p>
            <a:pPr algn="ctr"/>
            <a:r>
              <a:rPr lang="en-US" sz="1200">
                <a:latin typeface="Arial"/>
                <a:ea typeface="Droid Sans Fallback"/>
              </a:rPr>
              <a:t>Java FX</a:t>
            </a:r>
            <a:endParaRPr/>
          </a:p>
          <a:p>
            <a:pPr algn="ctr"/>
            <a:r>
              <a:rPr lang="en-US" sz="1200">
                <a:latin typeface="Arial"/>
                <a:ea typeface="Droid Sans Fallback"/>
              </a:rPr>
              <a:t>( Rich look, Ajax, HTTP request</a:t>
            </a:r>
            <a:endParaRPr/>
          </a:p>
          <a:p>
            <a:pPr algn="ctr"/>
            <a:r>
              <a:rPr lang="en-US" sz="1200">
                <a:latin typeface="Arial"/>
                <a:ea typeface="Droid Sans Fallback"/>
              </a:rPr>
              <a:t>But Powerful programming </a:t>
            </a:r>
            <a:endParaRPr/>
          </a:p>
          <a:p>
            <a:pPr algn="ctr"/>
            <a:r>
              <a:rPr lang="en-US" sz="1200">
                <a:latin typeface="Arial"/>
                <a:ea typeface="Droid Sans Fallback"/>
              </a:rPr>
              <a:t>envionment)</a:t>
            </a:r>
            <a:endParaRPr/>
          </a:p>
        </p:txBody>
      </p:sp>
      <p:sp>
        <p:nvSpPr>
          <p:cNvPr id="144" name="CustomShape 10"/>
          <p:cNvSpPr/>
          <p:nvPr/>
        </p:nvSpPr>
        <p:spPr>
          <a:xfrm>
            <a:off x="9138960" y="4023360"/>
            <a:ext cx="736560" cy="77328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Applet</a:t>
            </a:r>
            <a:endParaRPr/>
          </a:p>
        </p:txBody>
      </p:sp>
      <p:sp>
        <p:nvSpPr>
          <p:cNvPr id="145" name="CustomShape 11"/>
          <p:cNvSpPr/>
          <p:nvPr/>
        </p:nvSpPr>
        <p:spPr>
          <a:xfrm>
            <a:off x="2468880" y="365760"/>
            <a:ext cx="4297680" cy="548640"/>
          </a:xfrm>
          <a:prstGeom prst="rect">
            <a:avLst/>
          </a:prstGeom>
          <a:solidFill>
            <a:srgbClr val="cfe7f5"/>
          </a:solidFill>
          <a:ln>
            <a:solidFill>
              <a:srgbClr val="808080"/>
            </a:solidFill>
          </a:ln>
        </p:spPr>
        <p:txBody>
          <a:bodyPr anchor="ctr" bIns="45000" lIns="90000" rIns="90000" tIns="45000" wrap="none"/>
          <a:p>
            <a:pPr algn="ctr"/>
            <a:r>
              <a:rPr lang="en-US"/>
              <a:t>Web Client Technologies</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504000" y="301320"/>
            <a:ext cx="9071640" cy="1262160"/>
          </a:xfrm>
          <a:prstGeom prst="rect">
            <a:avLst/>
          </a:prstGeom>
        </p:spPr>
        <p:txBody>
          <a:bodyPr anchor="ctr" bIns="0" lIns="0" rIns="0" tIns="0" wrap="none"/>
          <a:p>
            <a:pPr algn="ctr"/>
            <a:endParaRPr/>
          </a:p>
        </p:txBody>
      </p:sp>
      <p:sp>
        <p:nvSpPr>
          <p:cNvPr id="147" name="TextShape 2"/>
          <p:cNvSpPr txBox="1"/>
          <p:nvPr/>
        </p:nvSpPr>
        <p:spPr>
          <a:xfrm>
            <a:off x="504000" y="1769040"/>
            <a:ext cx="8870040" cy="4384800"/>
          </a:xfrm>
          <a:prstGeom prst="rect">
            <a:avLst/>
          </a:prstGeom>
        </p:spPr>
        <p:txBody>
          <a:bodyPr bIns="0" lIns="0" rIns="0" tIns="0" wrap="none"/>
          <a:p>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2103120" y="2340720"/>
            <a:ext cx="6192720" cy="104256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JDK</a:t>
            </a:r>
            <a:endParaRPr/>
          </a:p>
        </p:txBody>
      </p:sp>
      <p:sp>
        <p:nvSpPr>
          <p:cNvPr id="149" name="CustomShape 2"/>
          <p:cNvSpPr/>
          <p:nvPr/>
        </p:nvSpPr>
        <p:spPr>
          <a:xfrm>
            <a:off x="1581120" y="1298160"/>
            <a:ext cx="2244600" cy="100188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AWT</a:t>
            </a:r>
            <a:endParaRPr/>
          </a:p>
        </p:txBody>
      </p:sp>
      <p:sp>
        <p:nvSpPr>
          <p:cNvPr id="150" name="CustomShape 3"/>
          <p:cNvSpPr/>
          <p:nvPr/>
        </p:nvSpPr>
        <p:spPr>
          <a:xfrm>
            <a:off x="3967920" y="1258200"/>
            <a:ext cx="2244960" cy="100188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Swing</a:t>
            </a:r>
            <a:endParaRPr/>
          </a:p>
        </p:txBody>
      </p:sp>
      <p:sp>
        <p:nvSpPr>
          <p:cNvPr id="151" name="CustomShape 4"/>
          <p:cNvSpPr/>
          <p:nvPr/>
        </p:nvSpPr>
        <p:spPr>
          <a:xfrm>
            <a:off x="6290640" y="1258200"/>
            <a:ext cx="2244600" cy="100188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SWT</a:t>
            </a:r>
            <a:endParaRPr/>
          </a:p>
        </p:txBody>
      </p:sp>
      <p:sp>
        <p:nvSpPr>
          <p:cNvPr id="152" name="CustomShape 5"/>
          <p:cNvSpPr/>
          <p:nvPr/>
        </p:nvSpPr>
        <p:spPr>
          <a:xfrm>
            <a:off x="3108960" y="274320"/>
            <a:ext cx="3749040" cy="365760"/>
          </a:xfrm>
          <a:prstGeom prst="rect">
            <a:avLst/>
          </a:prstGeom>
          <a:solidFill>
            <a:srgbClr val="cfe7f5"/>
          </a:solidFill>
          <a:ln>
            <a:solidFill>
              <a:srgbClr val="808080"/>
            </a:solidFill>
          </a:ln>
        </p:spPr>
        <p:txBody>
          <a:bodyPr anchor="ctr" bIns="45000" lIns="90000" rIns="90000" tIns="45000" wrap="none"/>
          <a:p>
            <a:pPr algn="ctr"/>
            <a:r>
              <a:rPr lang="en-US"/>
              <a:t>DeskTop application</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504000" y="301320"/>
            <a:ext cx="9071640" cy="1262160"/>
          </a:xfrm>
          <a:prstGeom prst="rect">
            <a:avLst/>
          </a:prstGeom>
        </p:spPr>
        <p:txBody>
          <a:bodyPr anchor="ctr" bIns="0" lIns="0" rIns="0" tIns="0" wrap="none"/>
          <a:p>
            <a:pPr algn="ctr"/>
            <a:endParaRPr/>
          </a:p>
        </p:txBody>
      </p:sp>
      <p:sp>
        <p:nvSpPr>
          <p:cNvPr id="154" name="TextShape 2"/>
          <p:cNvSpPr txBox="1"/>
          <p:nvPr/>
        </p:nvSpPr>
        <p:spPr>
          <a:xfrm>
            <a:off x="504000" y="1769040"/>
            <a:ext cx="8870040" cy="4384800"/>
          </a:xfrm>
          <a:prstGeom prst="rect">
            <a:avLst/>
          </a:prstGeom>
        </p:spPr>
        <p:txBody>
          <a:bodyPr bIns="0" lIns="0" rIns="0" tIns="0" wrap="none"/>
          <a:p>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3017520" y="365760"/>
            <a:ext cx="3657600" cy="457200"/>
          </a:xfrm>
          <a:prstGeom prst="rect">
            <a:avLst/>
          </a:prstGeom>
          <a:solidFill>
            <a:srgbClr val="cfe7f5"/>
          </a:solidFill>
          <a:ln>
            <a:solidFill>
              <a:srgbClr val="808080"/>
            </a:solidFill>
          </a:ln>
        </p:spPr>
        <p:txBody>
          <a:bodyPr anchor="ctr" bIns="45000" lIns="90000" rIns="90000" tIns="45000" wrap="none"/>
          <a:p>
            <a:pPr algn="ctr"/>
            <a:r>
              <a:rPr lang="en-US"/>
              <a:t>Java Annotations</a:t>
            </a:r>
            <a:endParaRPr/>
          </a:p>
        </p:txBody>
      </p:sp>
      <p:sp>
        <p:nvSpPr>
          <p:cNvPr id="156" name="CustomShape 2"/>
          <p:cNvSpPr/>
          <p:nvPr/>
        </p:nvSpPr>
        <p:spPr>
          <a:xfrm>
            <a:off x="548640" y="1645920"/>
            <a:ext cx="2286000" cy="1005840"/>
          </a:xfrm>
          <a:prstGeom prst="rect">
            <a:avLst/>
          </a:prstGeom>
          <a:solidFill>
            <a:srgbClr val="cfe7f5"/>
          </a:solidFill>
          <a:ln>
            <a:solidFill>
              <a:srgbClr val="808080"/>
            </a:solidFill>
          </a:ln>
        </p:spPr>
        <p:txBody>
          <a:bodyPr anchor="ctr" bIns="45000" lIns="90000" rIns="90000" tIns="45000" wrap="none"/>
          <a:p>
            <a:pPr algn="ctr"/>
            <a:r>
              <a:rPr lang="en-US"/>
              <a:t>Common Annotations</a:t>
            </a:r>
            <a:endParaRPr/>
          </a:p>
        </p:txBody>
      </p:sp>
      <p:sp>
        <p:nvSpPr>
          <p:cNvPr id="157" name="CustomShape 3"/>
          <p:cNvSpPr/>
          <p:nvPr/>
        </p:nvSpPr>
        <p:spPr>
          <a:xfrm>
            <a:off x="3291840" y="1645920"/>
            <a:ext cx="2011680" cy="1097280"/>
          </a:xfrm>
          <a:prstGeom prst="rect">
            <a:avLst/>
          </a:prstGeom>
          <a:solidFill>
            <a:srgbClr val="cfe7f5"/>
          </a:solidFill>
          <a:ln>
            <a:solidFill>
              <a:srgbClr val="808080"/>
            </a:solidFill>
          </a:ln>
        </p:spPr>
        <p:txBody>
          <a:bodyPr anchor="ctr" bIns="45000" lIns="90000" rIns="90000" tIns="45000" wrap="none"/>
          <a:p>
            <a:pPr algn="ctr"/>
            <a:r>
              <a:rPr lang="en-US"/>
              <a:t>Bean Validation </a:t>
            </a:r>
            <a:endParaRPr/>
          </a:p>
          <a:p>
            <a:pPr algn="ctr"/>
            <a:r>
              <a:rPr lang="en-US"/>
              <a:t>Annotation</a:t>
            </a:r>
            <a:endParaRPr/>
          </a:p>
        </p:txBody>
      </p:sp>
      <p:sp>
        <p:nvSpPr>
          <p:cNvPr id="158" name="CustomShape 4"/>
          <p:cNvSpPr/>
          <p:nvPr/>
        </p:nvSpPr>
        <p:spPr>
          <a:xfrm>
            <a:off x="5943600" y="1645920"/>
            <a:ext cx="2377440" cy="1097280"/>
          </a:xfrm>
          <a:prstGeom prst="rect">
            <a:avLst/>
          </a:prstGeom>
          <a:solidFill>
            <a:srgbClr val="cfe7f5"/>
          </a:solidFill>
          <a:ln>
            <a:solidFill>
              <a:srgbClr val="808080"/>
            </a:solidFill>
          </a:ln>
        </p:spPr>
        <p:txBody>
          <a:bodyPr anchor="ctr" bIns="45000" lIns="90000" rIns="90000" tIns="45000" wrap="none"/>
          <a:p>
            <a:pPr algn="ctr"/>
            <a:r>
              <a:rPr lang="en-US"/>
              <a:t>Dependency </a:t>
            </a:r>
            <a:endParaRPr/>
          </a:p>
          <a:p>
            <a:pPr algn="ctr"/>
            <a:r>
              <a:rPr lang="en-US"/>
              <a:t>Injections annotations</a:t>
            </a:r>
            <a:endParaRPr/>
          </a:p>
        </p:txBody>
      </p:sp>
      <p:sp>
        <p:nvSpPr>
          <p:cNvPr id="159" name="CustomShape 5"/>
          <p:cNvSpPr/>
          <p:nvPr/>
        </p:nvSpPr>
        <p:spPr>
          <a:xfrm>
            <a:off x="548640" y="3108960"/>
            <a:ext cx="2286000" cy="1005840"/>
          </a:xfrm>
          <a:prstGeom prst="rect">
            <a:avLst/>
          </a:prstGeom>
          <a:solidFill>
            <a:srgbClr val="cfe7f5"/>
          </a:solidFill>
          <a:ln>
            <a:solidFill>
              <a:srgbClr val="808080"/>
            </a:solidFill>
          </a:ln>
        </p:spPr>
        <p:txBody>
          <a:bodyPr anchor="ctr" bIns="45000" lIns="90000" rIns="90000" tIns="45000" wrap="none"/>
          <a:p>
            <a:pPr algn="ctr"/>
            <a:r>
              <a:rPr lang="en-US"/>
              <a:t>Bean</a:t>
            </a:r>
            <a:endParaRPr/>
          </a:p>
          <a:p>
            <a:pPr algn="ctr"/>
            <a:r>
              <a:rPr lang="en-US"/>
              <a:t> </a:t>
            </a:r>
            <a:r>
              <a:rPr lang="en-US"/>
              <a:t>validation Annotations</a:t>
            </a:r>
            <a:endParaRPr/>
          </a:p>
        </p:txBody>
      </p:sp>
      <p:sp>
        <p:nvSpPr>
          <p:cNvPr id="160" name="CustomShape 6"/>
          <p:cNvSpPr/>
          <p:nvPr/>
        </p:nvSpPr>
        <p:spPr>
          <a:xfrm>
            <a:off x="3749040" y="3108960"/>
            <a:ext cx="2286000" cy="1005840"/>
          </a:xfrm>
          <a:prstGeom prst="rect">
            <a:avLst/>
          </a:prstGeom>
          <a:solidFill>
            <a:srgbClr val="cfe7f5"/>
          </a:solidFill>
          <a:ln>
            <a:solidFill>
              <a:srgbClr val="808080"/>
            </a:solidFill>
          </a:ln>
        </p:spPr>
        <p:txBody>
          <a:bodyPr anchor="ctr" bIns="45000" lIns="90000" rIns="90000" tIns="45000" wrap="none"/>
          <a:p>
            <a:pPr algn="ctr"/>
            <a:r>
              <a:rPr lang="en-US"/>
              <a:t>Configuration</a:t>
            </a:r>
            <a:endParaRPr/>
          </a:p>
          <a:p>
            <a:pPr algn="ctr"/>
            <a:r>
              <a:rPr lang="en-US"/>
              <a:t> </a:t>
            </a:r>
            <a:r>
              <a:rPr lang="en-US"/>
              <a:t>Annotations</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504000" y="301320"/>
            <a:ext cx="9071640" cy="1262160"/>
          </a:xfrm>
          <a:prstGeom prst="rect">
            <a:avLst/>
          </a:prstGeom>
        </p:spPr>
        <p:txBody>
          <a:bodyPr anchor="ctr" bIns="0" lIns="0" rIns="0" tIns="0" wrap="none"/>
          <a:p>
            <a:pPr algn="ctr"/>
            <a:endParaRPr/>
          </a:p>
        </p:txBody>
      </p:sp>
      <p:sp>
        <p:nvSpPr>
          <p:cNvPr id="162" name="TextShape 2"/>
          <p:cNvSpPr txBox="1"/>
          <p:nvPr/>
        </p:nvSpPr>
        <p:spPr>
          <a:xfrm>
            <a:off x="504000" y="1769040"/>
            <a:ext cx="8870040" cy="4384800"/>
          </a:xfrm>
          <a:prstGeom prst="rect">
            <a:avLst/>
          </a:prstGeom>
        </p:spPr>
        <p:txBody>
          <a:bodyPr bIns="0" lIns="0" rIns="0" tIns="0" wrap="none"/>
          <a:p>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2329200" y="635760"/>
            <a:ext cx="6357600" cy="444960"/>
          </a:xfrm>
          <a:prstGeom prst="rect">
            <a:avLst/>
          </a:prstGeom>
          <a:solidFill>
            <a:srgbClr val="00ae00"/>
          </a:solidFill>
          <a:ln w="9360">
            <a:solidFill>
              <a:srgbClr val="808080"/>
            </a:solidFill>
            <a:round/>
          </a:ln>
        </p:spPr>
        <p:txBody>
          <a:bodyPr anchor="ctr" bIns="0" lIns="0" rIns="0" tIns="0" wrap="none"/>
          <a:p>
            <a:pPr algn="ctr"/>
            <a:r>
              <a:rPr lang="en-US" sz="2800">
                <a:solidFill>
                  <a:srgbClr val="000000"/>
                </a:solidFill>
                <a:latin typeface="Times New Roman"/>
              </a:rPr>
              <a:t>Technologies at B2B communication</a:t>
            </a:r>
            <a:endParaRPr/>
          </a:p>
        </p:txBody>
      </p:sp>
      <p:sp>
        <p:nvSpPr>
          <p:cNvPr id="164" name="CustomShape 2"/>
          <p:cNvSpPr/>
          <p:nvPr/>
        </p:nvSpPr>
        <p:spPr>
          <a:xfrm>
            <a:off x="1931760" y="4085640"/>
            <a:ext cx="6389280" cy="597240"/>
          </a:xfrm>
          <a:prstGeom prst="rect">
            <a:avLst/>
          </a:prstGeom>
          <a:gradFill>
            <a:gsLst>
              <a:gs pos="0">
                <a:srgbClr val="000000"/>
              </a:gs>
              <a:gs pos="100000">
                <a:srgbClr val="ffffff"/>
              </a:gs>
            </a:gsLst>
            <a:lin ang="5400000"/>
          </a:gradFill>
          <a:ln w="9360">
            <a:solidFill>
              <a:srgbClr val="808080"/>
            </a:solidFill>
            <a:round/>
          </a:ln>
        </p:spPr>
        <p:txBody>
          <a:bodyPr anchor="ctr" bIns="0" lIns="0" rIns="0" tIns="0" wrap="none"/>
          <a:p>
            <a:pPr algn="ctr"/>
            <a:r>
              <a:rPr lang="en-US" sz="1200">
                <a:solidFill>
                  <a:srgbClr val="000000"/>
                </a:solidFill>
                <a:latin typeface="Times New Roman"/>
              </a:rPr>
              <a:t>RPC</a:t>
            </a:r>
            <a:endParaRPr/>
          </a:p>
        </p:txBody>
      </p:sp>
      <p:sp>
        <p:nvSpPr>
          <p:cNvPr id="165" name="CustomShape 3"/>
          <p:cNvSpPr/>
          <p:nvPr/>
        </p:nvSpPr>
        <p:spPr>
          <a:xfrm>
            <a:off x="2725560" y="1694520"/>
            <a:ext cx="2252880" cy="468000"/>
          </a:xfrm>
          <a:prstGeom prst="rect">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CORBA / RMI / RMI – IIOP/JMS</a:t>
            </a:r>
            <a:endParaRPr/>
          </a:p>
        </p:txBody>
      </p:sp>
      <p:sp>
        <p:nvSpPr>
          <p:cNvPr id="166" name="CustomShape 4"/>
          <p:cNvSpPr/>
          <p:nvPr/>
        </p:nvSpPr>
        <p:spPr>
          <a:xfrm>
            <a:off x="2725560" y="2890080"/>
            <a:ext cx="2252880" cy="1055520"/>
          </a:xfrm>
          <a:prstGeom prst="rect">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HTTP</a:t>
            </a:r>
            <a:endParaRPr/>
          </a:p>
        </p:txBody>
      </p:sp>
      <p:sp>
        <p:nvSpPr>
          <p:cNvPr id="167" name="CustomShape 5"/>
          <p:cNvSpPr/>
          <p:nvPr/>
        </p:nvSpPr>
        <p:spPr>
          <a:xfrm>
            <a:off x="274320" y="1526040"/>
            <a:ext cx="1349280" cy="3228840"/>
          </a:xfrm>
          <a:prstGeom prst="rect">
            <a:avLst/>
          </a:prstGeom>
          <a:solidFill>
            <a:srgbClr val="ff00ff"/>
          </a:solidFill>
          <a:ln w="9360">
            <a:solidFill>
              <a:srgbClr val="808080"/>
            </a:solidFill>
            <a:round/>
          </a:ln>
        </p:spPr>
        <p:txBody>
          <a:bodyPr anchor="ctr" bIns="0" lIns="0" rIns="0" tIns="0" wrap="none"/>
          <a:p>
            <a:pPr algn="ctr"/>
            <a:r>
              <a:rPr lang="en-US" sz="1200">
                <a:solidFill>
                  <a:srgbClr val="000000"/>
                </a:solidFill>
                <a:latin typeface="Times New Roman"/>
              </a:rPr>
              <a:t>Client Java </a:t>
            </a:r>
            <a:endParaRPr/>
          </a:p>
          <a:p>
            <a:pPr algn="ctr"/>
            <a:r>
              <a:rPr lang="en-US" sz="1200">
                <a:solidFill>
                  <a:srgbClr val="000000"/>
                </a:solidFill>
                <a:latin typeface="Times New Roman"/>
              </a:rPr>
              <a:t>Applications</a:t>
            </a:r>
            <a:endParaRPr/>
          </a:p>
        </p:txBody>
      </p:sp>
      <p:sp>
        <p:nvSpPr>
          <p:cNvPr id="168" name="CustomShape 6"/>
          <p:cNvSpPr/>
          <p:nvPr/>
        </p:nvSpPr>
        <p:spPr>
          <a:xfrm>
            <a:off x="8571600" y="1503000"/>
            <a:ext cx="1029600" cy="3160440"/>
          </a:xfrm>
          <a:prstGeom prst="rect">
            <a:avLst/>
          </a:prstGeom>
          <a:solidFill>
            <a:srgbClr val="ff00ff"/>
          </a:solidFill>
          <a:ln w="9360">
            <a:solidFill>
              <a:srgbClr val="808080"/>
            </a:solidFill>
            <a:round/>
          </a:ln>
        </p:spPr>
        <p:txBody>
          <a:bodyPr anchor="ctr" bIns="0" lIns="0" rIns="0" tIns="0" wrap="none"/>
          <a:p>
            <a:pPr algn="ctr"/>
            <a:r>
              <a:rPr lang="en-US" sz="1200">
                <a:solidFill>
                  <a:srgbClr val="000000"/>
                </a:solidFill>
                <a:latin typeface="Times New Roman"/>
              </a:rPr>
              <a:t>Java Services / </a:t>
            </a:r>
            <a:endParaRPr/>
          </a:p>
          <a:p>
            <a:pPr algn="ctr"/>
            <a:r>
              <a:rPr lang="en-US" sz="1200">
                <a:solidFill>
                  <a:srgbClr val="000000"/>
                </a:solidFill>
                <a:latin typeface="Times New Roman"/>
              </a:rPr>
              <a:t>Component</a:t>
            </a:r>
            <a:endParaRPr/>
          </a:p>
        </p:txBody>
      </p:sp>
      <p:sp>
        <p:nvSpPr>
          <p:cNvPr id="169" name="CustomShape 7"/>
          <p:cNvSpPr/>
          <p:nvPr/>
        </p:nvSpPr>
        <p:spPr>
          <a:xfrm>
            <a:off x="2725560" y="2272320"/>
            <a:ext cx="2252880" cy="469440"/>
          </a:xfrm>
          <a:prstGeom prst="rect">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SOAP</a:t>
            </a:r>
            <a:endParaRPr/>
          </a:p>
        </p:txBody>
      </p:sp>
      <p:sp>
        <p:nvSpPr>
          <p:cNvPr id="170" name="CustomShape 8"/>
          <p:cNvSpPr/>
          <p:nvPr/>
        </p:nvSpPr>
        <p:spPr>
          <a:xfrm>
            <a:off x="5669280" y="1645920"/>
            <a:ext cx="2542320" cy="453960"/>
          </a:xfrm>
          <a:prstGeom prst="cube">
            <a:avLst>
              <a:gd fmla="val 5400" name="adj"/>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EJB</a:t>
            </a:r>
            <a:endParaRPr/>
          </a:p>
        </p:txBody>
      </p:sp>
      <p:sp>
        <p:nvSpPr>
          <p:cNvPr id="171" name="CustomShape 9"/>
          <p:cNvSpPr/>
          <p:nvPr/>
        </p:nvSpPr>
        <p:spPr>
          <a:xfrm>
            <a:off x="5709240" y="2237040"/>
            <a:ext cx="2534040" cy="484920"/>
          </a:xfrm>
          <a:prstGeom prst="cube">
            <a:avLst>
              <a:gd fmla="val 5400" name="adj"/>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JAX-WS / JAX-RPC web services</a:t>
            </a:r>
            <a:endParaRPr/>
          </a:p>
        </p:txBody>
      </p:sp>
      <p:sp>
        <p:nvSpPr>
          <p:cNvPr id="172" name="CustomShape 10"/>
          <p:cNvSpPr/>
          <p:nvPr/>
        </p:nvSpPr>
        <p:spPr>
          <a:xfrm>
            <a:off x="5765040" y="2921400"/>
            <a:ext cx="2459160" cy="439200"/>
          </a:xfrm>
          <a:prstGeom prst="cube">
            <a:avLst>
              <a:gd fmla="val 5400" name="adj"/>
            </a:avLst>
          </a:prstGeom>
          <a:solidFill>
            <a:srgbClr val="cfe7f5"/>
          </a:solidFill>
          <a:ln w="9360">
            <a:solidFill>
              <a:srgbClr val="808080"/>
            </a:solidFill>
            <a:round/>
          </a:ln>
        </p:spPr>
        <p:txBody>
          <a:bodyPr anchor="ctr" bIns="0" lIns="0" rIns="0" tIns="0" wrap="none"/>
          <a:p>
            <a:r>
              <a:rPr lang="en-US" sz="1200">
                <a:solidFill>
                  <a:srgbClr val="000000"/>
                </a:solidFill>
                <a:latin typeface="Times New Roman"/>
              </a:rPr>
              <a:t>RESTful / HTTP invoker / Burlap / Hessian</a:t>
            </a:r>
            <a:endParaRPr/>
          </a:p>
        </p:txBody>
      </p:sp>
      <p:sp>
        <p:nvSpPr>
          <p:cNvPr id="173" name="CustomShape 11"/>
          <p:cNvSpPr/>
          <p:nvPr/>
        </p:nvSpPr>
        <p:spPr>
          <a:xfrm>
            <a:off x="5765040" y="3499920"/>
            <a:ext cx="2459160" cy="436320"/>
          </a:xfrm>
          <a:prstGeom prst="cube">
            <a:avLst>
              <a:gd fmla="val 5400" name="adj"/>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JMS</a:t>
            </a:r>
            <a:endParaRPr/>
          </a:p>
        </p:txBody>
      </p:sp>
      <p:sp>
        <p:nvSpPr>
          <p:cNvPr id="174" name="CustomShape 12"/>
          <p:cNvSpPr/>
          <p:nvPr/>
        </p:nvSpPr>
        <p:spPr>
          <a:xfrm>
            <a:off x="5160960" y="1822680"/>
            <a:ext cx="354960" cy="239760"/>
          </a:xfrm>
          <a:prstGeom prst="leftRightArrow">
            <a:avLst>
              <a:gd fmla="val 4300" name="adj1"/>
              <a:gd fmla="val 5400" name="adj2"/>
            </a:avLst>
          </a:prstGeom>
          <a:solidFill>
            <a:srgbClr val="cfe7f5"/>
          </a:solidFill>
          <a:ln w="9360">
            <a:solidFill>
              <a:srgbClr val="808080"/>
            </a:solidFill>
            <a:round/>
          </a:ln>
        </p:spPr>
      </p:sp>
      <p:sp>
        <p:nvSpPr>
          <p:cNvPr id="175" name="CustomShape 13"/>
          <p:cNvSpPr/>
          <p:nvPr/>
        </p:nvSpPr>
        <p:spPr>
          <a:xfrm>
            <a:off x="5152680" y="2432520"/>
            <a:ext cx="370800" cy="231480"/>
          </a:xfrm>
          <a:prstGeom prst="leftRightArrow">
            <a:avLst>
              <a:gd fmla="val 4300" name="adj1"/>
              <a:gd fmla="val 5400" name="adj2"/>
            </a:avLst>
          </a:prstGeom>
          <a:solidFill>
            <a:srgbClr val="cfe7f5"/>
          </a:solidFill>
          <a:ln w="9360">
            <a:solidFill>
              <a:srgbClr val="808080"/>
            </a:solidFill>
            <a:round/>
          </a:ln>
        </p:spPr>
      </p:sp>
      <p:sp>
        <p:nvSpPr>
          <p:cNvPr id="176" name="CustomShape 14"/>
          <p:cNvSpPr/>
          <p:nvPr/>
        </p:nvSpPr>
        <p:spPr>
          <a:xfrm>
            <a:off x="5133960" y="3050280"/>
            <a:ext cx="407520" cy="244080"/>
          </a:xfrm>
          <a:prstGeom prst="leftRightArrow">
            <a:avLst>
              <a:gd fmla="val 4300" name="adj1"/>
              <a:gd fmla="val 5400" name="adj2"/>
            </a:avLst>
          </a:prstGeom>
          <a:solidFill>
            <a:srgbClr val="cfe7f5"/>
          </a:solidFill>
          <a:ln w="9360">
            <a:solidFill>
              <a:srgbClr val="808080"/>
            </a:solidFill>
            <a:round/>
          </a:ln>
        </p:spPr>
      </p:sp>
      <p:sp>
        <p:nvSpPr>
          <p:cNvPr id="177" name="CustomShape 15"/>
          <p:cNvSpPr/>
          <p:nvPr/>
        </p:nvSpPr>
        <p:spPr>
          <a:xfrm>
            <a:off x="5160960" y="3587400"/>
            <a:ext cx="354960" cy="340920"/>
          </a:xfrm>
          <a:prstGeom prst="leftRightArrow">
            <a:avLst>
              <a:gd fmla="val 4300" name="adj1"/>
              <a:gd fmla="val 5400" name="adj2"/>
            </a:avLst>
          </a:prstGeom>
          <a:solidFill>
            <a:srgbClr val="cfe7f5"/>
          </a:solidFill>
          <a:ln w="9360">
            <a:solidFill>
              <a:srgbClr val="808080"/>
            </a:solidFill>
            <a:round/>
          </a:ln>
        </p:spPr>
      </p:sp>
      <p:sp>
        <p:nvSpPr>
          <p:cNvPr id="178" name="CustomShape 16"/>
          <p:cNvSpPr/>
          <p:nvPr/>
        </p:nvSpPr>
        <p:spPr>
          <a:xfrm>
            <a:off x="1779480" y="1760040"/>
            <a:ext cx="780120" cy="287640"/>
          </a:xfrm>
          <a:prstGeom prst="leftRightArrow">
            <a:avLst>
              <a:gd fmla="val 4300" name="adj1"/>
              <a:gd fmla="val 5400" name="adj2"/>
            </a:avLst>
          </a:prstGeom>
          <a:solidFill>
            <a:srgbClr val="cfe7f5"/>
          </a:solidFill>
          <a:ln w="9360">
            <a:solidFill>
              <a:srgbClr val="808080"/>
            </a:solidFill>
            <a:round/>
          </a:ln>
        </p:spPr>
      </p:sp>
      <p:sp>
        <p:nvSpPr>
          <p:cNvPr id="179" name="CustomShape 17"/>
          <p:cNvSpPr/>
          <p:nvPr/>
        </p:nvSpPr>
        <p:spPr>
          <a:xfrm>
            <a:off x="1779480" y="2369160"/>
            <a:ext cx="780120" cy="284760"/>
          </a:xfrm>
          <a:prstGeom prst="leftRightArrow">
            <a:avLst>
              <a:gd fmla="val 4300" name="adj1"/>
              <a:gd fmla="val 5400" name="adj2"/>
            </a:avLst>
          </a:prstGeom>
          <a:solidFill>
            <a:srgbClr val="cfe7f5"/>
          </a:solidFill>
          <a:ln w="9360">
            <a:solidFill>
              <a:srgbClr val="808080"/>
            </a:solidFill>
            <a:round/>
          </a:ln>
        </p:spPr>
      </p:sp>
      <p:sp>
        <p:nvSpPr>
          <p:cNvPr id="180" name="CustomShape 18"/>
          <p:cNvSpPr/>
          <p:nvPr/>
        </p:nvSpPr>
        <p:spPr>
          <a:xfrm>
            <a:off x="1779480" y="3244680"/>
            <a:ext cx="780120" cy="286920"/>
          </a:xfrm>
          <a:prstGeom prst="leftRightArrow">
            <a:avLst>
              <a:gd fmla="val 4300" name="adj1"/>
              <a:gd fmla="val 5400" name="adj2"/>
            </a:avLst>
          </a:prstGeom>
          <a:solidFill>
            <a:srgbClr val="cfe7f5"/>
          </a:solidFill>
          <a:ln w="9360">
            <a:solidFill>
              <a:srgbClr val="808080"/>
            </a:solidFill>
            <a:round/>
          </a:ln>
        </p:spPr>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2651760" y="1097280"/>
            <a:ext cx="4937760" cy="914400"/>
          </a:xfrm>
          <a:prstGeom prst="rect">
            <a:avLst/>
          </a:prstGeom>
          <a:solidFill>
            <a:srgbClr val="cfe7f5"/>
          </a:solidFill>
          <a:ln>
            <a:solidFill>
              <a:srgbClr val="808080"/>
            </a:solidFill>
          </a:ln>
        </p:spPr>
        <p:txBody>
          <a:bodyPr anchor="ctr" bIns="45000" lIns="90000" rIns="90000" tIns="45000" wrap="none"/>
          <a:p>
            <a:pPr algn="ctr"/>
            <a:r>
              <a:rPr lang="en-US"/>
              <a:t>CRM Product</a:t>
            </a:r>
            <a:endParaRPr/>
          </a:p>
        </p:txBody>
      </p:sp>
      <p:sp>
        <p:nvSpPr>
          <p:cNvPr id="182" name="CustomShape 2"/>
          <p:cNvSpPr/>
          <p:nvPr/>
        </p:nvSpPr>
        <p:spPr>
          <a:xfrm>
            <a:off x="2651760" y="2468880"/>
            <a:ext cx="4937760" cy="914400"/>
          </a:xfrm>
          <a:prstGeom prst="rect">
            <a:avLst/>
          </a:prstGeom>
          <a:solidFill>
            <a:srgbClr val="cfe7f5"/>
          </a:solidFill>
          <a:ln>
            <a:solidFill>
              <a:srgbClr val="808080"/>
            </a:solidFill>
          </a:ln>
        </p:spPr>
        <p:txBody>
          <a:bodyPr anchor="ctr" bIns="45000" lIns="90000" rIns="90000" tIns="45000" wrap="none"/>
          <a:p>
            <a:pPr algn="ctr"/>
            <a:r>
              <a:rPr lang="en-US"/>
              <a:t>ERP Product</a:t>
            </a:r>
            <a:endParaRPr/>
          </a:p>
        </p:txBody>
      </p:sp>
      <p:sp>
        <p:nvSpPr>
          <p:cNvPr id="183" name="CustomShape 3"/>
          <p:cNvSpPr/>
          <p:nvPr/>
        </p:nvSpPr>
        <p:spPr>
          <a:xfrm>
            <a:off x="2743200" y="3840480"/>
            <a:ext cx="4937760" cy="914400"/>
          </a:xfrm>
          <a:prstGeom prst="rect">
            <a:avLst/>
          </a:prstGeom>
          <a:solidFill>
            <a:srgbClr val="cfe7f5"/>
          </a:solidFill>
          <a:ln>
            <a:solidFill>
              <a:srgbClr val="808080"/>
            </a:solidFill>
          </a:ln>
        </p:spPr>
        <p:txBody>
          <a:bodyPr anchor="ctr" bIns="45000" lIns="90000" rIns="90000" tIns="45000" wrap="none"/>
          <a:p>
            <a:pPr algn="ctr"/>
            <a:r>
              <a:rPr lang="en-US"/>
              <a:t>ETL Product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1920240" y="274320"/>
            <a:ext cx="5669280" cy="640080"/>
          </a:xfrm>
          <a:prstGeom prst="rect">
            <a:avLst/>
          </a:prstGeom>
          <a:gradFill>
            <a:gsLst>
              <a:gs pos="0">
                <a:srgbClr val="ffffff"/>
              </a:gs>
              <a:gs pos="50000">
                <a:srgbClr val="ff0000"/>
              </a:gs>
              <a:gs pos="100000">
                <a:srgbClr val="ffffff"/>
              </a:gs>
            </a:gsLst>
            <a:lin ang="5400000"/>
          </a:gradFill>
          <a:ln>
            <a:solidFill>
              <a:srgbClr val="808080"/>
            </a:solidFill>
          </a:ln>
        </p:spPr>
        <p:txBody>
          <a:bodyPr anchor="ctr" bIns="45000" lIns="90000" rIns="90000" tIns="45000" wrap="none"/>
          <a:p>
            <a:pPr algn="ctr"/>
            <a:r>
              <a:rPr lang="en-US"/>
              <a:t>Domain / POJO / DTO (sometime)</a:t>
            </a:r>
            <a:endParaRPr/>
          </a:p>
        </p:txBody>
      </p:sp>
      <p:sp>
        <p:nvSpPr>
          <p:cNvPr id="80" name="CustomShape 2"/>
          <p:cNvSpPr/>
          <p:nvPr/>
        </p:nvSpPr>
        <p:spPr>
          <a:xfrm>
            <a:off x="914400" y="1371600"/>
            <a:ext cx="7863840" cy="1005840"/>
          </a:xfrm>
          <a:prstGeom prst="rect">
            <a:avLst/>
          </a:prstGeom>
          <a:solidFill>
            <a:srgbClr val="cfe7f5"/>
          </a:solidFill>
          <a:ln>
            <a:solidFill>
              <a:srgbClr val="808080"/>
            </a:solidFill>
          </a:ln>
        </p:spPr>
        <p:txBody>
          <a:bodyPr anchor="ctr" bIns="45000" lIns="90000" rIns="90000" tIns="45000" wrap="none"/>
          <a:p>
            <a:pPr algn="ctr"/>
            <a:r>
              <a:rPr lang="en-US"/>
              <a:t>Why we go for Domain objects even there are several built in data structures</a:t>
            </a:r>
            <a:r>
              <a:rPr lang="en-US"/>
              <a:t>
</a:t>
            </a:r>
            <a:r>
              <a:rPr lang="en-US"/>
              <a:t> like Array, ArrayList, Map, Set and etc already there in languages (java )</a:t>
            </a:r>
            <a:endParaRPr/>
          </a:p>
        </p:txBody>
      </p:sp>
      <p:sp>
        <p:nvSpPr>
          <p:cNvPr id="81" name="CustomShape 3"/>
          <p:cNvSpPr/>
          <p:nvPr/>
        </p:nvSpPr>
        <p:spPr>
          <a:xfrm>
            <a:off x="914400" y="2926080"/>
            <a:ext cx="7772400" cy="1005840"/>
          </a:xfrm>
          <a:prstGeom prst="octagon">
            <a:avLst>
              <a:gd fmla="val 5000" name="adj"/>
            </a:avLst>
          </a:prstGeom>
          <a:solidFill>
            <a:srgbClr val="cfe7f5"/>
          </a:solidFill>
          <a:ln>
            <a:solidFill>
              <a:srgbClr val="808080"/>
            </a:solidFill>
          </a:ln>
        </p:spPr>
        <p:txBody>
          <a:bodyPr anchor="ctr" bIns="45000" lIns="90000" rIns="90000" tIns="45000" wrap="none"/>
          <a:p>
            <a:pPr algn="ctr"/>
            <a:r>
              <a:rPr lang="en-US"/>
              <a:t>Physically it combinations different data types in attributes.</a:t>
            </a:r>
            <a:endParaRPr/>
          </a:p>
          <a:p>
            <a:pPr algn="ctr"/>
            <a:r>
              <a:rPr lang="en-US"/>
              <a:t>Logically, it rep. Complete information in problem domain.</a:t>
            </a:r>
            <a:endParaRPr/>
          </a:p>
        </p:txBody>
      </p:sp>
      <p:sp>
        <p:nvSpPr>
          <p:cNvPr id="82" name="CustomShape 4"/>
          <p:cNvSpPr/>
          <p:nvPr/>
        </p:nvSpPr>
        <p:spPr>
          <a:xfrm>
            <a:off x="640080" y="4572000"/>
            <a:ext cx="3108960" cy="2286000"/>
          </a:xfrm>
          <a:prstGeom prst="ellipse">
            <a:avLst/>
          </a:prstGeom>
          <a:solidFill>
            <a:srgbClr val="cfe7f5"/>
          </a:solidFill>
          <a:ln>
            <a:solidFill>
              <a:srgbClr val="808080"/>
            </a:solidFill>
          </a:ln>
        </p:spPr>
        <p:txBody>
          <a:bodyPr anchor="ctr" bIns="45000" lIns="90000" rIns="90000" tIns="45000" wrap="none"/>
          <a:p>
            <a:pPr algn="ctr"/>
            <a:r>
              <a:rPr lang="en-US"/>
              <a:t>Try to identify use of</a:t>
            </a:r>
            <a:endParaRPr/>
          </a:p>
          <a:p>
            <a:pPr algn="ctr"/>
            <a:r>
              <a:rPr lang="en-US"/>
              <a:t>DTO/ POJO / Domain.</a:t>
            </a:r>
            <a:endParaRPr/>
          </a:p>
          <a:p>
            <a:pPr algn="ctr"/>
            <a:r>
              <a:rPr lang="en-US"/>
              <a:t>---------</a:t>
            </a:r>
            <a:endParaRPr/>
          </a:p>
          <a:p>
            <a:pPr algn="ctr"/>
            <a:r>
              <a:rPr lang="en-US"/>
              <a:t>There is no such a project</a:t>
            </a:r>
            <a:endParaRPr/>
          </a:p>
          <a:p>
            <a:pPr algn="ctr"/>
            <a:r>
              <a:rPr lang="en-US"/>
              <a:t>Without place for them </a:t>
            </a:r>
            <a:endParaRPr/>
          </a:p>
          <a:p>
            <a:pPr algn="ct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640080" y="548640"/>
            <a:ext cx="8869680" cy="602280"/>
          </a:xfrm>
          <a:prstGeom prst="rect">
            <a:avLst/>
          </a:prstGeom>
        </p:spPr>
        <p:txBody>
          <a:bodyPr bIns="45000" lIns="90000" rIns="90000" tIns="45000" wrap="none"/>
          <a:p>
            <a:r>
              <a:rPr lang="en-US"/>
              <a:t>Usage of POJO in a project will helps for easy to maintain, extendability and increase readability</a:t>
            </a:r>
            <a:endParaRPr/>
          </a:p>
        </p:txBody>
      </p:sp>
      <p:sp>
        <p:nvSpPr>
          <p:cNvPr id="84" name="TextShape 2"/>
          <p:cNvSpPr txBox="1"/>
          <p:nvPr/>
        </p:nvSpPr>
        <p:spPr>
          <a:xfrm>
            <a:off x="457200" y="1463040"/>
            <a:ext cx="9418320" cy="2649960"/>
          </a:xfrm>
          <a:prstGeom prst="rect">
            <a:avLst/>
          </a:prstGeom>
        </p:spPr>
        <p:txBody>
          <a:bodyPr bIns="45000" lIns="90000" rIns="90000" tIns="45000" wrap="none"/>
          <a:p>
            <a:r>
              <a:rPr lang="en-US">
                <a:solidFill>
                  <a:srgbClr val="ff0000"/>
                </a:solidFill>
              </a:rPr>
              <a:t>Lets have a separate project for Domain / POJO objects</a:t>
            </a:r>
            <a:r>
              <a:rPr lang="en-US"/>
              <a:t> </a:t>
            </a:r>
            <a:endParaRPr/>
          </a:p>
          <a:p>
            <a:endParaRPr/>
          </a:p>
          <a:p>
            <a:r>
              <a:rPr lang="en-US"/>
              <a:t>       </a:t>
            </a:r>
            <a:r>
              <a:rPr lang="en-US">
                <a:solidFill>
                  <a:srgbClr val="0047ff"/>
                </a:solidFill>
              </a:rPr>
              <a:t>     </a:t>
            </a:r>
            <a:r>
              <a:rPr lang="en-US">
                <a:solidFill>
                  <a:srgbClr val="ffff00"/>
                </a:solidFill>
              </a:rPr>
              <a:t> </a:t>
            </a:r>
            <a:r>
              <a:rPr lang="en-US">
                <a:solidFill>
                  <a:srgbClr val="cccc00"/>
                </a:solidFill>
              </a:rPr>
              <a:t>I STRONGLY SAYS, single db SCHEMA shared among many projects. Agree ??</a:t>
            </a:r>
            <a:endParaRPr/>
          </a:p>
          <a:p>
            <a:endParaRPr/>
          </a:p>
          <a:p>
            <a:r>
              <a:rPr lang="en-US">
                <a:solidFill>
                  <a:srgbClr val="0047ff"/>
                </a:solidFill>
              </a:rPr>
              <a:t>   </a:t>
            </a:r>
            <a:r>
              <a:rPr lang="en-US">
                <a:solidFill>
                  <a:srgbClr val="0047ff"/>
                </a:solidFill>
              </a:rPr>
              <a:t>Lets have, the domain expert team create ER model and the same team create maintain Domain objects and it relationship more or less like DB Table objects.</a:t>
            </a:r>
            <a:endParaRPr/>
          </a:p>
          <a:p>
            <a:endParaRPr/>
          </a:p>
          <a:p>
            <a:r>
              <a:rPr lang="en-US">
                <a:solidFill>
                  <a:srgbClr val="0047ff"/>
                </a:solidFill>
              </a:rPr>
              <a:t>   </a:t>
            </a:r>
            <a:r>
              <a:rPr lang="en-US">
                <a:solidFill>
                  <a:srgbClr val="0047ff"/>
                </a:solidFill>
              </a:rPr>
              <a:t>The Same Domain project is imported by many Java projects.  Now by default every project will have expertised java domain objects.</a:t>
            </a:r>
            <a:endParaRPr/>
          </a:p>
          <a:p>
            <a:r>
              <a:rPr lang="en-US"/>
              <a:t>        </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182880" y="1586520"/>
            <a:ext cx="1005840" cy="5545800"/>
          </a:xfrm>
          <a:prstGeom prst="roundRect">
            <a:avLst>
              <a:gd fmla="val 3600" name="adj"/>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Java</a:t>
            </a:r>
            <a:endParaRPr/>
          </a:p>
          <a:p>
            <a:pPr algn="ctr"/>
            <a:r>
              <a:rPr lang="en-US" sz="1200">
                <a:solidFill>
                  <a:srgbClr val="000000"/>
                </a:solidFill>
                <a:latin typeface="Times New Roman"/>
              </a:rPr>
              <a:t> </a:t>
            </a:r>
            <a:r>
              <a:rPr lang="en-US" sz="1200">
                <a:solidFill>
                  <a:srgbClr val="000000"/>
                </a:solidFill>
                <a:latin typeface="Times New Roman"/>
              </a:rPr>
              <a:t>Application </a:t>
            </a:r>
            <a:endParaRPr/>
          </a:p>
          <a:p>
            <a:pPr algn="ctr"/>
            <a:r>
              <a:rPr lang="en-US" sz="1200">
                <a:solidFill>
                  <a:srgbClr val="000000"/>
                </a:solidFill>
                <a:latin typeface="Times New Roman"/>
              </a:rPr>
              <a:t> </a:t>
            </a:r>
            <a:r>
              <a:rPr lang="en-US" sz="1200">
                <a:solidFill>
                  <a:srgbClr val="000000"/>
                </a:solidFill>
                <a:latin typeface="Times New Roman"/>
              </a:rPr>
              <a:t>code</a:t>
            </a:r>
            <a:endParaRPr/>
          </a:p>
        </p:txBody>
      </p:sp>
      <p:sp>
        <p:nvSpPr>
          <p:cNvPr id="86" name="CustomShape 2"/>
          <p:cNvSpPr/>
          <p:nvPr/>
        </p:nvSpPr>
        <p:spPr>
          <a:xfrm>
            <a:off x="8341560" y="1691280"/>
            <a:ext cx="1223640" cy="2318040"/>
          </a:xfrm>
          <a:prstGeom prst="can">
            <a:avLst>
              <a:gd fmla="val 5400" name="adj"/>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Database</a:t>
            </a:r>
            <a:endParaRPr/>
          </a:p>
        </p:txBody>
      </p:sp>
      <p:sp>
        <p:nvSpPr>
          <p:cNvPr id="87" name="CustomShape 3"/>
          <p:cNvSpPr/>
          <p:nvPr/>
        </p:nvSpPr>
        <p:spPr>
          <a:xfrm>
            <a:off x="6031080" y="1463040"/>
            <a:ext cx="1020240" cy="5577840"/>
          </a:xfrm>
          <a:prstGeom prst="roundRect">
            <a:avLst>
              <a:gd fmla="val 3600" name="adj"/>
            </a:avLst>
          </a:prstGeom>
          <a:solidFill>
            <a:srgbClr val="eb613d"/>
          </a:solidFill>
          <a:ln w="9360">
            <a:solidFill>
              <a:srgbClr val="808080"/>
            </a:solidFill>
            <a:round/>
          </a:ln>
        </p:spPr>
        <p:txBody>
          <a:bodyPr anchor="ctr" bIns="0" lIns="0" rIns="0" tIns="0" wrap="none"/>
          <a:p>
            <a:pPr algn="ctr"/>
            <a:r>
              <a:rPr lang="en-US" sz="1200">
                <a:solidFill>
                  <a:srgbClr val="000000"/>
                </a:solidFill>
                <a:latin typeface="Times New Roman"/>
              </a:rPr>
              <a:t>JDBC </a:t>
            </a:r>
            <a:endParaRPr/>
          </a:p>
        </p:txBody>
      </p:sp>
      <p:sp>
        <p:nvSpPr>
          <p:cNvPr id="88" name="CustomShape 4"/>
          <p:cNvSpPr/>
          <p:nvPr/>
        </p:nvSpPr>
        <p:spPr>
          <a:xfrm>
            <a:off x="7135920" y="2668680"/>
            <a:ext cx="1047600" cy="707400"/>
          </a:xfrm>
          <a:prstGeom prst="rightArrow">
            <a:avLst>
              <a:gd fmla="val 16200" name="adj1"/>
              <a:gd fmla="val 5400" name="adj2"/>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SQL</a:t>
            </a:r>
            <a:endParaRPr/>
          </a:p>
        </p:txBody>
      </p:sp>
      <p:sp>
        <p:nvSpPr>
          <p:cNvPr id="89" name="CustomShape 5"/>
          <p:cNvSpPr/>
          <p:nvPr/>
        </p:nvSpPr>
        <p:spPr>
          <a:xfrm>
            <a:off x="1554480" y="1436760"/>
            <a:ext cx="4297680" cy="666360"/>
          </a:xfrm>
          <a:prstGeom prst="rightArrow">
            <a:avLst>
              <a:gd fmla="val 16200" name="adj1"/>
              <a:gd fmla="val 5400" name="adj2"/>
            </a:avLst>
          </a:prstGeom>
          <a:solidFill>
            <a:srgbClr val="e6ff00"/>
          </a:solidFill>
          <a:ln w="9360">
            <a:solidFill>
              <a:srgbClr val="808080"/>
            </a:solidFill>
            <a:round/>
          </a:ln>
        </p:spPr>
        <p:txBody>
          <a:bodyPr anchor="ctr" bIns="0" lIns="0" rIns="0" tIns="0" wrap="none"/>
          <a:p>
            <a:r>
              <a:rPr lang="en-US" sz="1200">
                <a:solidFill>
                  <a:srgbClr val="000000"/>
                </a:solidFill>
                <a:latin typeface="Times New Roman"/>
              </a:rPr>
              <a:t> </a:t>
            </a:r>
            <a:r>
              <a:rPr lang="en-US" sz="1200">
                <a:solidFill>
                  <a:srgbClr val="000000"/>
                </a:solidFill>
                <a:latin typeface="Times New Roman"/>
              </a:rPr>
              <a:t>For larger volume of data and lack of performance</a:t>
            </a:r>
            <a:endParaRPr/>
          </a:p>
        </p:txBody>
      </p:sp>
      <p:sp>
        <p:nvSpPr>
          <p:cNvPr id="90" name="CustomShape 6"/>
          <p:cNvSpPr/>
          <p:nvPr/>
        </p:nvSpPr>
        <p:spPr>
          <a:xfrm>
            <a:off x="3088800" y="3718080"/>
            <a:ext cx="1574640" cy="834120"/>
          </a:xfrm>
          <a:prstGeom prst="roundRect">
            <a:avLst>
              <a:gd fmla="val 3600" name="adj"/>
            </a:avLst>
          </a:prstGeom>
          <a:gradFill>
            <a:gsLst>
              <a:gs pos="0">
                <a:srgbClr val="ffffff"/>
              </a:gs>
              <a:gs pos="100000">
                <a:srgbClr val="ff0000"/>
              </a:gs>
            </a:gsLst>
            <a:path path="rect"/>
          </a:gradFill>
          <a:ln w="9360">
            <a:solidFill>
              <a:srgbClr val="808080"/>
            </a:solidFill>
            <a:round/>
          </a:ln>
        </p:spPr>
        <p:txBody>
          <a:bodyPr anchor="ctr" bIns="0" lIns="0" rIns="0" tIns="0" wrap="none"/>
          <a:p>
            <a:pPr algn="ctr"/>
            <a:r>
              <a:rPr lang="en-US" sz="1200">
                <a:solidFill>
                  <a:srgbClr val="000000"/>
                </a:solidFill>
                <a:latin typeface="Times New Roman"/>
              </a:rPr>
              <a:t>JPA</a:t>
            </a:r>
            <a:endParaRPr/>
          </a:p>
          <a:p>
            <a:pPr algn="ctr"/>
            <a:r>
              <a:rPr lang="en-US" sz="1200">
                <a:solidFill>
                  <a:srgbClr val="000000"/>
                </a:solidFill>
                <a:latin typeface="Times New Roman"/>
              </a:rPr>
              <a:t> </a:t>
            </a:r>
            <a:r>
              <a:rPr lang="en-US" sz="1200">
                <a:solidFill>
                  <a:srgbClr val="000000"/>
                </a:solidFill>
                <a:latin typeface="Times New Roman"/>
              </a:rPr>
              <a:t>( it need any of below as </a:t>
            </a:r>
            <a:endParaRPr/>
          </a:p>
          <a:p>
            <a:pPr algn="ctr"/>
            <a:r>
              <a:rPr lang="en-US" sz="1200">
                <a:solidFill>
                  <a:srgbClr val="000000"/>
                </a:solidFill>
                <a:latin typeface="Times New Roman"/>
              </a:rPr>
              <a:t>implementation of JPA )</a:t>
            </a:r>
            <a:endParaRPr/>
          </a:p>
        </p:txBody>
      </p:sp>
      <p:sp>
        <p:nvSpPr>
          <p:cNvPr id="91" name="CustomShape 7"/>
          <p:cNvSpPr/>
          <p:nvPr/>
        </p:nvSpPr>
        <p:spPr>
          <a:xfrm>
            <a:off x="3383280" y="4998240"/>
            <a:ext cx="1056600" cy="342360"/>
          </a:xfrm>
          <a:prstGeom prst="roundRect">
            <a:avLst>
              <a:gd fmla="val 3600" name="adj"/>
            </a:avLst>
          </a:prstGeom>
          <a:solidFill>
            <a:srgbClr val="94bd5e"/>
          </a:solidFill>
          <a:ln w="9360">
            <a:solidFill>
              <a:srgbClr val="808080"/>
            </a:solidFill>
            <a:round/>
          </a:ln>
        </p:spPr>
        <p:txBody>
          <a:bodyPr anchor="ctr" bIns="0" lIns="0" rIns="0" tIns="0" wrap="none"/>
          <a:p>
            <a:pPr algn="ctr"/>
            <a:r>
              <a:rPr lang="en-US" sz="1200">
                <a:solidFill>
                  <a:srgbClr val="000000"/>
                </a:solidFill>
                <a:latin typeface="Times New Roman"/>
              </a:rPr>
              <a:t>Hibernate</a:t>
            </a:r>
            <a:endParaRPr/>
          </a:p>
        </p:txBody>
      </p:sp>
      <p:sp>
        <p:nvSpPr>
          <p:cNvPr id="92" name="CustomShape 8"/>
          <p:cNvSpPr/>
          <p:nvPr/>
        </p:nvSpPr>
        <p:spPr>
          <a:xfrm>
            <a:off x="3383280" y="5821200"/>
            <a:ext cx="1056960" cy="341640"/>
          </a:xfrm>
          <a:prstGeom prst="roundRect">
            <a:avLst>
              <a:gd fmla="val 3600" name="adj"/>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Toplink</a:t>
            </a:r>
            <a:endParaRPr/>
          </a:p>
        </p:txBody>
      </p:sp>
      <p:sp>
        <p:nvSpPr>
          <p:cNvPr id="93" name="CustomShape 9"/>
          <p:cNvSpPr/>
          <p:nvPr/>
        </p:nvSpPr>
        <p:spPr>
          <a:xfrm>
            <a:off x="3423600" y="6577560"/>
            <a:ext cx="1056960" cy="340920"/>
          </a:xfrm>
          <a:prstGeom prst="roundRect">
            <a:avLst>
              <a:gd fmla="val 3600" name="adj"/>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OpenJPA</a:t>
            </a:r>
            <a:endParaRPr/>
          </a:p>
        </p:txBody>
      </p:sp>
      <p:sp>
        <p:nvSpPr>
          <p:cNvPr id="94" name="CustomShape 10"/>
          <p:cNvSpPr/>
          <p:nvPr/>
        </p:nvSpPr>
        <p:spPr>
          <a:xfrm>
            <a:off x="4618080" y="5124240"/>
            <a:ext cx="1373040" cy="258120"/>
          </a:xfrm>
          <a:prstGeom prst="rightArrow">
            <a:avLst>
              <a:gd fmla="val 16200" name="adj1"/>
              <a:gd fmla="val 5400" name="adj2"/>
            </a:avLst>
          </a:prstGeom>
          <a:solidFill>
            <a:srgbClr val="cfe7f5"/>
          </a:solidFill>
          <a:ln w="9360">
            <a:solidFill>
              <a:srgbClr val="808080"/>
            </a:solidFill>
            <a:round/>
          </a:ln>
        </p:spPr>
      </p:sp>
      <p:sp>
        <p:nvSpPr>
          <p:cNvPr id="95" name="CustomShape 11"/>
          <p:cNvSpPr/>
          <p:nvPr/>
        </p:nvSpPr>
        <p:spPr>
          <a:xfrm>
            <a:off x="4618080" y="5864040"/>
            <a:ext cx="1317960" cy="267480"/>
          </a:xfrm>
          <a:prstGeom prst="rightArrow">
            <a:avLst>
              <a:gd fmla="val 16200" name="adj1"/>
              <a:gd fmla="val 5400" name="adj2"/>
            </a:avLst>
          </a:prstGeom>
          <a:solidFill>
            <a:srgbClr val="cfe7f5"/>
          </a:solidFill>
          <a:ln w="9360">
            <a:solidFill>
              <a:srgbClr val="808080"/>
            </a:solidFill>
            <a:round/>
          </a:ln>
        </p:spPr>
      </p:sp>
      <p:sp>
        <p:nvSpPr>
          <p:cNvPr id="96" name="CustomShape 12"/>
          <p:cNvSpPr/>
          <p:nvPr/>
        </p:nvSpPr>
        <p:spPr>
          <a:xfrm>
            <a:off x="4602960" y="6629400"/>
            <a:ext cx="1317960" cy="268200"/>
          </a:xfrm>
          <a:prstGeom prst="rightArrow">
            <a:avLst>
              <a:gd fmla="val 16200" name="adj1"/>
              <a:gd fmla="val 5400" name="adj2"/>
            </a:avLst>
          </a:prstGeom>
          <a:solidFill>
            <a:srgbClr val="cfe7f5"/>
          </a:solidFill>
          <a:ln w="9360">
            <a:solidFill>
              <a:srgbClr val="808080"/>
            </a:solidFill>
            <a:round/>
          </a:ln>
        </p:spPr>
      </p:sp>
      <p:sp>
        <p:nvSpPr>
          <p:cNvPr id="97" name="CustomShape 13"/>
          <p:cNvSpPr/>
          <p:nvPr/>
        </p:nvSpPr>
        <p:spPr>
          <a:xfrm>
            <a:off x="1463040" y="3944520"/>
            <a:ext cx="1451520" cy="505080"/>
          </a:xfrm>
          <a:prstGeom prst="rightArrow">
            <a:avLst>
              <a:gd fmla="val 16200" name="adj1"/>
              <a:gd fmla="val 5400" name="adj2"/>
            </a:avLst>
          </a:prstGeom>
          <a:solidFill>
            <a:srgbClr val="cfe7f5"/>
          </a:solidFill>
          <a:ln w="9360">
            <a:solidFill>
              <a:srgbClr val="808080"/>
            </a:solidFill>
            <a:round/>
          </a:ln>
        </p:spPr>
        <p:txBody>
          <a:bodyPr anchor="ctr" bIns="0" lIns="0" rIns="0" tIns="0" wrap="none"/>
          <a:p>
            <a:pPr algn="ctr"/>
            <a:r>
              <a:rPr lang="en-US" sz="1200">
                <a:solidFill>
                  <a:srgbClr val="000000"/>
                </a:solidFill>
                <a:latin typeface="Times New Roman"/>
              </a:rPr>
              <a:t>ORM</a:t>
            </a:r>
            <a:endParaRPr/>
          </a:p>
        </p:txBody>
      </p:sp>
      <p:sp>
        <p:nvSpPr>
          <p:cNvPr id="98" name="CustomShape 14"/>
          <p:cNvSpPr/>
          <p:nvPr/>
        </p:nvSpPr>
        <p:spPr>
          <a:xfrm>
            <a:off x="1645920" y="4833720"/>
            <a:ext cx="1609560" cy="645840"/>
          </a:xfrm>
          <a:prstGeom prst="pie">
            <a:avLst>
              <a:gd fmla="val 13200" name="adj1"/>
              <a:gd fmla="val 6400" name="adj2"/>
              <a:gd fmla="val 0" name="adj3"/>
            </a:avLst>
          </a:prstGeom>
          <a:solidFill>
            <a:srgbClr val="e6e6e6"/>
          </a:solidFill>
          <a:ln w="9360">
            <a:solidFill>
              <a:srgbClr val="808080"/>
            </a:solidFill>
            <a:round/>
          </a:ln>
        </p:spPr>
        <p:txBody>
          <a:bodyPr anchor="ctr" bIns="0" lIns="0" rIns="0" tIns="0" wrap="none"/>
          <a:p>
            <a:pPr algn="ctr"/>
            <a:r>
              <a:rPr lang="en-US" sz="1200">
                <a:solidFill>
                  <a:srgbClr val="000000"/>
                </a:solidFill>
                <a:latin typeface="Times New Roman"/>
              </a:rPr>
              <a:t>Avoid, direct</a:t>
            </a:r>
            <a:endParaRPr/>
          </a:p>
          <a:p>
            <a:pPr algn="ctr"/>
            <a:r>
              <a:rPr lang="en-US" sz="1200">
                <a:solidFill>
                  <a:srgbClr val="000000"/>
                </a:solidFill>
                <a:latin typeface="Times New Roman"/>
              </a:rPr>
              <a:t>usage</a:t>
            </a:r>
            <a:endParaRPr/>
          </a:p>
        </p:txBody>
      </p:sp>
      <p:sp>
        <p:nvSpPr>
          <p:cNvPr id="99" name="CustomShape 15"/>
          <p:cNvSpPr/>
          <p:nvPr/>
        </p:nvSpPr>
        <p:spPr>
          <a:xfrm>
            <a:off x="3674160" y="4632480"/>
            <a:ext cx="438840" cy="224280"/>
          </a:xfrm>
          <a:prstGeom prst="downArrow">
            <a:avLst>
              <a:gd fmla="val 16200" name="adj1"/>
              <a:gd fmla="val 5400" name="adj2"/>
            </a:avLst>
          </a:prstGeom>
          <a:solidFill>
            <a:srgbClr val="cfe7f5"/>
          </a:solidFill>
          <a:ln w="9360">
            <a:solidFill>
              <a:srgbClr val="808080"/>
            </a:solidFill>
            <a:round/>
          </a:ln>
        </p:spPr>
      </p:sp>
      <p:sp>
        <p:nvSpPr>
          <p:cNvPr id="100" name="CustomShape 16"/>
          <p:cNvSpPr/>
          <p:nvPr/>
        </p:nvSpPr>
        <p:spPr>
          <a:xfrm>
            <a:off x="1645920" y="5687280"/>
            <a:ext cx="1634040" cy="649440"/>
          </a:xfrm>
          <a:prstGeom prst="pie">
            <a:avLst>
              <a:gd fmla="val 13200" name="adj1"/>
              <a:gd fmla="val 6400" name="adj2"/>
              <a:gd fmla="val 0" name="adj3"/>
            </a:avLst>
          </a:prstGeom>
          <a:solidFill>
            <a:srgbClr val="e6e6e6"/>
          </a:solidFill>
          <a:ln w="9360">
            <a:solidFill>
              <a:srgbClr val="808080"/>
            </a:solidFill>
            <a:round/>
          </a:ln>
        </p:spPr>
        <p:txBody>
          <a:bodyPr anchor="ctr" bIns="0" lIns="0" rIns="0" tIns="0" wrap="none"/>
          <a:p>
            <a:pPr algn="ctr"/>
            <a:r>
              <a:rPr lang="en-US" sz="1200">
                <a:solidFill>
                  <a:srgbClr val="000000"/>
                </a:solidFill>
                <a:latin typeface="Times New Roman"/>
              </a:rPr>
              <a:t>Avoid, direct</a:t>
            </a:r>
            <a:endParaRPr/>
          </a:p>
          <a:p>
            <a:pPr algn="ctr"/>
            <a:r>
              <a:rPr lang="en-US" sz="1200">
                <a:solidFill>
                  <a:srgbClr val="000000"/>
                </a:solidFill>
                <a:latin typeface="Times New Roman"/>
              </a:rPr>
              <a:t>usage</a:t>
            </a:r>
            <a:endParaRPr/>
          </a:p>
        </p:txBody>
      </p:sp>
      <p:sp>
        <p:nvSpPr>
          <p:cNvPr id="101" name="CustomShape 17"/>
          <p:cNvSpPr/>
          <p:nvPr/>
        </p:nvSpPr>
        <p:spPr>
          <a:xfrm>
            <a:off x="1645920" y="6453360"/>
            <a:ext cx="1641960" cy="646200"/>
          </a:xfrm>
          <a:prstGeom prst="pie">
            <a:avLst>
              <a:gd fmla="val 13200" name="adj1"/>
              <a:gd fmla="val 6400" name="adj2"/>
              <a:gd fmla="val 0" name="adj3"/>
            </a:avLst>
          </a:prstGeom>
          <a:solidFill>
            <a:srgbClr val="e6e6e6"/>
          </a:solidFill>
          <a:ln w="9360">
            <a:solidFill>
              <a:srgbClr val="808080"/>
            </a:solidFill>
            <a:round/>
          </a:ln>
        </p:spPr>
        <p:txBody>
          <a:bodyPr anchor="ctr" bIns="0" lIns="0" rIns="0" tIns="0" wrap="none"/>
          <a:p>
            <a:pPr algn="ctr"/>
            <a:r>
              <a:rPr lang="en-US" sz="1200">
                <a:solidFill>
                  <a:srgbClr val="000000"/>
                </a:solidFill>
                <a:latin typeface="Times New Roman"/>
              </a:rPr>
              <a:t>Avoid, direct</a:t>
            </a:r>
            <a:endParaRPr/>
          </a:p>
          <a:p>
            <a:pPr algn="ctr"/>
            <a:r>
              <a:rPr lang="en-US" sz="1200">
                <a:solidFill>
                  <a:srgbClr val="000000"/>
                </a:solidFill>
                <a:latin typeface="Times New Roman"/>
              </a:rPr>
              <a:t>usage</a:t>
            </a:r>
            <a:endParaRPr/>
          </a:p>
        </p:txBody>
      </p:sp>
      <p:sp>
        <p:nvSpPr>
          <p:cNvPr id="102" name="CustomShape 18"/>
          <p:cNvSpPr/>
          <p:nvPr/>
        </p:nvSpPr>
        <p:spPr>
          <a:xfrm>
            <a:off x="2834640" y="274320"/>
            <a:ext cx="4023360" cy="640080"/>
          </a:xfrm>
          <a:prstGeom prst="rect">
            <a:avLst/>
          </a:prstGeom>
          <a:solidFill>
            <a:srgbClr val="cfe7f5"/>
          </a:solidFill>
          <a:ln>
            <a:solidFill>
              <a:srgbClr val="808080"/>
            </a:solidFill>
          </a:ln>
        </p:spPr>
        <p:txBody>
          <a:bodyPr anchor="ctr" bIns="45000" lIns="90000" rIns="90000" tIns="45000" wrap="none"/>
          <a:p>
            <a:pPr algn="ctr"/>
            <a:r>
              <a:rPr lang="en-US"/>
              <a:t>Database – Java technology</a:t>
            </a:r>
            <a:endParaRPr/>
          </a:p>
        </p:txBody>
      </p:sp>
      <p:sp>
        <p:nvSpPr>
          <p:cNvPr id="103" name="CustomShape 19"/>
          <p:cNvSpPr/>
          <p:nvPr/>
        </p:nvSpPr>
        <p:spPr>
          <a:xfrm>
            <a:off x="3009240" y="2377440"/>
            <a:ext cx="1056960" cy="274320"/>
          </a:xfrm>
          <a:prstGeom prst="roundRect">
            <a:avLst>
              <a:gd fmla="val 3600" name="adj"/>
            </a:avLst>
          </a:prstGeom>
          <a:solidFill>
            <a:srgbClr val="579d1c"/>
          </a:solidFill>
          <a:ln w="9360">
            <a:solidFill>
              <a:srgbClr val="808080"/>
            </a:solidFill>
            <a:round/>
          </a:ln>
        </p:spPr>
        <p:txBody>
          <a:bodyPr anchor="ctr" bIns="0" lIns="0" rIns="0" tIns="0" wrap="none"/>
          <a:p>
            <a:pPr algn="ctr"/>
            <a:r>
              <a:rPr lang="en-US" sz="1200">
                <a:solidFill>
                  <a:srgbClr val="000000"/>
                </a:solidFill>
                <a:latin typeface="Times New Roman"/>
              </a:rPr>
              <a:t>Spring-JDBC</a:t>
            </a:r>
            <a:endParaRPr/>
          </a:p>
        </p:txBody>
      </p:sp>
      <p:sp>
        <p:nvSpPr>
          <p:cNvPr id="104" name="CustomShape 20"/>
          <p:cNvSpPr/>
          <p:nvPr/>
        </p:nvSpPr>
        <p:spPr>
          <a:xfrm>
            <a:off x="2992320" y="2791800"/>
            <a:ext cx="1056960" cy="306000"/>
          </a:xfrm>
          <a:prstGeom prst="roundRect">
            <a:avLst>
              <a:gd fmla="val 3600" name="adj"/>
            </a:avLst>
          </a:prstGeom>
          <a:solidFill>
            <a:srgbClr val="00ffff"/>
          </a:solidFill>
          <a:ln w="9360">
            <a:solidFill>
              <a:srgbClr val="808080"/>
            </a:solidFill>
            <a:round/>
          </a:ln>
        </p:spPr>
        <p:txBody>
          <a:bodyPr anchor="ctr" bIns="0" lIns="0" rIns="0" tIns="0" wrap="none"/>
          <a:p>
            <a:pPr algn="ctr"/>
            <a:r>
              <a:rPr lang="en-US" sz="1200">
                <a:solidFill>
                  <a:srgbClr val="000000"/>
                </a:solidFill>
                <a:latin typeface="Times New Roman"/>
              </a:rPr>
              <a:t>I Batis</a:t>
            </a:r>
            <a:endParaRPr/>
          </a:p>
        </p:txBody>
      </p:sp>
      <p:sp>
        <p:nvSpPr>
          <p:cNvPr id="105" name="CustomShape 21"/>
          <p:cNvSpPr/>
          <p:nvPr/>
        </p:nvSpPr>
        <p:spPr>
          <a:xfrm>
            <a:off x="4480560" y="2834640"/>
            <a:ext cx="1373040" cy="258120"/>
          </a:xfrm>
          <a:prstGeom prst="rightArrow">
            <a:avLst>
              <a:gd fmla="val 16200" name="adj1"/>
              <a:gd fmla="val 5400" name="adj2"/>
            </a:avLst>
          </a:prstGeom>
          <a:solidFill>
            <a:srgbClr val="00ffff"/>
          </a:solidFill>
          <a:ln w="9360">
            <a:solidFill>
              <a:srgbClr val="808080"/>
            </a:solidFill>
            <a:round/>
          </a:ln>
        </p:spPr>
      </p:sp>
      <p:sp>
        <p:nvSpPr>
          <p:cNvPr id="106" name="CustomShape 22"/>
          <p:cNvSpPr/>
          <p:nvPr/>
        </p:nvSpPr>
        <p:spPr>
          <a:xfrm>
            <a:off x="4479120" y="2302200"/>
            <a:ext cx="1373040" cy="258120"/>
          </a:xfrm>
          <a:prstGeom prst="rightArrow">
            <a:avLst>
              <a:gd fmla="val 16200" name="adj1"/>
              <a:gd fmla="val 5400" name="adj2"/>
            </a:avLst>
          </a:prstGeom>
          <a:solidFill>
            <a:srgbClr val="579d1c"/>
          </a:solidFill>
          <a:ln w="9360">
            <a:solidFill>
              <a:srgbClr val="808080"/>
            </a:solidFill>
            <a:round/>
          </a:ln>
        </p:spPr>
      </p:sp>
      <p:sp>
        <p:nvSpPr>
          <p:cNvPr id="107" name="CustomShape 23"/>
          <p:cNvSpPr/>
          <p:nvPr/>
        </p:nvSpPr>
        <p:spPr>
          <a:xfrm>
            <a:off x="1463040" y="2850840"/>
            <a:ext cx="1373040" cy="258120"/>
          </a:xfrm>
          <a:prstGeom prst="rightArrow">
            <a:avLst>
              <a:gd fmla="val 16200" name="adj1"/>
              <a:gd fmla="val 5400" name="adj2"/>
            </a:avLst>
          </a:prstGeom>
          <a:solidFill>
            <a:srgbClr val="00ffff"/>
          </a:solidFill>
          <a:ln w="9360">
            <a:solidFill>
              <a:srgbClr val="808080"/>
            </a:solidFill>
            <a:round/>
          </a:ln>
        </p:spPr>
      </p:sp>
      <p:sp>
        <p:nvSpPr>
          <p:cNvPr id="108" name="CustomShape 24"/>
          <p:cNvSpPr/>
          <p:nvPr/>
        </p:nvSpPr>
        <p:spPr>
          <a:xfrm>
            <a:off x="1461600" y="2393640"/>
            <a:ext cx="1373040" cy="258120"/>
          </a:xfrm>
          <a:prstGeom prst="rightArrow">
            <a:avLst>
              <a:gd fmla="val 16200" name="adj1"/>
              <a:gd fmla="val 5400" name="adj2"/>
            </a:avLst>
          </a:prstGeom>
          <a:solidFill>
            <a:srgbClr val="579d1c"/>
          </a:solidFill>
          <a:ln w="9360">
            <a:solidFill>
              <a:srgbClr val="808080"/>
            </a:solidFill>
            <a:round/>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365760" y="166320"/>
            <a:ext cx="9418320" cy="4185720"/>
          </a:xfrm>
          <a:prstGeom prst="rect">
            <a:avLst/>
          </a:prstGeom>
        </p:spPr>
        <p:txBody>
          <a:bodyPr bIns="45000" lIns="90000" rIns="90000" tIns="45000" wrap="none"/>
          <a:p>
            <a:r>
              <a:rPr lang="en-US">
                <a:solidFill>
                  <a:srgbClr val="ff0000"/>
                </a:solidFill>
              </a:rPr>
              <a:t>Lets have a separate project for DB operations.</a:t>
            </a:r>
            <a:r>
              <a:rPr lang="en-US"/>
              <a:t> </a:t>
            </a:r>
            <a:endParaRPr/>
          </a:p>
          <a:p>
            <a:endParaRPr/>
          </a:p>
          <a:p>
            <a:r>
              <a:rPr lang="en-US"/>
              <a:t>       </a:t>
            </a:r>
            <a:r>
              <a:rPr lang="en-US">
                <a:solidFill>
                  <a:srgbClr val="0047ff"/>
                </a:solidFill>
              </a:rPr>
              <a:t>Since DAO code </a:t>
            </a:r>
            <a:r>
              <a:rPr b="1" lang="en-US">
                <a:solidFill>
                  <a:srgbClr val="ff00ff"/>
                </a:solidFill>
              </a:rPr>
              <a:t>ALWAYS tightly coupled </a:t>
            </a:r>
            <a:r>
              <a:rPr lang="en-US">
                <a:solidFill>
                  <a:srgbClr val="0047ff"/>
                </a:solidFill>
              </a:rPr>
              <a:t>with particular technology. It may be JDBC alone  </a:t>
            </a:r>
            <a:r>
              <a:rPr lang="en-US">
                <a:solidFill>
                  <a:srgbClr val="ff00ff"/>
                </a:solidFill>
              </a:rPr>
              <a:t>or</a:t>
            </a:r>
            <a:r>
              <a:rPr lang="en-US">
                <a:solidFill>
                  <a:srgbClr val="0047ff"/>
                </a:solidFill>
              </a:rPr>
              <a:t> JPA </a:t>
            </a:r>
            <a:r>
              <a:rPr lang="en-US">
                <a:solidFill>
                  <a:srgbClr val="ff00ff"/>
                </a:solidFill>
              </a:rPr>
              <a:t>or</a:t>
            </a:r>
            <a:r>
              <a:rPr lang="en-US">
                <a:solidFill>
                  <a:srgbClr val="0047ff"/>
                </a:solidFill>
              </a:rPr>
              <a:t> IBATIS </a:t>
            </a:r>
            <a:r>
              <a:rPr lang="en-US">
                <a:solidFill>
                  <a:srgbClr val="ff00ff"/>
                </a:solidFill>
              </a:rPr>
              <a:t>or</a:t>
            </a:r>
            <a:r>
              <a:rPr lang="en-US">
                <a:solidFill>
                  <a:srgbClr val="0047ff"/>
                </a:solidFill>
              </a:rPr>
              <a:t>  Spring-JDBC </a:t>
            </a:r>
            <a:r>
              <a:rPr lang="en-US">
                <a:solidFill>
                  <a:srgbClr val="ff00ff"/>
                </a:solidFill>
              </a:rPr>
              <a:t>or</a:t>
            </a:r>
            <a:r>
              <a:rPr lang="en-US">
                <a:solidFill>
                  <a:srgbClr val="0047ff"/>
                </a:solidFill>
              </a:rPr>
              <a:t> secondary technologies like Hibernate, JDO, Toplink and etc.</a:t>
            </a:r>
            <a:endParaRPr/>
          </a:p>
          <a:p>
            <a:endParaRPr/>
          </a:p>
          <a:p>
            <a:r>
              <a:rPr lang="en-US">
                <a:solidFill>
                  <a:srgbClr val="0047ff"/>
                </a:solidFill>
              </a:rPr>
              <a:t>     </a:t>
            </a:r>
            <a:r>
              <a:rPr lang="en-US">
                <a:solidFill>
                  <a:srgbClr val="ffff00"/>
                </a:solidFill>
              </a:rPr>
              <a:t> </a:t>
            </a:r>
            <a:r>
              <a:rPr lang="en-US">
                <a:solidFill>
                  <a:srgbClr val="cccc00"/>
                </a:solidFill>
              </a:rPr>
              <a:t>I STRONGLY SAYS, single db SCHEMA shared among many projects. Agree ??</a:t>
            </a:r>
            <a:endParaRPr/>
          </a:p>
          <a:p>
            <a:endParaRPr/>
          </a:p>
          <a:p>
            <a:r>
              <a:rPr lang="en-US">
                <a:solidFill>
                  <a:srgbClr val="0047ff"/>
                </a:solidFill>
              </a:rPr>
              <a:t>       </a:t>
            </a:r>
            <a:r>
              <a:rPr lang="en-US">
                <a:solidFill>
                  <a:srgbClr val="0047ff"/>
                </a:solidFill>
              </a:rPr>
              <a:t>It is easy to migrate different technology or framework for a project. Since technology features and its versions are keep on changing.</a:t>
            </a:r>
            <a:endParaRPr/>
          </a:p>
          <a:p>
            <a:endParaRPr/>
          </a:p>
          <a:p>
            <a:r>
              <a:rPr lang="en-US">
                <a:solidFill>
                  <a:srgbClr val="0047ff"/>
                </a:solidFill>
              </a:rPr>
              <a:t>       </a:t>
            </a:r>
            <a:r>
              <a:rPr lang="en-US">
                <a:solidFill>
                  <a:srgbClr val="0047ff"/>
                </a:solidFill>
              </a:rPr>
              <a:t>The same DB project can be used more than one projects even more teams, for them different technologies implementations available to select without even design.</a:t>
            </a:r>
            <a:endParaRPr/>
          </a:p>
          <a:p>
            <a:endParaRPr/>
          </a:p>
          <a:p>
            <a:r>
              <a:rPr lang="en-US">
                <a:solidFill>
                  <a:srgbClr val="0047ff"/>
                </a:solidFill>
              </a:rPr>
              <a:t>      </a:t>
            </a:r>
            <a:r>
              <a:rPr lang="en-US">
                <a:solidFill>
                  <a:srgbClr val="0047ff"/>
                </a:solidFill>
              </a:rPr>
              <a:t>Let delegate to responsibility to separate team(may be single resource). So there </a:t>
            </a:r>
            <a:endParaRPr/>
          </a:p>
          <a:p>
            <a:r>
              <a:rPr lang="en-US"/>
              <a:t>        </a:t>
            </a:r>
            <a:endParaRPr/>
          </a:p>
        </p:txBody>
      </p:sp>
      <p:sp>
        <p:nvSpPr>
          <p:cNvPr id="110" name="TextShape 2"/>
          <p:cNvSpPr txBox="1"/>
          <p:nvPr/>
        </p:nvSpPr>
        <p:spPr>
          <a:xfrm>
            <a:off x="457200" y="4023360"/>
            <a:ext cx="7040880" cy="1370160"/>
          </a:xfrm>
          <a:prstGeom prst="rect">
            <a:avLst/>
          </a:prstGeom>
        </p:spPr>
        <p:txBody>
          <a:bodyPr bIns="45000" lIns="90000" rIns="90000" tIns="45000" wrap="none"/>
          <a:p>
            <a:r>
              <a:rPr lang="en-US"/>
              <a:t>Within DB project, DAO code never have re-usable code by EVERY Module. But may be between few modules if they want to used access other modules data. By reusing the code in DAO, introduce the complexity for bug fixing, change the code. More over DAO code will be running in multi thread environment </a:t>
            </a:r>
            <a:endParaRPr/>
          </a:p>
        </p:txBody>
      </p:sp>
      <p:sp>
        <p:nvSpPr>
          <p:cNvPr id="111" name="TextShape 3"/>
          <p:cNvSpPr txBox="1"/>
          <p:nvPr/>
        </p:nvSpPr>
        <p:spPr>
          <a:xfrm>
            <a:off x="640080" y="5577840"/>
            <a:ext cx="9071640" cy="858240"/>
          </a:xfrm>
          <a:prstGeom prst="rect">
            <a:avLst/>
          </a:prstGeom>
        </p:spPr>
        <p:txBody>
          <a:bodyPr bIns="45000" lIns="90000" rIns="90000" tIns="45000" wrap="none"/>
          <a:p>
            <a:r>
              <a:rPr lang="en-US"/>
              <a:t>Spring – JDBC better than i-batis, for this no need any xml file configuration or getting</a:t>
            </a:r>
            <a:endParaRPr/>
          </a:p>
          <a:p>
            <a:r>
              <a:rPr lang="en-US"/>
              <a:t>Approval from client/tech team. Spring-JDBC also has 'N' Number of convenient classes</a:t>
            </a:r>
            <a:endParaRPr/>
          </a:p>
          <a:p>
            <a:r>
              <a:rPr lang="en-US"/>
              <a:t>And interfaces. Be clean when to use what classes and intefaces</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3211560" y="1802520"/>
            <a:ext cx="3340800" cy="64404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XML</a:t>
            </a:r>
            <a:endParaRPr/>
          </a:p>
        </p:txBody>
      </p:sp>
      <p:sp>
        <p:nvSpPr>
          <p:cNvPr id="113" name="CustomShape 2"/>
          <p:cNvSpPr/>
          <p:nvPr/>
        </p:nvSpPr>
        <p:spPr>
          <a:xfrm>
            <a:off x="3215520" y="1108800"/>
            <a:ext cx="1762920" cy="64368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Document Type definition</a:t>
            </a:r>
            <a:endParaRPr/>
          </a:p>
        </p:txBody>
      </p:sp>
      <p:sp>
        <p:nvSpPr>
          <p:cNvPr id="114" name="CustomShape 3"/>
          <p:cNvSpPr/>
          <p:nvPr/>
        </p:nvSpPr>
        <p:spPr>
          <a:xfrm>
            <a:off x="5055480" y="1109520"/>
            <a:ext cx="1612800" cy="64368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Schema Definition</a:t>
            </a:r>
            <a:endParaRPr/>
          </a:p>
        </p:txBody>
      </p:sp>
      <p:sp>
        <p:nvSpPr>
          <p:cNvPr id="115" name="CustomShape 4"/>
          <p:cNvSpPr/>
          <p:nvPr/>
        </p:nvSpPr>
        <p:spPr>
          <a:xfrm>
            <a:off x="4910760" y="399240"/>
            <a:ext cx="981360" cy="64332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XSL</a:t>
            </a:r>
            <a:endParaRPr/>
          </a:p>
        </p:txBody>
      </p:sp>
      <p:sp>
        <p:nvSpPr>
          <p:cNvPr id="116" name="CustomShape 5"/>
          <p:cNvSpPr/>
          <p:nvPr/>
        </p:nvSpPr>
        <p:spPr>
          <a:xfrm>
            <a:off x="5967000" y="380160"/>
            <a:ext cx="973800" cy="64656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XPath</a:t>
            </a:r>
            <a:endParaRPr/>
          </a:p>
        </p:txBody>
      </p:sp>
      <p:sp>
        <p:nvSpPr>
          <p:cNvPr id="117" name="CustomShape 6"/>
          <p:cNvSpPr/>
          <p:nvPr/>
        </p:nvSpPr>
        <p:spPr>
          <a:xfrm>
            <a:off x="3017520" y="4208400"/>
            <a:ext cx="2640240" cy="64332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XML Binding</a:t>
            </a:r>
            <a:endParaRPr/>
          </a:p>
        </p:txBody>
      </p:sp>
      <p:sp>
        <p:nvSpPr>
          <p:cNvPr id="118" name="CustomShape 7"/>
          <p:cNvSpPr/>
          <p:nvPr/>
        </p:nvSpPr>
        <p:spPr>
          <a:xfrm>
            <a:off x="3017520" y="4874400"/>
            <a:ext cx="4846320" cy="64332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XML Parsing</a:t>
            </a:r>
            <a:endParaRPr/>
          </a:p>
        </p:txBody>
      </p:sp>
      <p:sp>
        <p:nvSpPr>
          <p:cNvPr id="119" name="CustomShape 8"/>
          <p:cNvSpPr/>
          <p:nvPr/>
        </p:nvSpPr>
        <p:spPr>
          <a:xfrm>
            <a:off x="2667600" y="3369600"/>
            <a:ext cx="1130400" cy="79488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XStrem</a:t>
            </a:r>
            <a:endParaRPr/>
          </a:p>
        </p:txBody>
      </p:sp>
      <p:sp>
        <p:nvSpPr>
          <p:cNvPr id="120" name="CustomShape 9"/>
          <p:cNvSpPr/>
          <p:nvPr/>
        </p:nvSpPr>
        <p:spPr>
          <a:xfrm>
            <a:off x="5104440" y="3357720"/>
            <a:ext cx="1131120" cy="79524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Jibx</a:t>
            </a:r>
            <a:endParaRPr/>
          </a:p>
        </p:txBody>
      </p:sp>
      <p:sp>
        <p:nvSpPr>
          <p:cNvPr id="121" name="CustomShape 10"/>
          <p:cNvSpPr/>
          <p:nvPr/>
        </p:nvSpPr>
        <p:spPr>
          <a:xfrm>
            <a:off x="3891600" y="3366720"/>
            <a:ext cx="1130400" cy="79884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JAXB</a:t>
            </a:r>
            <a:endParaRPr/>
          </a:p>
        </p:txBody>
      </p:sp>
      <p:sp>
        <p:nvSpPr>
          <p:cNvPr id="122" name="CustomShape 11"/>
          <p:cNvSpPr/>
          <p:nvPr/>
        </p:nvSpPr>
        <p:spPr>
          <a:xfrm>
            <a:off x="6318360" y="3347640"/>
            <a:ext cx="1130040" cy="795600"/>
          </a:xfrm>
          <a:prstGeom prst="rect">
            <a:avLst/>
          </a:prstGeom>
          <a:solidFill>
            <a:srgbClr val="cfe7f5"/>
          </a:solidFill>
          <a:ln w="9360">
            <a:solidFill>
              <a:srgbClr val="808080"/>
            </a:solidFill>
            <a:round/>
          </a:ln>
        </p:spPr>
        <p:txBody>
          <a:bodyPr anchor="ctr" bIns="0" lIns="0" rIns="0" tIns="0"/>
          <a:p>
            <a:pPr algn="ctr"/>
            <a:r>
              <a:rPr lang="en-US" sz="1200">
                <a:solidFill>
                  <a:srgbClr val="000000"/>
                </a:solidFill>
                <a:latin typeface="Times New Roman"/>
              </a:rPr>
              <a:t>XMLBeans</a:t>
            </a:r>
            <a:endParaRPr/>
          </a:p>
        </p:txBody>
      </p:sp>
      <p:sp>
        <p:nvSpPr>
          <p:cNvPr id="123" name="CustomShape 12"/>
          <p:cNvSpPr/>
          <p:nvPr/>
        </p:nvSpPr>
        <p:spPr>
          <a:xfrm>
            <a:off x="2286000" y="6126480"/>
            <a:ext cx="5852160" cy="548640"/>
          </a:xfrm>
          <a:prstGeom prst="rect">
            <a:avLst/>
          </a:prstGeom>
          <a:solidFill>
            <a:srgbClr val="cfe7f5"/>
          </a:solidFill>
          <a:ln>
            <a:solidFill>
              <a:srgbClr val="808080"/>
            </a:solidFill>
          </a:ln>
        </p:spPr>
        <p:txBody>
          <a:bodyPr anchor="ctr" bIns="45000" lIns="90000" rIns="90000" tIns="45000" wrap="none"/>
          <a:p>
            <a:pPr algn="ctr"/>
            <a:r>
              <a:rPr lang="en-US"/>
              <a:t>Technologies for XML Binding and Parsing</a:t>
            </a:r>
            <a:endParaRPr/>
          </a:p>
        </p:txBody>
      </p:sp>
      <p:sp>
        <p:nvSpPr>
          <p:cNvPr id="124" name="CustomShape 13"/>
          <p:cNvSpPr/>
          <p:nvPr/>
        </p:nvSpPr>
        <p:spPr>
          <a:xfrm>
            <a:off x="274320" y="2651760"/>
            <a:ext cx="9692640" cy="182880"/>
          </a:xfrm>
          <a:prstGeom prst="rect">
            <a:avLst/>
          </a:prstGeom>
          <a:gradFill>
            <a:gsLst>
              <a:gs pos="0">
                <a:srgbClr val="ffffff"/>
              </a:gs>
              <a:gs pos="50000">
                <a:srgbClr val="ff0000"/>
              </a:gs>
              <a:gs pos="100000">
                <a:srgbClr val="ffffff"/>
              </a:gs>
            </a:gsLst>
            <a:lin ang="5400000"/>
          </a:gradFill>
          <a:ln>
            <a:solidFill>
              <a:srgbClr val="808080"/>
            </a:solidFill>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2286000" y="5120640"/>
            <a:ext cx="7223760" cy="1172880"/>
          </a:xfrm>
          <a:prstGeom prst="cube">
            <a:avLst>
              <a:gd fmla="val 5400" name="adj"/>
            </a:avLst>
          </a:prstGeom>
          <a:gradFill>
            <a:gsLst>
              <a:gs pos="0">
                <a:srgbClr val="000000"/>
              </a:gs>
              <a:gs pos="100000">
                <a:srgbClr val="ffffff"/>
              </a:gs>
            </a:gsLst>
            <a:lin ang="5400000"/>
          </a:gradFill>
          <a:ln w="9360">
            <a:solidFill>
              <a:srgbClr val="808080"/>
            </a:solidFill>
            <a:round/>
          </a:ln>
        </p:spPr>
        <p:txBody>
          <a:bodyPr anchor="ctr" bIns="0" lIns="0" rIns="0" tIns="0" wrap="none"/>
          <a:p>
            <a:pPr algn="ctr"/>
            <a:r>
              <a:rPr lang="en-US" sz="3600">
                <a:latin typeface="Arial"/>
                <a:ea typeface="Droid Sans Fallback"/>
              </a:rPr>
              <a:t>Web servers</a:t>
            </a:r>
            <a:endParaRPr/>
          </a:p>
        </p:txBody>
      </p:sp>
      <p:sp>
        <p:nvSpPr>
          <p:cNvPr id="126" name="CustomShape 2"/>
          <p:cNvSpPr/>
          <p:nvPr/>
        </p:nvSpPr>
        <p:spPr>
          <a:xfrm>
            <a:off x="7932600" y="3291840"/>
            <a:ext cx="1485720" cy="882360"/>
          </a:xfrm>
          <a:prstGeom prst="rect">
            <a:avLst/>
          </a:prstGeom>
          <a:gradFill>
            <a:gsLst>
              <a:gs pos="0">
                <a:srgbClr val="ffffff"/>
              </a:gs>
              <a:gs pos="100000">
                <a:srgbClr val="ff0000"/>
              </a:gs>
            </a:gsLst>
            <a:path path="rect"/>
          </a:gradFill>
          <a:ln w="9360">
            <a:solidFill>
              <a:srgbClr val="808080"/>
            </a:solidFill>
            <a:round/>
          </a:ln>
        </p:spPr>
        <p:txBody>
          <a:bodyPr anchor="ctr" bIns="0" lIns="0" rIns="0" tIns="0"/>
          <a:p>
            <a:pPr algn="ctr"/>
            <a:r>
              <a:rPr lang="en-US" sz="2400">
                <a:latin typeface="Arial"/>
                <a:ea typeface="Droid Sans Fallback"/>
              </a:rPr>
              <a:t>BlaseDS</a:t>
            </a:r>
            <a:endParaRPr/>
          </a:p>
          <a:p>
            <a:pPr algn="ctr"/>
            <a:endParaRPr/>
          </a:p>
        </p:txBody>
      </p:sp>
      <p:sp>
        <p:nvSpPr>
          <p:cNvPr id="127" name="CustomShape 3"/>
          <p:cNvSpPr/>
          <p:nvPr/>
        </p:nvSpPr>
        <p:spPr>
          <a:xfrm>
            <a:off x="2586240" y="4214520"/>
            <a:ext cx="6283440" cy="862200"/>
          </a:xfrm>
          <a:prstGeom prst="rect">
            <a:avLst/>
          </a:prstGeom>
          <a:gradFill>
            <a:gsLst>
              <a:gs pos="0">
                <a:srgbClr val="000080"/>
              </a:gs>
              <a:gs pos="100000">
                <a:srgbClr val="ffffff"/>
              </a:gs>
            </a:gsLst>
            <a:lin ang="2700000"/>
          </a:gradFill>
          <a:ln w="9360">
            <a:solidFill>
              <a:srgbClr val="808080"/>
            </a:solidFill>
            <a:round/>
          </a:ln>
        </p:spPr>
        <p:txBody>
          <a:bodyPr anchor="ctr" bIns="0" lIns="0" rIns="0" tIns="0"/>
          <a:p>
            <a:pPr algn="ctr"/>
            <a:r>
              <a:rPr lang="en-US" sz="2400">
                <a:solidFill>
                  <a:srgbClr val="000000"/>
                </a:solidFill>
                <a:latin typeface="Times New Roman"/>
              </a:rPr>
              <a:t>Servlet</a:t>
            </a:r>
            <a:endParaRPr/>
          </a:p>
        </p:txBody>
      </p:sp>
      <p:sp>
        <p:nvSpPr>
          <p:cNvPr id="128" name="CustomShape 4"/>
          <p:cNvSpPr/>
          <p:nvPr/>
        </p:nvSpPr>
        <p:spPr>
          <a:xfrm>
            <a:off x="2586240" y="3298320"/>
            <a:ext cx="1099440" cy="861840"/>
          </a:xfrm>
          <a:prstGeom prst="rect">
            <a:avLst/>
          </a:prstGeom>
          <a:gradFill>
            <a:gsLst>
              <a:gs pos="0">
                <a:srgbClr val="ffffff"/>
              </a:gs>
              <a:gs pos="100000">
                <a:srgbClr val="e6ff00"/>
              </a:gs>
            </a:gsLst>
            <a:path path="rect"/>
          </a:gradFill>
          <a:ln w="9360">
            <a:solidFill>
              <a:srgbClr val="808080"/>
            </a:solidFill>
            <a:round/>
          </a:ln>
        </p:spPr>
        <p:txBody>
          <a:bodyPr anchor="ctr" bIns="0" lIns="0" rIns="0" tIns="0"/>
          <a:p>
            <a:pPr algn="ctr"/>
            <a:r>
              <a:rPr lang="en-US" sz="2400">
                <a:latin typeface="Arial"/>
                <a:ea typeface="Droid Sans Fallback"/>
              </a:rPr>
              <a:t>JSP</a:t>
            </a:r>
            <a:endParaRPr/>
          </a:p>
        </p:txBody>
      </p:sp>
      <p:sp>
        <p:nvSpPr>
          <p:cNvPr id="129" name="CustomShape 5"/>
          <p:cNvSpPr/>
          <p:nvPr/>
        </p:nvSpPr>
        <p:spPr>
          <a:xfrm>
            <a:off x="5026680" y="3289680"/>
            <a:ext cx="1099800" cy="861120"/>
          </a:xfrm>
          <a:prstGeom prst="rect">
            <a:avLst/>
          </a:prstGeom>
          <a:gradFill>
            <a:gsLst>
              <a:gs pos="0">
                <a:srgbClr val="e6ff00"/>
              </a:gs>
              <a:gs pos="100000">
                <a:srgbClr val="ff3333"/>
              </a:gs>
            </a:gsLst>
            <a:path path="circle"/>
          </a:gradFill>
          <a:ln w="9360">
            <a:solidFill>
              <a:srgbClr val="808080"/>
            </a:solidFill>
            <a:round/>
          </a:ln>
        </p:spPr>
        <p:txBody>
          <a:bodyPr anchor="ctr" bIns="0" lIns="0" rIns="0" tIns="0"/>
          <a:p>
            <a:pPr algn="ctr"/>
            <a:r>
              <a:rPr lang="en-US" sz="2400">
                <a:latin typeface="Arial"/>
                <a:ea typeface="Droid Sans Fallback"/>
              </a:rPr>
              <a:t>Struts</a:t>
            </a:r>
            <a:endParaRPr/>
          </a:p>
        </p:txBody>
      </p:sp>
      <p:sp>
        <p:nvSpPr>
          <p:cNvPr id="130" name="CustomShape 6"/>
          <p:cNvSpPr/>
          <p:nvPr/>
        </p:nvSpPr>
        <p:spPr>
          <a:xfrm>
            <a:off x="3749040" y="3291840"/>
            <a:ext cx="1100160" cy="861840"/>
          </a:xfrm>
          <a:prstGeom prst="rect">
            <a:avLst/>
          </a:prstGeom>
          <a:solidFill>
            <a:srgbClr val="c0c0c0"/>
          </a:solidFill>
          <a:ln w="9360">
            <a:solidFill>
              <a:srgbClr val="808080"/>
            </a:solidFill>
            <a:round/>
          </a:ln>
        </p:spPr>
        <p:txBody>
          <a:bodyPr anchor="ctr" bIns="0" lIns="0" rIns="0" tIns="0"/>
          <a:p>
            <a:pPr algn="ctr"/>
            <a:r>
              <a:rPr lang="en-US" sz="1200">
                <a:latin typeface="Arial"/>
                <a:ea typeface="Droid Sans Fallback"/>
              </a:rPr>
              <a:t>JSF</a:t>
            </a:r>
            <a:endParaRPr/>
          </a:p>
        </p:txBody>
      </p:sp>
      <p:sp>
        <p:nvSpPr>
          <p:cNvPr id="131" name="CustomShape 7"/>
          <p:cNvSpPr/>
          <p:nvPr/>
        </p:nvSpPr>
        <p:spPr>
          <a:xfrm>
            <a:off x="2557800" y="2338200"/>
            <a:ext cx="1099800" cy="862200"/>
          </a:xfrm>
          <a:prstGeom prst="rect">
            <a:avLst/>
          </a:prstGeom>
          <a:gradFill>
            <a:gsLst>
              <a:gs pos="0">
                <a:srgbClr val="ffffff"/>
              </a:gs>
              <a:gs pos="100000">
                <a:srgbClr val="e6ff00"/>
              </a:gs>
            </a:gsLst>
            <a:path path="rect"/>
          </a:gradFill>
          <a:ln w="9360">
            <a:solidFill>
              <a:srgbClr val="808080"/>
            </a:solidFill>
            <a:round/>
          </a:ln>
        </p:spPr>
        <p:txBody>
          <a:bodyPr anchor="ctr" bIns="0" lIns="0" rIns="0" tIns="0"/>
          <a:p>
            <a:pPr algn="ctr"/>
            <a:r>
              <a:rPr lang="en-US" sz="2400">
                <a:latin typeface="Arial"/>
                <a:ea typeface="Droid Sans Fallback"/>
              </a:rPr>
              <a:t>JSTL</a:t>
            </a:r>
            <a:endParaRPr/>
          </a:p>
        </p:txBody>
      </p:sp>
      <p:sp>
        <p:nvSpPr>
          <p:cNvPr id="132" name="CustomShape 8"/>
          <p:cNvSpPr/>
          <p:nvPr/>
        </p:nvSpPr>
        <p:spPr>
          <a:xfrm>
            <a:off x="6215400" y="3291840"/>
            <a:ext cx="642600" cy="822960"/>
          </a:xfrm>
          <a:prstGeom prst="rect">
            <a:avLst/>
          </a:prstGeom>
          <a:solidFill>
            <a:srgbClr val="c0c0c0"/>
          </a:solidFill>
          <a:ln w="9360">
            <a:solidFill>
              <a:srgbClr val="808080"/>
            </a:solidFill>
            <a:round/>
          </a:ln>
        </p:spPr>
        <p:txBody>
          <a:bodyPr anchor="ctr" bIns="0" lIns="0" rIns="0" tIns="0"/>
          <a:p>
            <a:pPr algn="ctr"/>
            <a:r>
              <a:rPr lang="en-US" sz="1200">
                <a:solidFill>
                  <a:srgbClr val="000000"/>
                </a:solidFill>
                <a:latin typeface="Times New Roman"/>
              </a:rPr>
              <a:t>Seam</a:t>
            </a:r>
            <a:endParaRPr/>
          </a:p>
        </p:txBody>
      </p:sp>
      <p:sp>
        <p:nvSpPr>
          <p:cNvPr id="133" name="CustomShape 9"/>
          <p:cNvSpPr/>
          <p:nvPr/>
        </p:nvSpPr>
        <p:spPr>
          <a:xfrm>
            <a:off x="6949440" y="3295800"/>
            <a:ext cx="845640" cy="882360"/>
          </a:xfrm>
          <a:prstGeom prst="rect">
            <a:avLst/>
          </a:prstGeom>
          <a:gradFill>
            <a:gsLst>
              <a:gs pos="0">
                <a:srgbClr val="ffffff"/>
              </a:gs>
              <a:gs pos="100000">
                <a:srgbClr val="ff0000"/>
              </a:gs>
            </a:gsLst>
            <a:path path="rect"/>
          </a:gradFill>
          <a:ln w="9360">
            <a:solidFill>
              <a:srgbClr val="808080"/>
            </a:solidFill>
            <a:round/>
          </a:ln>
        </p:spPr>
        <p:txBody>
          <a:bodyPr anchor="ctr" bIns="0" lIns="0" rIns="0" tIns="0"/>
          <a:p>
            <a:pPr algn="ctr"/>
            <a:r>
              <a:rPr lang="en-US" sz="1200">
                <a:solidFill>
                  <a:srgbClr val="000000"/>
                </a:solidFill>
                <a:latin typeface="Times New Roman"/>
              </a:rPr>
              <a:t>GWT RPC</a:t>
            </a:r>
            <a:endParaRPr/>
          </a:p>
          <a:p>
            <a:pPr algn="ctr"/>
            <a:r>
              <a:rPr lang="en-US" sz="1200">
                <a:solidFill>
                  <a:srgbClr val="000000"/>
                </a:solidFill>
                <a:latin typeface="Times New Roman"/>
              </a:rPr>
              <a:t>Servlet</a:t>
            </a:r>
            <a:endParaRPr/>
          </a:p>
          <a:p>
            <a:pPr algn="ctr"/>
            <a:endParaRPr/>
          </a:p>
        </p:txBody>
      </p:sp>
      <p:sp>
        <p:nvSpPr>
          <p:cNvPr id="134" name="CustomShape 10"/>
          <p:cNvSpPr/>
          <p:nvPr/>
        </p:nvSpPr>
        <p:spPr>
          <a:xfrm>
            <a:off x="2651760" y="365760"/>
            <a:ext cx="4846320" cy="731520"/>
          </a:xfrm>
          <a:prstGeom prst="rect">
            <a:avLst/>
          </a:prstGeom>
          <a:solidFill>
            <a:srgbClr val="cfe7f5"/>
          </a:solidFill>
          <a:ln>
            <a:solidFill>
              <a:srgbClr val="808080"/>
            </a:solidFill>
          </a:ln>
        </p:spPr>
        <p:txBody>
          <a:bodyPr anchor="ctr" bIns="45000" lIns="90000" rIns="90000" tIns="45000" wrap="none"/>
          <a:p>
            <a:pPr algn="ctr"/>
            <a:r>
              <a:rPr lang="en-US"/>
              <a:t>HTTP Request Handler</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