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226" autoAdjust="0"/>
  </p:normalViewPr>
  <p:slideViewPr>
    <p:cSldViewPr snapToGrid="0">
      <p:cViewPr>
        <p:scale>
          <a:sx n="33" d="100"/>
          <a:sy n="33" d="100"/>
        </p:scale>
        <p:origin x="24" y="-3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FC5B1F-BA78-490A-8946-C5BF3795CD17}" type="datetimeFigureOut">
              <a:rPr lang="en-US" smtClean="0"/>
              <a:pPr/>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0A771-ED6C-462D-ADEC-965A1E527B60}" type="slidenum">
              <a:rPr lang="en-US" smtClean="0"/>
              <a:pPr/>
              <a:t>‹#›</a:t>
            </a:fld>
            <a:endParaRPr lang="en-US"/>
          </a:p>
        </p:txBody>
      </p:sp>
    </p:spTree>
    <p:extLst>
      <p:ext uri="{BB962C8B-B14F-4D97-AF65-F5344CB8AC3E}">
        <p14:creationId xmlns:p14="http://schemas.microsoft.com/office/powerpoint/2010/main" val="1697754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FC5B1F-BA78-490A-8946-C5BF3795CD17}" type="datetimeFigureOut">
              <a:rPr lang="en-US" smtClean="0"/>
              <a:pPr/>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0A771-ED6C-462D-ADEC-965A1E527B60}" type="slidenum">
              <a:rPr lang="en-US" smtClean="0"/>
              <a:pPr/>
              <a:t>‹#›</a:t>
            </a:fld>
            <a:endParaRPr lang="en-US"/>
          </a:p>
        </p:txBody>
      </p:sp>
    </p:spTree>
    <p:extLst>
      <p:ext uri="{BB962C8B-B14F-4D97-AF65-F5344CB8AC3E}">
        <p14:creationId xmlns:p14="http://schemas.microsoft.com/office/powerpoint/2010/main" val="4251749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FC5B1F-BA78-490A-8946-C5BF3795CD17}" type="datetimeFigureOut">
              <a:rPr lang="en-US" smtClean="0"/>
              <a:pPr/>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0A771-ED6C-462D-ADEC-965A1E527B60}" type="slidenum">
              <a:rPr lang="en-US" smtClean="0"/>
              <a:pPr/>
              <a:t>‹#›</a:t>
            </a:fld>
            <a:endParaRPr lang="en-US"/>
          </a:p>
        </p:txBody>
      </p:sp>
    </p:spTree>
    <p:extLst>
      <p:ext uri="{BB962C8B-B14F-4D97-AF65-F5344CB8AC3E}">
        <p14:creationId xmlns:p14="http://schemas.microsoft.com/office/powerpoint/2010/main" val="3375585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FC5B1F-BA78-490A-8946-C5BF3795CD17}" type="datetimeFigureOut">
              <a:rPr lang="en-US" smtClean="0"/>
              <a:pPr/>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0A771-ED6C-462D-ADEC-965A1E527B60}" type="slidenum">
              <a:rPr lang="en-US" smtClean="0"/>
              <a:pPr/>
              <a:t>‹#›</a:t>
            </a:fld>
            <a:endParaRPr lang="en-US"/>
          </a:p>
        </p:txBody>
      </p:sp>
    </p:spTree>
    <p:extLst>
      <p:ext uri="{BB962C8B-B14F-4D97-AF65-F5344CB8AC3E}">
        <p14:creationId xmlns:p14="http://schemas.microsoft.com/office/powerpoint/2010/main" val="773607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FC5B1F-BA78-490A-8946-C5BF3795CD17}" type="datetimeFigureOut">
              <a:rPr lang="en-US" smtClean="0"/>
              <a:pPr/>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0A771-ED6C-462D-ADEC-965A1E527B60}" type="slidenum">
              <a:rPr lang="en-US" smtClean="0"/>
              <a:pPr/>
              <a:t>‹#›</a:t>
            </a:fld>
            <a:endParaRPr lang="en-US"/>
          </a:p>
        </p:txBody>
      </p:sp>
    </p:spTree>
    <p:extLst>
      <p:ext uri="{BB962C8B-B14F-4D97-AF65-F5344CB8AC3E}">
        <p14:creationId xmlns:p14="http://schemas.microsoft.com/office/powerpoint/2010/main" val="2522705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FC5B1F-BA78-490A-8946-C5BF3795CD17}" type="datetimeFigureOut">
              <a:rPr lang="en-US" smtClean="0"/>
              <a:pPr/>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30A771-ED6C-462D-ADEC-965A1E527B60}" type="slidenum">
              <a:rPr lang="en-US" smtClean="0"/>
              <a:pPr/>
              <a:t>‹#›</a:t>
            </a:fld>
            <a:endParaRPr lang="en-US"/>
          </a:p>
        </p:txBody>
      </p:sp>
    </p:spTree>
    <p:extLst>
      <p:ext uri="{BB962C8B-B14F-4D97-AF65-F5344CB8AC3E}">
        <p14:creationId xmlns:p14="http://schemas.microsoft.com/office/powerpoint/2010/main" val="2679235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FC5B1F-BA78-490A-8946-C5BF3795CD17}" type="datetimeFigureOut">
              <a:rPr lang="en-US" smtClean="0"/>
              <a:pPr/>
              <a:t>4/6/2023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30A771-ED6C-462D-ADEC-965A1E527B60}" type="slidenum">
              <a:rPr lang="en-US" smtClean="0"/>
              <a:pPr/>
              <a:t>‹#›</a:t>
            </a:fld>
            <a:endParaRPr lang="en-US"/>
          </a:p>
        </p:txBody>
      </p:sp>
    </p:spTree>
    <p:extLst>
      <p:ext uri="{BB962C8B-B14F-4D97-AF65-F5344CB8AC3E}">
        <p14:creationId xmlns:p14="http://schemas.microsoft.com/office/powerpoint/2010/main" val="4070276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FC5B1F-BA78-490A-8946-C5BF3795CD17}" type="datetimeFigureOut">
              <a:rPr lang="en-US" smtClean="0"/>
              <a:pPr/>
              <a:t>4/6/2023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30A771-ED6C-462D-ADEC-965A1E527B60}" type="slidenum">
              <a:rPr lang="en-US" smtClean="0"/>
              <a:pPr/>
              <a:t>‹#›</a:t>
            </a:fld>
            <a:endParaRPr lang="en-US"/>
          </a:p>
        </p:txBody>
      </p:sp>
    </p:spTree>
    <p:extLst>
      <p:ext uri="{BB962C8B-B14F-4D97-AF65-F5344CB8AC3E}">
        <p14:creationId xmlns:p14="http://schemas.microsoft.com/office/powerpoint/2010/main" val="639381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FC5B1F-BA78-490A-8946-C5BF3795CD17}" type="datetimeFigureOut">
              <a:rPr lang="en-US" smtClean="0"/>
              <a:pPr/>
              <a:t>4/6/2023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30A771-ED6C-462D-ADEC-965A1E527B60}" type="slidenum">
              <a:rPr lang="en-US" smtClean="0"/>
              <a:pPr/>
              <a:t>‹#›</a:t>
            </a:fld>
            <a:endParaRPr lang="en-US"/>
          </a:p>
        </p:txBody>
      </p:sp>
    </p:spTree>
    <p:extLst>
      <p:ext uri="{BB962C8B-B14F-4D97-AF65-F5344CB8AC3E}">
        <p14:creationId xmlns:p14="http://schemas.microsoft.com/office/powerpoint/2010/main" val="3512206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67FC5B1F-BA78-490A-8946-C5BF3795CD17}" type="datetimeFigureOut">
              <a:rPr lang="en-US" smtClean="0"/>
              <a:pPr/>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30A771-ED6C-462D-ADEC-965A1E527B60}" type="slidenum">
              <a:rPr lang="en-US" smtClean="0"/>
              <a:pPr/>
              <a:t>‹#›</a:t>
            </a:fld>
            <a:endParaRPr lang="en-US"/>
          </a:p>
        </p:txBody>
      </p:sp>
    </p:spTree>
    <p:extLst>
      <p:ext uri="{BB962C8B-B14F-4D97-AF65-F5344CB8AC3E}">
        <p14:creationId xmlns:p14="http://schemas.microsoft.com/office/powerpoint/2010/main" val="711258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67FC5B1F-BA78-490A-8946-C5BF3795CD17}" type="datetimeFigureOut">
              <a:rPr lang="en-US" smtClean="0"/>
              <a:pPr/>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30A771-ED6C-462D-ADEC-965A1E527B60}" type="slidenum">
              <a:rPr lang="en-US" smtClean="0"/>
              <a:pPr/>
              <a:t>‹#›</a:t>
            </a:fld>
            <a:endParaRPr lang="en-US"/>
          </a:p>
        </p:txBody>
      </p:sp>
    </p:spTree>
    <p:extLst>
      <p:ext uri="{BB962C8B-B14F-4D97-AF65-F5344CB8AC3E}">
        <p14:creationId xmlns:p14="http://schemas.microsoft.com/office/powerpoint/2010/main" val="2538629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67FC5B1F-BA78-490A-8946-C5BF3795CD17}" type="datetimeFigureOut">
              <a:rPr lang="en-US" smtClean="0"/>
              <a:pPr/>
              <a:t>4/6/2023</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F830A771-ED6C-462D-ADEC-965A1E527B60}" type="slidenum">
              <a:rPr lang="en-US" smtClean="0"/>
              <a:pPr/>
              <a:t>‹#›</a:t>
            </a:fld>
            <a:endParaRPr lang="en-US"/>
          </a:p>
        </p:txBody>
      </p:sp>
    </p:spTree>
    <p:extLst>
      <p:ext uri="{BB962C8B-B14F-4D97-AF65-F5344CB8AC3E}">
        <p14:creationId xmlns:p14="http://schemas.microsoft.com/office/powerpoint/2010/main" val="24101444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hyperlink" Target="https://www.freshworks.com/crm/sales/sales-forecas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3890102" cy="3291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 y="0"/>
            <a:ext cx="43890102" cy="3291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1" name="Group 20">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293" y="0"/>
            <a:ext cx="20329106" cy="31118760"/>
            <a:chOff x="-19221" y="0"/>
            <a:chExt cx="5646974" cy="6483075"/>
          </a:xfrm>
        </p:grpSpPr>
        <p:sp>
          <p:nvSpPr>
            <p:cNvPr id="32" name="Freeform: Shape 21">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23">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 name="TextBox 9"/>
          <p:cNvSpPr txBox="1"/>
          <p:nvPr/>
        </p:nvSpPr>
        <p:spPr>
          <a:xfrm>
            <a:off x="3820886" y="1486756"/>
            <a:ext cx="38502482" cy="2987273"/>
          </a:xfrm>
          <a:prstGeom prst="rect">
            <a:avLst/>
          </a:prstGeom>
          <a:noFill/>
          <a:ln>
            <a:noFill/>
          </a:ln>
        </p:spPr>
        <p:txBody>
          <a:bodyPr vert="horz" lIns="91440" tIns="45720" rIns="91440" bIns="45720" rtlCol="0" anchor="ctr">
            <a:normAutofit fontScale="85000" lnSpcReduction="20000"/>
          </a:bodyPr>
          <a:lstStyle/>
          <a:p>
            <a:pPr algn="ctr" defTabSz="914400">
              <a:lnSpc>
                <a:spcPct val="90000"/>
              </a:lnSpc>
              <a:spcBef>
                <a:spcPct val="50000"/>
              </a:spcBef>
            </a:pPr>
            <a:r>
              <a:rPr lang="en-US" altLang="en-US" sz="14900" b="1" dirty="0">
                <a:solidFill>
                  <a:schemeClr val="tx2"/>
                </a:solidFill>
                <a:latin typeface="Arabic Typesetting" panose="020B0604020202020204" pitchFamily="66" charset="-78"/>
                <a:cs typeface="Arabic Typesetting" panose="020B0604020202020204" pitchFamily="66" charset="-78"/>
              </a:rPr>
              <a:t>Insightful Sales Projections: A Dynamic Forecast Dashboard</a:t>
            </a:r>
          </a:p>
          <a:p>
            <a:pPr algn="ctr" defTabSz="914400">
              <a:lnSpc>
                <a:spcPct val="90000"/>
              </a:lnSpc>
            </a:pPr>
            <a:r>
              <a:rPr lang="en-US" altLang="en-US" sz="7700" b="1" dirty="0">
                <a:solidFill>
                  <a:schemeClr val="tx2"/>
                </a:solidFill>
                <a:latin typeface="Arabic Typesetting" panose="020B0604020202020204" pitchFamily="66" charset="-78"/>
                <a:cs typeface="Arabic Typesetting" panose="020B0604020202020204" pitchFamily="66" charset="-78"/>
              </a:rPr>
              <a:t>Maximizing Revenue through Strategic Product Bundling and Targeted Customer Segmentation</a:t>
            </a:r>
            <a:br>
              <a:rPr lang="en-US" altLang="en-US" sz="7700" b="1" dirty="0">
                <a:solidFill>
                  <a:schemeClr val="tx2"/>
                </a:solidFill>
                <a:latin typeface="Arabic Typesetting" panose="020B0604020202020204" pitchFamily="66" charset="-78"/>
                <a:cs typeface="Arabic Typesetting" panose="020B0604020202020204" pitchFamily="66" charset="-78"/>
              </a:rPr>
            </a:br>
            <a:r>
              <a:rPr lang="en-US" altLang="en-US" sz="7700" b="1" dirty="0">
                <a:solidFill>
                  <a:schemeClr val="tx2"/>
                </a:solidFill>
                <a:latin typeface="Arabic Typesetting" panose="020B0604020202020204" pitchFamily="66" charset="-78"/>
                <a:cs typeface="Arabic Typesetting" panose="020B0604020202020204" pitchFamily="66" charset="-78"/>
              </a:rPr>
              <a:t>By Paramkumar Patel, Ritu Barot &amp; Shaily Sheth</a:t>
            </a:r>
            <a:endParaRPr lang="en-US" altLang="en-US" sz="7700" i="1" dirty="0">
              <a:solidFill>
                <a:schemeClr val="tx2"/>
              </a:solidFill>
              <a:latin typeface="Arabic Typesetting" panose="020B0604020202020204" pitchFamily="66" charset="-78"/>
              <a:cs typeface="Arabic Typesetting" panose="020B0604020202020204" pitchFamily="66" charset="-78"/>
            </a:endParaRPr>
          </a:p>
        </p:txBody>
      </p:sp>
      <p:sp>
        <p:nvSpPr>
          <p:cNvPr id="12" name="TextBox 11"/>
          <p:cNvSpPr txBox="1"/>
          <p:nvPr/>
        </p:nvSpPr>
        <p:spPr>
          <a:xfrm>
            <a:off x="2244436" y="18641288"/>
            <a:ext cx="11928764" cy="553998"/>
          </a:xfrm>
          <a:prstGeom prst="rect">
            <a:avLst/>
          </a:prstGeom>
          <a:noFill/>
        </p:spPr>
        <p:txBody>
          <a:bodyPr wrap="square" rtlCol="0">
            <a:spAutoFit/>
          </a:bodyPr>
          <a:lstStyle/>
          <a:p>
            <a:endParaRPr lang="en-US" sz="3000" dirty="0">
              <a:latin typeface="Arial" panose="020B0604020202020204" pitchFamily="34" charset="0"/>
              <a:cs typeface="Arial" panose="020B0604020202020204" pitchFamily="34" charset="0"/>
            </a:endParaRPr>
          </a:p>
        </p:txBody>
      </p:sp>
      <p:pic>
        <p:nvPicPr>
          <p:cNvPr id="3" name="Picture 2" descr="Graphical user interface, icon&#10;&#10;Description automatically generated">
            <a:extLst>
              <a:ext uri="{FF2B5EF4-FFF2-40B4-BE49-F238E27FC236}">
                <a16:creationId xmlns:a16="http://schemas.microsoft.com/office/drawing/2014/main" id="{EA25448A-83BC-2F04-9B89-E65DBAC876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3965" y="13214587"/>
            <a:ext cx="17346254" cy="17836913"/>
          </a:xfrm>
          <a:prstGeom prst="rect">
            <a:avLst/>
          </a:prstGeom>
        </p:spPr>
      </p:pic>
      <p:sp>
        <p:nvSpPr>
          <p:cNvPr id="4" name="Rectangle 3">
            <a:extLst>
              <a:ext uri="{FF2B5EF4-FFF2-40B4-BE49-F238E27FC236}">
                <a16:creationId xmlns:a16="http://schemas.microsoft.com/office/drawing/2014/main" id="{1F22DF0F-1407-5B6D-BDFB-D693E8F1453A}"/>
              </a:ext>
            </a:extLst>
          </p:cNvPr>
          <p:cNvSpPr/>
          <p:nvPr/>
        </p:nvSpPr>
        <p:spPr>
          <a:xfrm>
            <a:off x="1676400" y="6134100"/>
            <a:ext cx="12687300" cy="12725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D0E72A67-EF05-5154-126B-8EBDE5F77F71}"/>
              </a:ext>
            </a:extLst>
          </p:cNvPr>
          <p:cNvSpPr/>
          <p:nvPr/>
        </p:nvSpPr>
        <p:spPr>
          <a:xfrm>
            <a:off x="800100" y="4377447"/>
            <a:ext cx="12649200" cy="133009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B1009D4-BB7B-ACB5-E312-C54A22480601}"/>
              </a:ext>
            </a:extLst>
          </p:cNvPr>
          <p:cNvSpPr/>
          <p:nvPr/>
        </p:nvSpPr>
        <p:spPr>
          <a:xfrm>
            <a:off x="763098" y="18173700"/>
            <a:ext cx="12686202" cy="14020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713FE3ED-BEB3-8D31-3668-9EB2C8A12271}"/>
              </a:ext>
            </a:extLst>
          </p:cNvPr>
          <p:cNvSpPr/>
          <p:nvPr/>
        </p:nvSpPr>
        <p:spPr>
          <a:xfrm>
            <a:off x="30327600" y="18173700"/>
            <a:ext cx="12649200" cy="1402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39CFB780-6A4C-B2C9-F176-2864B5914F5F}"/>
              </a:ext>
            </a:extLst>
          </p:cNvPr>
          <p:cNvSpPr/>
          <p:nvPr/>
        </p:nvSpPr>
        <p:spPr>
          <a:xfrm>
            <a:off x="30365700" y="4381500"/>
            <a:ext cx="12611100" cy="13296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A4C8AC53-8575-1E71-258E-8DC1047F332F}"/>
              </a:ext>
            </a:extLst>
          </p:cNvPr>
          <p:cNvSpPr/>
          <p:nvPr/>
        </p:nvSpPr>
        <p:spPr>
          <a:xfrm>
            <a:off x="14135100" y="4377447"/>
            <a:ext cx="15544800" cy="92242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E9C7B0FD-025D-9426-040A-F7FBB1DB5459}"/>
              </a:ext>
            </a:extLst>
          </p:cNvPr>
          <p:cNvSpPr txBox="1"/>
          <p:nvPr/>
        </p:nvSpPr>
        <p:spPr>
          <a:xfrm>
            <a:off x="14612112" y="4736592"/>
            <a:ext cx="14849856" cy="2554545"/>
          </a:xfrm>
          <a:prstGeom prst="rect">
            <a:avLst/>
          </a:prstGeom>
          <a:noFill/>
        </p:spPr>
        <p:txBody>
          <a:bodyPr wrap="square" rtlCol="0">
            <a:spAutoFit/>
          </a:bodyPr>
          <a:lstStyle/>
          <a:p>
            <a:pPr algn="just"/>
            <a:r>
              <a:rPr lang="en-US" sz="3200" dirty="0">
                <a:latin typeface="Arabic Typesetting" panose="03020402040406030203" pitchFamily="66" charset="-78"/>
                <a:cs typeface="Arabic Typesetting" panose="03020402040406030203" pitchFamily="66" charset="-78"/>
              </a:rPr>
              <a:t>Forecasting Future Sales Revenue: When it comes to retail sales, it is difficult to compete with the market and the number of options available for customers to purchase from at a very competitive price. Predicting the sales for the South region for all the customer segments will help us narrow down the targeted group and what categories they are willing to buy.</a:t>
            </a:r>
          </a:p>
          <a:p>
            <a:pPr algn="just"/>
            <a:endParaRPr lang="en-US" sz="3200" dirty="0">
              <a:latin typeface="Arabic Typesetting" panose="03020402040406030203" pitchFamily="66" charset="-78"/>
              <a:cs typeface="Arabic Typesetting" panose="03020402040406030203" pitchFamily="66" charset="-78"/>
            </a:endParaRPr>
          </a:p>
          <a:p>
            <a:pPr algn="just"/>
            <a:endParaRPr lang="en-IN" sz="3200" dirty="0">
              <a:latin typeface="Arabic Typesetting" panose="03020402040406030203" pitchFamily="66" charset="-78"/>
              <a:cs typeface="Arabic Typesetting" panose="03020402040406030203" pitchFamily="66" charset="-78"/>
            </a:endParaRPr>
          </a:p>
        </p:txBody>
      </p:sp>
      <p:pic>
        <p:nvPicPr>
          <p:cNvPr id="36" name="Picture 35" descr="Chart, pie chart">
            <a:extLst>
              <a:ext uri="{FF2B5EF4-FFF2-40B4-BE49-F238E27FC236}">
                <a16:creationId xmlns:a16="http://schemas.microsoft.com/office/drawing/2014/main" id="{536CEB12-2B83-82F1-AC17-5D6C9176F750}"/>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9596"/>
          <a:stretch/>
        </p:blipFill>
        <p:spPr>
          <a:xfrm>
            <a:off x="14557248" y="6656832"/>
            <a:ext cx="7772400" cy="6473951"/>
          </a:xfrm>
          <a:prstGeom prst="rect">
            <a:avLst/>
          </a:prstGeom>
          <a:solidFill>
            <a:srgbClr val="FFFFFF">
              <a:shade val="85000"/>
            </a:srgbClr>
          </a:solidFill>
          <a:ln w="190500" cap="rnd">
            <a:solidFill>
              <a:schemeClr val="bg1"/>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38" name="Picture 37" descr="Chart, bar chart">
            <a:extLst>
              <a:ext uri="{FF2B5EF4-FFF2-40B4-BE49-F238E27FC236}">
                <a16:creationId xmlns:a16="http://schemas.microsoft.com/office/drawing/2014/main" id="{FDE57B4B-E917-F826-15AB-38D4873269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89312" y="6620256"/>
            <a:ext cx="6705600" cy="649224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0" name="TextBox 39">
            <a:extLst>
              <a:ext uri="{FF2B5EF4-FFF2-40B4-BE49-F238E27FC236}">
                <a16:creationId xmlns:a16="http://schemas.microsoft.com/office/drawing/2014/main" id="{751CEBFD-4435-F5CF-B852-FA624DAAC947}"/>
              </a:ext>
            </a:extLst>
          </p:cNvPr>
          <p:cNvSpPr txBox="1"/>
          <p:nvPr/>
        </p:nvSpPr>
        <p:spPr>
          <a:xfrm>
            <a:off x="1331134" y="18635472"/>
            <a:ext cx="11909378" cy="2062103"/>
          </a:xfrm>
          <a:prstGeom prst="rect">
            <a:avLst/>
          </a:prstGeom>
          <a:noFill/>
        </p:spPr>
        <p:txBody>
          <a:bodyPr wrap="square" rtlCol="0">
            <a:spAutoFit/>
          </a:bodyPr>
          <a:lstStyle/>
          <a:p>
            <a:pPr algn="just"/>
            <a:r>
              <a:rPr lang="en-US" sz="3200" b="0" i="0" dirty="0">
                <a:solidFill>
                  <a:srgbClr val="374151"/>
                </a:solidFill>
                <a:effectLst/>
                <a:latin typeface="Arabic Typesetting" panose="03020402040406030203" pitchFamily="66" charset="-78"/>
                <a:cs typeface="Arabic Typesetting" panose="03020402040406030203" pitchFamily="66" charset="-78"/>
              </a:rPr>
              <a:t>Building a Winning Sales Team: Developing an Effective Recruitment Strategy to Drive Revenue Growth for Every Country and City is a Major Target Goal. Every market type and country will have its team to drive revenue and generate gross margin. Based on the history of country-wise sales and profit generated by the city growth of the sales team, a conclusion can be drawn.</a:t>
            </a:r>
            <a:endParaRPr lang="en-IN" sz="3200" dirty="0">
              <a:latin typeface="Arabic Typesetting" panose="03020402040406030203" pitchFamily="66" charset="-78"/>
              <a:cs typeface="Arabic Typesetting" panose="03020402040406030203" pitchFamily="66" charset="-78"/>
            </a:endParaRPr>
          </a:p>
        </p:txBody>
      </p:sp>
      <p:pic>
        <p:nvPicPr>
          <p:cNvPr id="48" name="Picture 47" descr="Chart, scatter chart">
            <a:extLst>
              <a:ext uri="{FF2B5EF4-FFF2-40B4-BE49-F238E27FC236}">
                <a16:creationId xmlns:a16="http://schemas.microsoft.com/office/drawing/2014/main" id="{249A6EE9-1D89-558E-767F-9C4C8A613262}"/>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7078" y="20697575"/>
            <a:ext cx="8595663" cy="500920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50" name="Picture 49" descr="Chart, funnel chart">
            <a:extLst>
              <a:ext uri="{FF2B5EF4-FFF2-40B4-BE49-F238E27FC236}">
                <a16:creationId xmlns:a16="http://schemas.microsoft.com/office/drawing/2014/main" id="{2D6498B1-8C05-8F58-8364-94F475295D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90672" y="25971150"/>
            <a:ext cx="9762002" cy="588654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51" name="Picture 50" descr="Chart, line chart&#10;&#10;Description automatically generated">
            <a:extLst>
              <a:ext uri="{FF2B5EF4-FFF2-40B4-BE49-F238E27FC236}">
                <a16:creationId xmlns:a16="http://schemas.microsoft.com/office/drawing/2014/main" id="{2FC13B8D-1DE0-11B7-C178-2F5FF9A94B38}"/>
              </a:ext>
            </a:extLst>
          </p:cNvPr>
          <p:cNvPicPr>
            <a:picLocks noChangeAspect="1"/>
          </p:cNvPicPr>
          <p:nvPr/>
        </p:nvPicPr>
        <p:blipFill>
          <a:blip r:embed="rId7"/>
          <a:stretch>
            <a:fillRect/>
          </a:stretch>
        </p:blipFill>
        <p:spPr>
          <a:xfrm>
            <a:off x="30947925" y="12314276"/>
            <a:ext cx="11321304" cy="458035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2" name="TextBox 51">
            <a:extLst>
              <a:ext uri="{FF2B5EF4-FFF2-40B4-BE49-F238E27FC236}">
                <a16:creationId xmlns:a16="http://schemas.microsoft.com/office/drawing/2014/main" id="{47D418CA-93B1-5DB4-BFAD-CD827A091E67}"/>
              </a:ext>
            </a:extLst>
          </p:cNvPr>
          <p:cNvSpPr txBox="1"/>
          <p:nvPr/>
        </p:nvSpPr>
        <p:spPr>
          <a:xfrm>
            <a:off x="30699557" y="4821383"/>
            <a:ext cx="12100261" cy="1569660"/>
          </a:xfrm>
          <a:prstGeom prst="rect">
            <a:avLst/>
          </a:prstGeom>
          <a:noFill/>
        </p:spPr>
        <p:txBody>
          <a:bodyPr wrap="square" rtlCol="0">
            <a:spAutoFit/>
          </a:bodyPr>
          <a:lstStyle/>
          <a:p>
            <a:pPr algn="just"/>
            <a:r>
              <a:rPr lang="en-US" sz="3200" dirty="0">
                <a:latin typeface="Arabic Typesetting" panose="03020402040406030203" pitchFamily="66" charset="-78"/>
                <a:cs typeface="Arabic Typesetting" panose="03020402040406030203" pitchFamily="66" charset="-78"/>
              </a:rPr>
              <a:t>These graphs show south region sales segmented by month. So, organizations can build their strategies for dealing with issues by assessing these trends. This will assist them in making decisions about the budget, hiring, and production for a specific month.</a:t>
            </a:r>
            <a:endParaRPr lang="en-CA" sz="3200" dirty="0">
              <a:latin typeface="Arabic Typesetting" panose="03020402040406030203" pitchFamily="66" charset="-78"/>
              <a:cs typeface="Arabic Typesetting" panose="03020402040406030203" pitchFamily="66" charset="-78"/>
            </a:endParaRPr>
          </a:p>
        </p:txBody>
      </p:sp>
      <p:pic>
        <p:nvPicPr>
          <p:cNvPr id="53" name="Picture 52" descr="Chart, line chart&#10;&#10;Description automatically generated">
            <a:extLst>
              <a:ext uri="{FF2B5EF4-FFF2-40B4-BE49-F238E27FC236}">
                <a16:creationId xmlns:a16="http://schemas.microsoft.com/office/drawing/2014/main" id="{C8F28853-1970-9BA6-C6A3-6F298DEC2D1B}"/>
              </a:ext>
            </a:extLst>
          </p:cNvPr>
          <p:cNvPicPr>
            <a:picLocks noChangeAspect="1"/>
          </p:cNvPicPr>
          <p:nvPr/>
        </p:nvPicPr>
        <p:blipFill>
          <a:blip r:embed="rId8"/>
          <a:stretch>
            <a:fillRect/>
          </a:stretch>
        </p:blipFill>
        <p:spPr>
          <a:xfrm>
            <a:off x="30918428" y="7034979"/>
            <a:ext cx="11389009" cy="435077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4" name="TextBox 53">
            <a:extLst>
              <a:ext uri="{FF2B5EF4-FFF2-40B4-BE49-F238E27FC236}">
                <a16:creationId xmlns:a16="http://schemas.microsoft.com/office/drawing/2014/main" id="{EFCD9747-C426-0CF7-C14A-604C77721945}"/>
              </a:ext>
            </a:extLst>
          </p:cNvPr>
          <p:cNvSpPr txBox="1"/>
          <p:nvPr/>
        </p:nvSpPr>
        <p:spPr>
          <a:xfrm>
            <a:off x="34268229" y="11506200"/>
            <a:ext cx="5426486" cy="584775"/>
          </a:xfrm>
          <a:prstGeom prst="rect">
            <a:avLst/>
          </a:prstGeom>
          <a:noFill/>
        </p:spPr>
        <p:txBody>
          <a:bodyPr wrap="none" rtlCol="0">
            <a:spAutoFit/>
          </a:bodyPr>
          <a:lstStyle/>
          <a:p>
            <a:r>
              <a:rPr lang="en-IN" sz="3200" dirty="0">
                <a:latin typeface="Arabic Typesetting" panose="03020402040406030203" pitchFamily="66" charset="-78"/>
                <a:cs typeface="Arabic Typesetting" panose="03020402040406030203" pitchFamily="66" charset="-78"/>
              </a:rPr>
              <a:t>Monthly revenue generated for the year 2011</a:t>
            </a:r>
          </a:p>
        </p:txBody>
      </p:sp>
      <p:sp>
        <p:nvSpPr>
          <p:cNvPr id="56" name="TextBox 55">
            <a:extLst>
              <a:ext uri="{FF2B5EF4-FFF2-40B4-BE49-F238E27FC236}">
                <a16:creationId xmlns:a16="http://schemas.microsoft.com/office/drawing/2014/main" id="{080E1E91-6086-F6F1-3E17-F87C520E213E}"/>
              </a:ext>
            </a:extLst>
          </p:cNvPr>
          <p:cNvSpPr txBox="1"/>
          <p:nvPr/>
        </p:nvSpPr>
        <p:spPr>
          <a:xfrm>
            <a:off x="34480848" y="17051004"/>
            <a:ext cx="5941937" cy="584775"/>
          </a:xfrm>
          <a:prstGeom prst="rect">
            <a:avLst/>
          </a:prstGeom>
          <a:noFill/>
        </p:spPr>
        <p:txBody>
          <a:bodyPr wrap="square">
            <a:spAutoFit/>
          </a:bodyPr>
          <a:lstStyle/>
          <a:p>
            <a:r>
              <a:rPr lang="en-IN" sz="3200" dirty="0">
                <a:latin typeface="Arabic Typesetting" panose="03020402040406030203" pitchFamily="66" charset="-78"/>
                <a:cs typeface="Arabic Typesetting" panose="03020402040406030203" pitchFamily="66" charset="-78"/>
              </a:rPr>
              <a:t>Monthly revenue generated for the year 2012</a:t>
            </a:r>
          </a:p>
        </p:txBody>
      </p:sp>
      <p:sp>
        <p:nvSpPr>
          <p:cNvPr id="57" name="TextBox 56">
            <a:extLst>
              <a:ext uri="{FF2B5EF4-FFF2-40B4-BE49-F238E27FC236}">
                <a16:creationId xmlns:a16="http://schemas.microsoft.com/office/drawing/2014/main" id="{3606558A-5CFB-A991-6CA4-1B22AD13977D}"/>
              </a:ext>
            </a:extLst>
          </p:cNvPr>
          <p:cNvSpPr txBox="1"/>
          <p:nvPr/>
        </p:nvSpPr>
        <p:spPr>
          <a:xfrm>
            <a:off x="834887" y="32361809"/>
            <a:ext cx="13185913" cy="584775"/>
          </a:xfrm>
          <a:prstGeom prst="rect">
            <a:avLst/>
          </a:prstGeom>
          <a:noFill/>
        </p:spPr>
        <p:txBody>
          <a:bodyPr wrap="square" rtlCol="0">
            <a:spAutoFit/>
          </a:bodyPr>
          <a:lstStyle/>
          <a:p>
            <a:r>
              <a:rPr lang="en-IN" sz="3200" b="1" dirty="0">
                <a:latin typeface="Arabic Typesetting" panose="03020402040406030203" pitchFamily="66" charset="-78"/>
                <a:cs typeface="Arabic Typesetting" panose="03020402040406030203" pitchFamily="66" charset="-78"/>
              </a:rPr>
              <a:t>Reference : </a:t>
            </a:r>
            <a:r>
              <a:rPr lang="en-IN" sz="3200" b="1" i="0" u="sng" strike="noStrike" dirty="0">
                <a:effectLst/>
                <a:latin typeface="Arabic Typesetting" panose="03020402040406030203" pitchFamily="66" charset="-78"/>
                <a:cs typeface="Arabic Typesetting" panose="03020402040406030203" pitchFamily="66" charset="-78"/>
                <a:hlinkClick r:id="rId9">
                  <a:extLst>
                    <a:ext uri="{A12FA001-AC4F-418D-AE19-62706E023703}">
                      <ahyp:hlinkClr xmlns:ahyp="http://schemas.microsoft.com/office/drawing/2018/hyperlinkcolor" val="tx"/>
                    </a:ext>
                  </a:extLst>
                </a:hlinkClick>
              </a:rPr>
              <a:t>https://www.freshworks.com/crm/sales/sales-forecast/</a:t>
            </a:r>
            <a:endParaRPr lang="en-IN" sz="3200" b="1" dirty="0">
              <a:latin typeface="Arabic Typesetting" panose="03020402040406030203" pitchFamily="66" charset="-78"/>
              <a:cs typeface="Arabic Typesetting" panose="03020402040406030203" pitchFamily="66" charset="-78"/>
            </a:endParaRPr>
          </a:p>
        </p:txBody>
      </p:sp>
      <p:pic>
        <p:nvPicPr>
          <p:cNvPr id="58" name="Picture 57" descr="Chart, bar chart">
            <a:extLst>
              <a:ext uri="{FF2B5EF4-FFF2-40B4-BE49-F238E27FC236}">
                <a16:creationId xmlns:a16="http://schemas.microsoft.com/office/drawing/2014/main" id="{ED5F63F0-B4F2-2659-EFDC-74466F2C151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17390" y="12204142"/>
            <a:ext cx="11560410" cy="5000625"/>
          </a:xfrm>
          <a:prstGeom prst="rect">
            <a:avLst/>
          </a:prstGeom>
          <a:ln/>
        </p:spPr>
        <p:style>
          <a:lnRef idx="2">
            <a:schemeClr val="accent3"/>
          </a:lnRef>
          <a:fillRef idx="1">
            <a:schemeClr val="lt1"/>
          </a:fillRef>
          <a:effectRef idx="0">
            <a:schemeClr val="accent3"/>
          </a:effectRef>
          <a:fontRef idx="minor">
            <a:schemeClr val="dk1"/>
          </a:fontRef>
        </p:style>
      </p:pic>
      <p:graphicFrame>
        <p:nvGraphicFramePr>
          <p:cNvPr id="59" name="Table 36">
            <a:extLst>
              <a:ext uri="{FF2B5EF4-FFF2-40B4-BE49-F238E27FC236}">
                <a16:creationId xmlns:a16="http://schemas.microsoft.com/office/drawing/2014/main" id="{207525AE-4525-37DC-89D3-0768D7D35568}"/>
              </a:ext>
            </a:extLst>
          </p:cNvPr>
          <p:cNvGraphicFramePr>
            <a:graphicFrameLocks noGrp="1"/>
          </p:cNvGraphicFramePr>
          <p:nvPr>
            <p:extLst>
              <p:ext uri="{D42A27DB-BD31-4B8C-83A1-F6EECF244321}">
                <p14:modId xmlns:p14="http://schemas.microsoft.com/office/powerpoint/2010/main" val="1447776365"/>
              </p:ext>
            </p:extLst>
          </p:nvPr>
        </p:nvGraphicFramePr>
        <p:xfrm>
          <a:off x="1273300" y="5114828"/>
          <a:ext cx="11604500" cy="5203406"/>
        </p:xfrm>
        <a:graphic>
          <a:graphicData uri="http://schemas.openxmlformats.org/drawingml/2006/table">
            <a:tbl>
              <a:tblPr firstRow="1" bandRow="1">
                <a:tableStyleId>{16D9F66E-5EB9-4882-86FB-DCBF35E3C3E4}</a:tableStyleId>
              </a:tblPr>
              <a:tblGrid>
                <a:gridCol w="2901125">
                  <a:extLst>
                    <a:ext uri="{9D8B030D-6E8A-4147-A177-3AD203B41FA5}">
                      <a16:colId xmlns:a16="http://schemas.microsoft.com/office/drawing/2014/main" val="1344269555"/>
                    </a:ext>
                  </a:extLst>
                </a:gridCol>
                <a:gridCol w="2901125">
                  <a:extLst>
                    <a:ext uri="{9D8B030D-6E8A-4147-A177-3AD203B41FA5}">
                      <a16:colId xmlns:a16="http://schemas.microsoft.com/office/drawing/2014/main" val="309540192"/>
                    </a:ext>
                  </a:extLst>
                </a:gridCol>
                <a:gridCol w="2901125">
                  <a:extLst>
                    <a:ext uri="{9D8B030D-6E8A-4147-A177-3AD203B41FA5}">
                      <a16:colId xmlns:a16="http://schemas.microsoft.com/office/drawing/2014/main" val="709788369"/>
                    </a:ext>
                  </a:extLst>
                </a:gridCol>
                <a:gridCol w="2901125">
                  <a:extLst>
                    <a:ext uri="{9D8B030D-6E8A-4147-A177-3AD203B41FA5}">
                      <a16:colId xmlns:a16="http://schemas.microsoft.com/office/drawing/2014/main" val="4798500"/>
                    </a:ext>
                  </a:extLst>
                </a:gridCol>
              </a:tblGrid>
              <a:tr h="410447">
                <a:tc>
                  <a:txBody>
                    <a:bodyPr/>
                    <a:lstStyle/>
                    <a:p>
                      <a:pPr algn="ctr" fontAlgn="ctr"/>
                      <a:r>
                        <a:rPr lang="en-CA" sz="1800" b="0" dirty="0">
                          <a:effectLst/>
                          <a:latin typeface="Arabic Typesetting" panose="03020402040406030203" pitchFamily="66" charset="-78"/>
                          <a:cs typeface="Arabic Typesetting" panose="03020402040406030203" pitchFamily="66" charset="-78"/>
                        </a:rPr>
                        <a:t>Purchase History</a:t>
                      </a:r>
                    </a:p>
                  </a:txBody>
                  <a:tcPr marL="63500" marR="63500" marT="47708" marB="47708" anchor="ctr"/>
                </a:tc>
                <a:tc>
                  <a:txBody>
                    <a:bodyPr/>
                    <a:lstStyle/>
                    <a:p>
                      <a:pPr algn="ctr" rtl="0" fontAlgn="ctr">
                        <a:spcBef>
                          <a:spcPts val="0"/>
                        </a:spcBef>
                        <a:spcAft>
                          <a:spcPts val="0"/>
                        </a:spcAft>
                      </a:pPr>
                      <a:r>
                        <a:rPr lang="en-CA" sz="1800" b="0" u="none" strike="noStrike" dirty="0">
                          <a:solidFill>
                            <a:srgbClr val="31333F"/>
                          </a:solidFill>
                          <a:effectLst/>
                          <a:latin typeface="Arabic Typesetting" panose="03020402040406030203" pitchFamily="66" charset="-78"/>
                          <a:cs typeface="Arabic Typesetting" panose="03020402040406030203" pitchFamily="66" charset="-78"/>
                        </a:rPr>
                        <a:t>Recommendation 1</a:t>
                      </a:r>
                      <a:endParaRPr lang="en-CA" sz="1800" b="0" i="0" u="none" strike="noStrike" dirty="0">
                        <a:solidFill>
                          <a:srgbClr val="31333F"/>
                        </a:solidFill>
                        <a:effectLst/>
                        <a:latin typeface="Arabic Typesetting" panose="03020402040406030203" pitchFamily="66" charset="-78"/>
                        <a:cs typeface="Arabic Typesetting" panose="03020402040406030203" pitchFamily="66" charset="-78"/>
                      </a:endParaRPr>
                    </a:p>
                  </a:txBody>
                  <a:tcPr marL="63500" marR="63500" marT="47708" marB="47708" anchor="ctr"/>
                </a:tc>
                <a:tc>
                  <a:txBody>
                    <a:bodyPr/>
                    <a:lstStyle/>
                    <a:p>
                      <a:pPr algn="ctr" rtl="0" fontAlgn="ctr">
                        <a:spcBef>
                          <a:spcPts val="0"/>
                        </a:spcBef>
                        <a:spcAft>
                          <a:spcPts val="0"/>
                        </a:spcAft>
                      </a:pPr>
                      <a:r>
                        <a:rPr lang="en-CA" sz="1800" b="0" u="none" strike="noStrike" dirty="0">
                          <a:solidFill>
                            <a:srgbClr val="31333F"/>
                          </a:solidFill>
                          <a:effectLst/>
                          <a:latin typeface="Arabic Typesetting" panose="03020402040406030203" pitchFamily="66" charset="-78"/>
                          <a:cs typeface="Arabic Typesetting" panose="03020402040406030203" pitchFamily="66" charset="-78"/>
                        </a:rPr>
                        <a:t>Recommendation 2</a:t>
                      </a:r>
                      <a:endParaRPr lang="en-CA" sz="1800" b="0" dirty="0">
                        <a:effectLst/>
                        <a:latin typeface="Arabic Typesetting" panose="03020402040406030203" pitchFamily="66" charset="-78"/>
                        <a:cs typeface="Arabic Typesetting" panose="03020402040406030203" pitchFamily="66" charset="-78"/>
                      </a:endParaRPr>
                    </a:p>
                  </a:txBody>
                  <a:tcPr marL="63500" marR="63500" marT="47708" marB="47708" anchor="ctr"/>
                </a:tc>
                <a:tc>
                  <a:txBody>
                    <a:bodyPr/>
                    <a:lstStyle/>
                    <a:p>
                      <a:pPr algn="ctr" rtl="0" fontAlgn="ctr">
                        <a:spcBef>
                          <a:spcPts val="0"/>
                        </a:spcBef>
                        <a:spcAft>
                          <a:spcPts val="0"/>
                        </a:spcAft>
                      </a:pPr>
                      <a:r>
                        <a:rPr lang="en-CA" sz="1800" b="0" u="none" strike="noStrike" dirty="0">
                          <a:solidFill>
                            <a:srgbClr val="31333F"/>
                          </a:solidFill>
                          <a:effectLst/>
                          <a:latin typeface="Arabic Typesetting" panose="03020402040406030203" pitchFamily="66" charset="-78"/>
                          <a:cs typeface="Arabic Typesetting" panose="03020402040406030203" pitchFamily="66" charset="-78"/>
                        </a:rPr>
                        <a:t>List</a:t>
                      </a:r>
                      <a:endParaRPr lang="en-CA" sz="1800" b="0" dirty="0">
                        <a:effectLst/>
                        <a:latin typeface="Arabic Typesetting" panose="03020402040406030203" pitchFamily="66" charset="-78"/>
                        <a:cs typeface="Arabic Typesetting" panose="03020402040406030203" pitchFamily="66" charset="-78"/>
                      </a:endParaRPr>
                    </a:p>
                  </a:txBody>
                  <a:tcPr marL="63500" marR="63500" marT="47708" marB="47708" anchor="ctr"/>
                </a:tc>
                <a:extLst>
                  <a:ext uri="{0D108BD9-81ED-4DB2-BD59-A6C34878D82A}">
                    <a16:rowId xmlns:a16="http://schemas.microsoft.com/office/drawing/2014/main" val="3687240532"/>
                  </a:ext>
                </a:extLst>
              </a:tr>
              <a:tr h="714971">
                <a:tc>
                  <a:txBody>
                    <a:bodyPr/>
                    <a:lstStyle/>
                    <a:p>
                      <a:pPr algn="ctr" rtl="0" fontAlgn="ctr">
                        <a:spcBef>
                          <a:spcPts val="0"/>
                        </a:spcBef>
                        <a:spcAft>
                          <a:spcPts val="0"/>
                        </a:spcAft>
                      </a:pPr>
                      <a:r>
                        <a:rPr lang="en-US" sz="1800" b="0" u="none" strike="noStrike" dirty="0">
                          <a:solidFill>
                            <a:srgbClr val="31333F"/>
                          </a:solidFill>
                          <a:effectLst/>
                          <a:latin typeface="Arabic Typesetting" panose="03020402040406030203" pitchFamily="66" charset="-78"/>
                          <a:cs typeface="Arabic Typesetting" panose="03020402040406030203" pitchFamily="66" charset="-78"/>
                        </a:rPr>
                        <a:t>"While you Were Out" Message Book, One Form per Page</a:t>
                      </a:r>
                      <a:endParaRPr lang="en-US" sz="1800" b="0" dirty="0">
                        <a:effectLst/>
                        <a:latin typeface="Arabic Typesetting" panose="03020402040406030203" pitchFamily="66" charset="-78"/>
                        <a:cs typeface="Arabic Typesetting" panose="03020402040406030203" pitchFamily="66" charset="-78"/>
                      </a:endParaRPr>
                    </a:p>
                  </a:txBody>
                  <a:tcPr marL="63500" marR="63500" marT="47708" marB="47708" anchor="ctr"/>
                </a:tc>
                <a:tc>
                  <a:txBody>
                    <a:bodyPr/>
                    <a:lstStyle/>
                    <a:p>
                      <a:pPr algn="ctr" rtl="0" fontAlgn="ctr">
                        <a:spcBef>
                          <a:spcPts val="0"/>
                        </a:spcBef>
                        <a:spcAft>
                          <a:spcPts val="0"/>
                        </a:spcAft>
                      </a:pPr>
                      <a:r>
                        <a:rPr lang="en-US" sz="1800" b="0" u="none" strike="noStrike" dirty="0">
                          <a:solidFill>
                            <a:srgbClr val="31333F"/>
                          </a:solidFill>
                          <a:effectLst/>
                          <a:latin typeface="Arabic Typesetting" panose="03020402040406030203" pitchFamily="66" charset="-78"/>
                          <a:cs typeface="Arabic Typesetting" panose="03020402040406030203" pitchFamily="66" charset="-78"/>
                        </a:rPr>
                        <a:t>Sauder Library with Doors, Metal</a:t>
                      </a:r>
                      <a:endParaRPr lang="en-US" sz="1800" b="0" dirty="0">
                        <a:effectLst/>
                        <a:latin typeface="Arabic Typesetting" panose="03020402040406030203" pitchFamily="66" charset="-78"/>
                        <a:cs typeface="Arabic Typesetting" panose="03020402040406030203" pitchFamily="66" charset="-78"/>
                      </a:endParaRPr>
                    </a:p>
                  </a:txBody>
                  <a:tcPr marL="63500" marR="63500" marT="47708" marB="47708" anchor="ctr"/>
                </a:tc>
                <a:tc>
                  <a:txBody>
                    <a:bodyPr/>
                    <a:lstStyle/>
                    <a:p>
                      <a:pPr algn="ctr" rtl="0" fontAlgn="ctr">
                        <a:spcBef>
                          <a:spcPts val="0"/>
                        </a:spcBef>
                        <a:spcAft>
                          <a:spcPts val="0"/>
                        </a:spcAft>
                      </a:pPr>
                      <a:r>
                        <a:rPr lang="en-CA" sz="1800" b="0" u="none" strike="noStrike">
                          <a:solidFill>
                            <a:srgbClr val="31333F"/>
                          </a:solidFill>
                          <a:effectLst/>
                          <a:latin typeface="Arabic Typesetting" panose="03020402040406030203" pitchFamily="66" charset="-78"/>
                          <a:cs typeface="Arabic Typesetting" panose="03020402040406030203" pitchFamily="66" charset="-78"/>
                        </a:rPr>
                        <a:t>Deflect-O Door Stop, Black</a:t>
                      </a:r>
                      <a:endParaRPr lang="en-CA" sz="1800" b="0">
                        <a:effectLst/>
                        <a:latin typeface="Arabic Typesetting" panose="03020402040406030203" pitchFamily="66" charset="-78"/>
                        <a:cs typeface="Arabic Typesetting" panose="03020402040406030203" pitchFamily="66" charset="-78"/>
                      </a:endParaRPr>
                    </a:p>
                  </a:txBody>
                  <a:tcPr marL="63500" marR="63500" marT="47708" marB="47708" anchor="ctr"/>
                </a:tc>
                <a:tc>
                  <a:txBody>
                    <a:bodyPr/>
                    <a:lstStyle/>
                    <a:p>
                      <a:pPr algn="ctr" rtl="0" fontAlgn="ctr">
                        <a:spcBef>
                          <a:spcPts val="0"/>
                        </a:spcBef>
                        <a:spcAft>
                          <a:spcPts val="0"/>
                        </a:spcAft>
                      </a:pPr>
                      <a:r>
                        <a:rPr lang="en-US" sz="1800" b="0" u="none" strike="noStrike" dirty="0">
                          <a:solidFill>
                            <a:srgbClr val="31333F"/>
                          </a:solidFill>
                          <a:effectLst/>
                          <a:latin typeface="Arabic Typesetting" panose="03020402040406030203" pitchFamily="66" charset="-78"/>
                          <a:cs typeface="Arabic Typesetting" panose="03020402040406030203" pitchFamily="66" charset="-78"/>
                        </a:rPr>
                        <a:t>["Sauder Library with Doors, </a:t>
                      </a:r>
                      <a:r>
                        <a:rPr lang="en-US" sz="1800" b="0" u="none" strike="noStrike" dirty="0" err="1">
                          <a:solidFill>
                            <a:srgbClr val="31333F"/>
                          </a:solidFill>
                          <a:effectLst/>
                          <a:latin typeface="Arabic Typesetting" panose="03020402040406030203" pitchFamily="66" charset="-78"/>
                          <a:cs typeface="Arabic Typesetting" panose="03020402040406030203" pitchFamily="66" charset="-78"/>
                        </a:rPr>
                        <a:t>Metal","Deflect</a:t>
                      </a:r>
                      <a:r>
                        <a:rPr lang="en-US" sz="1800" b="0" u="none" strike="noStrike" dirty="0">
                          <a:solidFill>
                            <a:srgbClr val="31333F"/>
                          </a:solidFill>
                          <a:effectLst/>
                          <a:latin typeface="Arabic Typesetting" panose="03020402040406030203" pitchFamily="66" charset="-78"/>
                          <a:cs typeface="Arabic Typesetting" panose="03020402040406030203" pitchFamily="66" charset="-78"/>
                        </a:rPr>
                        <a:t>-O Door Stop, Black"]</a:t>
                      </a:r>
                      <a:endParaRPr lang="en-US" sz="1800" b="0" dirty="0">
                        <a:effectLst/>
                        <a:latin typeface="Arabic Typesetting" panose="03020402040406030203" pitchFamily="66" charset="-78"/>
                        <a:cs typeface="Arabic Typesetting" panose="03020402040406030203" pitchFamily="66" charset="-78"/>
                      </a:endParaRPr>
                    </a:p>
                  </a:txBody>
                  <a:tcPr marL="63500" marR="63500" marT="47708" marB="47708" anchor="ctr"/>
                </a:tc>
                <a:extLst>
                  <a:ext uri="{0D108BD9-81ED-4DB2-BD59-A6C34878D82A}">
                    <a16:rowId xmlns:a16="http://schemas.microsoft.com/office/drawing/2014/main" val="2452655628"/>
                  </a:ext>
                </a:extLst>
              </a:tr>
              <a:tr h="1019497">
                <a:tc>
                  <a:txBody>
                    <a:bodyPr/>
                    <a:lstStyle/>
                    <a:p>
                      <a:pPr algn="ctr" rtl="0" fontAlgn="ctr">
                        <a:spcBef>
                          <a:spcPts val="0"/>
                        </a:spcBef>
                        <a:spcAft>
                          <a:spcPts val="0"/>
                        </a:spcAft>
                      </a:pPr>
                      <a:r>
                        <a:rPr lang="en-CA" sz="1800" b="0" u="none" strike="noStrike" dirty="0">
                          <a:solidFill>
                            <a:srgbClr val="31333F"/>
                          </a:solidFill>
                          <a:effectLst/>
                          <a:latin typeface="Arabic Typesetting" panose="03020402040406030203" pitchFamily="66" charset="-78"/>
                          <a:cs typeface="Arabic Typesetting" panose="03020402040406030203" pitchFamily="66" charset="-78"/>
                        </a:rPr>
                        <a:t>#10 Self-Seal White Envelopes</a:t>
                      </a:r>
                      <a:endParaRPr lang="en-CA" sz="1800" b="0" dirty="0">
                        <a:effectLst/>
                        <a:latin typeface="Arabic Typesetting" panose="03020402040406030203" pitchFamily="66" charset="-78"/>
                        <a:cs typeface="Arabic Typesetting" panose="03020402040406030203" pitchFamily="66" charset="-78"/>
                      </a:endParaRPr>
                    </a:p>
                  </a:txBody>
                  <a:tcPr marL="63500" marR="63500" marT="47708" marB="47708" anchor="ctr"/>
                </a:tc>
                <a:tc>
                  <a:txBody>
                    <a:bodyPr/>
                    <a:lstStyle/>
                    <a:p>
                      <a:pPr algn="ctr" rtl="0" fontAlgn="ctr">
                        <a:spcBef>
                          <a:spcPts val="0"/>
                        </a:spcBef>
                        <a:spcAft>
                          <a:spcPts val="0"/>
                        </a:spcAft>
                      </a:pPr>
                      <a:r>
                        <a:rPr lang="en-CA" sz="1800" b="0" u="none" strike="noStrike" dirty="0">
                          <a:solidFill>
                            <a:srgbClr val="31333F"/>
                          </a:solidFill>
                          <a:effectLst/>
                          <a:latin typeface="Arabic Typesetting" panose="03020402040406030203" pitchFamily="66" charset="-78"/>
                          <a:cs typeface="Arabic Typesetting" panose="03020402040406030203" pitchFamily="66" charset="-78"/>
                        </a:rPr>
                        <a:t>Canon PC-428 Personal Copier</a:t>
                      </a:r>
                      <a:endParaRPr lang="en-CA" sz="1800" b="0" dirty="0">
                        <a:effectLst/>
                        <a:latin typeface="Arabic Typesetting" panose="03020402040406030203" pitchFamily="66" charset="-78"/>
                        <a:cs typeface="Arabic Typesetting" panose="03020402040406030203" pitchFamily="66" charset="-78"/>
                      </a:endParaRPr>
                    </a:p>
                  </a:txBody>
                  <a:tcPr marL="63500" marR="63500" marT="47708" marB="47708" anchor="ctr"/>
                </a:tc>
                <a:tc>
                  <a:txBody>
                    <a:bodyPr/>
                    <a:lstStyle/>
                    <a:p>
                      <a:pPr algn="ctr" rtl="0" fontAlgn="ctr">
                        <a:spcBef>
                          <a:spcPts val="0"/>
                        </a:spcBef>
                        <a:spcAft>
                          <a:spcPts val="0"/>
                        </a:spcAft>
                      </a:pPr>
                      <a:r>
                        <a:rPr lang="en-CA" sz="1800" b="0" u="none" strike="noStrike" dirty="0">
                          <a:solidFill>
                            <a:srgbClr val="31333F"/>
                          </a:solidFill>
                          <a:effectLst/>
                          <a:latin typeface="Arabic Typesetting" panose="03020402040406030203" pitchFamily="66" charset="-78"/>
                          <a:cs typeface="Arabic Typesetting" panose="03020402040406030203" pitchFamily="66" charset="-78"/>
                        </a:rPr>
                        <a:t>Hamilton Beach Microwave, White</a:t>
                      </a:r>
                      <a:endParaRPr lang="en-CA" sz="1800" b="0" dirty="0">
                        <a:effectLst/>
                        <a:latin typeface="Arabic Typesetting" panose="03020402040406030203" pitchFamily="66" charset="-78"/>
                        <a:cs typeface="Arabic Typesetting" panose="03020402040406030203" pitchFamily="66" charset="-78"/>
                      </a:endParaRPr>
                    </a:p>
                  </a:txBody>
                  <a:tcPr marL="63500" marR="63500" marT="47708" marB="47708" anchor="ctr"/>
                </a:tc>
                <a:tc>
                  <a:txBody>
                    <a:bodyPr/>
                    <a:lstStyle/>
                    <a:p>
                      <a:pPr algn="ctr" rtl="0" fontAlgn="ctr">
                        <a:spcBef>
                          <a:spcPts val="0"/>
                        </a:spcBef>
                        <a:spcAft>
                          <a:spcPts val="0"/>
                        </a:spcAft>
                      </a:pPr>
                      <a:r>
                        <a:rPr lang="en-US" sz="1800" b="0" u="none" strike="noStrike" dirty="0">
                          <a:solidFill>
                            <a:srgbClr val="31333F"/>
                          </a:solidFill>
                          <a:effectLst/>
                          <a:latin typeface="Arabic Typesetting" panose="03020402040406030203" pitchFamily="66" charset="-78"/>
                          <a:cs typeface="Arabic Typesetting" panose="03020402040406030203" pitchFamily="66" charset="-78"/>
                        </a:rPr>
                        <a:t>["Canon PC-428 Personal </a:t>
                      </a:r>
                      <a:r>
                        <a:rPr lang="en-US" sz="1800" b="0" u="none" strike="noStrike" dirty="0" err="1">
                          <a:solidFill>
                            <a:srgbClr val="31333F"/>
                          </a:solidFill>
                          <a:effectLst/>
                          <a:latin typeface="Arabic Typesetting" panose="03020402040406030203" pitchFamily="66" charset="-78"/>
                          <a:cs typeface="Arabic Typesetting" panose="03020402040406030203" pitchFamily="66" charset="-78"/>
                        </a:rPr>
                        <a:t>Copier","Hamilton</a:t>
                      </a:r>
                      <a:r>
                        <a:rPr lang="en-US" sz="1800" b="0" u="none" strike="noStrike" dirty="0">
                          <a:solidFill>
                            <a:srgbClr val="31333F"/>
                          </a:solidFill>
                          <a:effectLst/>
                          <a:latin typeface="Arabic Typesetting" panose="03020402040406030203" pitchFamily="66" charset="-78"/>
                          <a:cs typeface="Arabic Typesetting" panose="03020402040406030203" pitchFamily="66" charset="-78"/>
                        </a:rPr>
                        <a:t> Beach Microwave, White"]</a:t>
                      </a:r>
                      <a:endParaRPr lang="en-US" sz="1800" b="0" dirty="0">
                        <a:effectLst/>
                        <a:latin typeface="Arabic Typesetting" panose="03020402040406030203" pitchFamily="66" charset="-78"/>
                        <a:cs typeface="Arabic Typesetting" panose="03020402040406030203" pitchFamily="66" charset="-78"/>
                      </a:endParaRPr>
                    </a:p>
                  </a:txBody>
                  <a:tcPr marL="63500" marR="63500" marT="47708" marB="47708" anchor="ctr"/>
                </a:tc>
                <a:extLst>
                  <a:ext uri="{0D108BD9-81ED-4DB2-BD59-A6C34878D82A}">
                    <a16:rowId xmlns:a16="http://schemas.microsoft.com/office/drawing/2014/main" val="3868025308"/>
                  </a:ext>
                </a:extLst>
              </a:tr>
              <a:tr h="1019497">
                <a:tc>
                  <a:txBody>
                    <a:bodyPr/>
                    <a:lstStyle/>
                    <a:p>
                      <a:pPr algn="ctr" rtl="0" fontAlgn="ctr">
                        <a:spcBef>
                          <a:spcPts val="0"/>
                        </a:spcBef>
                        <a:spcAft>
                          <a:spcPts val="0"/>
                        </a:spcAft>
                      </a:pPr>
                      <a:r>
                        <a:rPr lang="en-US" sz="1800" b="0" u="none" strike="noStrike" dirty="0">
                          <a:solidFill>
                            <a:srgbClr val="31333F"/>
                          </a:solidFill>
                          <a:effectLst/>
                          <a:latin typeface="Arabic Typesetting" panose="03020402040406030203" pitchFamily="66" charset="-78"/>
                          <a:cs typeface="Arabic Typesetting" panose="03020402040406030203" pitchFamily="66" charset="-78"/>
                        </a:rPr>
                        <a:t>#10 White Business Envelopes,4 1/8 x 9 1/2</a:t>
                      </a:r>
                      <a:endParaRPr lang="en-US" sz="1800" b="0" dirty="0">
                        <a:effectLst/>
                        <a:latin typeface="Arabic Typesetting" panose="03020402040406030203" pitchFamily="66" charset="-78"/>
                        <a:cs typeface="Arabic Typesetting" panose="03020402040406030203" pitchFamily="66" charset="-78"/>
                      </a:endParaRPr>
                    </a:p>
                  </a:txBody>
                  <a:tcPr marL="63500" marR="63500" marT="47708" marB="47708" anchor="ctr"/>
                </a:tc>
                <a:tc>
                  <a:txBody>
                    <a:bodyPr/>
                    <a:lstStyle/>
                    <a:p>
                      <a:pPr algn="ctr" rtl="0" fontAlgn="ctr">
                        <a:spcBef>
                          <a:spcPts val="0"/>
                        </a:spcBef>
                        <a:spcAft>
                          <a:spcPts val="0"/>
                        </a:spcAft>
                      </a:pPr>
                      <a:r>
                        <a:rPr lang="en-US" sz="1800" b="0" u="none" strike="noStrike" dirty="0">
                          <a:solidFill>
                            <a:srgbClr val="31333F"/>
                          </a:solidFill>
                          <a:effectLst/>
                          <a:latin typeface="Arabic Typesetting" panose="03020402040406030203" pitchFamily="66" charset="-78"/>
                          <a:cs typeface="Arabic Typesetting" panose="03020402040406030203" pitchFamily="66" charset="-78"/>
                        </a:rPr>
                        <a:t>Maxell 4.7GB DVD-R 5/Pack</a:t>
                      </a:r>
                      <a:endParaRPr lang="en-US" sz="1800" b="0" dirty="0">
                        <a:effectLst/>
                        <a:latin typeface="Arabic Typesetting" panose="03020402040406030203" pitchFamily="66" charset="-78"/>
                        <a:cs typeface="Arabic Typesetting" panose="03020402040406030203" pitchFamily="66" charset="-78"/>
                      </a:endParaRPr>
                    </a:p>
                  </a:txBody>
                  <a:tcPr marL="63500" marR="63500" marT="47708" marB="47708" anchor="ctr"/>
                </a:tc>
                <a:tc>
                  <a:txBody>
                    <a:bodyPr/>
                    <a:lstStyle/>
                    <a:p>
                      <a:pPr algn="ctr" rtl="0" fontAlgn="ctr">
                        <a:spcBef>
                          <a:spcPts val="0"/>
                        </a:spcBef>
                        <a:spcAft>
                          <a:spcPts val="0"/>
                        </a:spcAft>
                      </a:pPr>
                      <a:r>
                        <a:rPr lang="en-US" sz="1800" b="0" u="none" strike="noStrike">
                          <a:solidFill>
                            <a:srgbClr val="31333F"/>
                          </a:solidFill>
                          <a:effectLst/>
                          <a:latin typeface="Arabic Typesetting" panose="03020402040406030203" pitchFamily="66" charset="-78"/>
                          <a:cs typeface="Arabic Typesetting" panose="03020402040406030203" pitchFamily="66" charset="-78"/>
                        </a:rPr>
                        <a:t>Ampad Phone Message Book, Recycled, 400 Message Capacity, 5 ¾ x 11</a:t>
                      </a:r>
                      <a:endParaRPr lang="en-US" sz="1800" b="0">
                        <a:effectLst/>
                        <a:latin typeface="Arabic Typesetting" panose="03020402040406030203" pitchFamily="66" charset="-78"/>
                        <a:cs typeface="Arabic Typesetting" panose="03020402040406030203" pitchFamily="66" charset="-78"/>
                      </a:endParaRPr>
                    </a:p>
                  </a:txBody>
                  <a:tcPr marL="63500" marR="63500" marT="47708" marB="47708" anchor="ctr"/>
                </a:tc>
                <a:tc>
                  <a:txBody>
                    <a:bodyPr/>
                    <a:lstStyle/>
                    <a:p>
                      <a:pPr algn="ctr" rtl="0" fontAlgn="ctr">
                        <a:spcBef>
                          <a:spcPts val="0"/>
                        </a:spcBef>
                        <a:spcAft>
                          <a:spcPts val="0"/>
                        </a:spcAft>
                      </a:pPr>
                      <a:r>
                        <a:rPr lang="en-US" sz="1800" b="0" u="none" strike="noStrike" dirty="0">
                          <a:solidFill>
                            <a:srgbClr val="31333F"/>
                          </a:solidFill>
                          <a:effectLst/>
                          <a:latin typeface="Arabic Typesetting" panose="03020402040406030203" pitchFamily="66" charset="-78"/>
                          <a:cs typeface="Arabic Typesetting" panose="03020402040406030203" pitchFamily="66" charset="-78"/>
                        </a:rPr>
                        <a:t>["Maxell 4.7GB DVD-R 5/Pack","</a:t>
                      </a:r>
                      <a:r>
                        <a:rPr lang="en-US" sz="1800" b="0" u="none" strike="noStrike" dirty="0" err="1">
                          <a:solidFill>
                            <a:srgbClr val="31333F"/>
                          </a:solidFill>
                          <a:effectLst/>
                          <a:latin typeface="Arabic Typesetting" panose="03020402040406030203" pitchFamily="66" charset="-78"/>
                          <a:cs typeface="Arabic Typesetting" panose="03020402040406030203" pitchFamily="66" charset="-78"/>
                        </a:rPr>
                        <a:t>Ampad</a:t>
                      </a:r>
                      <a:r>
                        <a:rPr lang="en-US" sz="1800" b="0" u="none" strike="noStrike" dirty="0">
                          <a:solidFill>
                            <a:srgbClr val="31333F"/>
                          </a:solidFill>
                          <a:effectLst/>
                          <a:latin typeface="Arabic Typesetting" panose="03020402040406030203" pitchFamily="66" charset="-78"/>
                          <a:cs typeface="Arabic Typesetting" panose="03020402040406030203" pitchFamily="66" charset="-78"/>
                        </a:rPr>
                        <a:t> Phone Message Book, Recycled, 400 Message Capacity, 5 ¾ x 11"]</a:t>
                      </a:r>
                      <a:endParaRPr lang="en-US" sz="1800" b="0" dirty="0">
                        <a:effectLst/>
                        <a:latin typeface="Arabic Typesetting" panose="03020402040406030203" pitchFamily="66" charset="-78"/>
                        <a:cs typeface="Arabic Typesetting" panose="03020402040406030203" pitchFamily="66" charset="-78"/>
                      </a:endParaRPr>
                    </a:p>
                  </a:txBody>
                  <a:tcPr marL="63500" marR="63500" marT="47708" marB="47708" anchor="ctr"/>
                </a:tc>
                <a:extLst>
                  <a:ext uri="{0D108BD9-81ED-4DB2-BD59-A6C34878D82A}">
                    <a16:rowId xmlns:a16="http://schemas.microsoft.com/office/drawing/2014/main" val="2685589991"/>
                  </a:ext>
                </a:extLst>
              </a:tr>
              <a:tr h="1019497">
                <a:tc>
                  <a:txBody>
                    <a:bodyPr/>
                    <a:lstStyle/>
                    <a:p>
                      <a:pPr algn="ctr" rtl="0" fontAlgn="ctr">
                        <a:spcBef>
                          <a:spcPts val="0"/>
                        </a:spcBef>
                        <a:spcAft>
                          <a:spcPts val="0"/>
                        </a:spcAft>
                      </a:pPr>
                      <a:r>
                        <a:rPr lang="en-CA" sz="1800" b="0" u="none" strike="noStrike" dirty="0">
                          <a:solidFill>
                            <a:srgbClr val="31333F"/>
                          </a:solidFill>
                          <a:effectLst/>
                          <a:latin typeface="Arabic Typesetting" panose="03020402040406030203" pitchFamily="66" charset="-78"/>
                          <a:cs typeface="Arabic Typesetting" panose="03020402040406030203" pitchFamily="66" charset="-78"/>
                        </a:rPr>
                        <a:t>#10- 4 1/8" x 9 1/2" Recycled Envelopes</a:t>
                      </a:r>
                      <a:endParaRPr lang="en-CA" sz="1800" b="0" dirty="0">
                        <a:effectLst/>
                        <a:latin typeface="Arabic Typesetting" panose="03020402040406030203" pitchFamily="66" charset="-78"/>
                        <a:cs typeface="Arabic Typesetting" panose="03020402040406030203" pitchFamily="66" charset="-78"/>
                      </a:endParaRPr>
                    </a:p>
                  </a:txBody>
                  <a:tcPr marL="63500" marR="63500" marT="47708" marB="47708" anchor="ctr"/>
                </a:tc>
                <a:tc>
                  <a:txBody>
                    <a:bodyPr/>
                    <a:lstStyle/>
                    <a:p>
                      <a:pPr algn="ctr" rtl="0" fontAlgn="ctr">
                        <a:spcBef>
                          <a:spcPts val="0"/>
                        </a:spcBef>
                        <a:spcAft>
                          <a:spcPts val="0"/>
                        </a:spcAft>
                      </a:pPr>
                      <a:r>
                        <a:rPr lang="en-US" sz="1800" b="0" u="none" strike="noStrike" dirty="0" err="1">
                          <a:solidFill>
                            <a:srgbClr val="31333F"/>
                          </a:solidFill>
                          <a:effectLst/>
                          <a:latin typeface="Arabic Typesetting" panose="03020402040406030203" pitchFamily="66" charset="-78"/>
                          <a:cs typeface="Arabic Typesetting" panose="03020402040406030203" pitchFamily="66" charset="-78"/>
                        </a:rPr>
                        <a:t>DataProducts</a:t>
                      </a:r>
                      <a:r>
                        <a:rPr lang="en-US" sz="1800" b="0" u="none" strike="noStrike" dirty="0">
                          <a:solidFill>
                            <a:srgbClr val="31333F"/>
                          </a:solidFill>
                          <a:effectLst/>
                          <a:latin typeface="Arabic Typesetting" panose="03020402040406030203" pitchFamily="66" charset="-78"/>
                          <a:cs typeface="Arabic Typesetting" panose="03020402040406030203" pitchFamily="66" charset="-78"/>
                        </a:rPr>
                        <a:t> </a:t>
                      </a:r>
                      <a:r>
                        <a:rPr lang="en-US" sz="1800" b="0" u="none" strike="noStrike" dirty="0" err="1">
                          <a:solidFill>
                            <a:srgbClr val="31333F"/>
                          </a:solidFill>
                          <a:effectLst/>
                          <a:latin typeface="Arabic Typesetting" panose="03020402040406030203" pitchFamily="66" charset="-78"/>
                          <a:cs typeface="Arabic Typesetting" panose="03020402040406030203" pitchFamily="66" charset="-78"/>
                        </a:rPr>
                        <a:t>Ampli</a:t>
                      </a:r>
                      <a:r>
                        <a:rPr lang="en-US" sz="1800" b="0" u="none" strike="noStrike" dirty="0">
                          <a:solidFill>
                            <a:srgbClr val="31333F"/>
                          </a:solidFill>
                          <a:effectLst/>
                          <a:latin typeface="Arabic Typesetting" panose="03020402040406030203" pitchFamily="66" charset="-78"/>
                          <a:cs typeface="Arabic Typesetting" panose="03020402040406030203" pitchFamily="66" charset="-78"/>
                        </a:rPr>
                        <a:t> Magnifier Task Lamp, Black,</a:t>
                      </a:r>
                      <a:endParaRPr lang="en-US" sz="1800" b="0" dirty="0">
                        <a:effectLst/>
                        <a:latin typeface="Arabic Typesetting" panose="03020402040406030203" pitchFamily="66" charset="-78"/>
                        <a:cs typeface="Arabic Typesetting" panose="03020402040406030203" pitchFamily="66" charset="-78"/>
                      </a:endParaRPr>
                    </a:p>
                  </a:txBody>
                  <a:tcPr marL="63500" marR="63500" marT="47708" marB="47708" anchor="ctr"/>
                </a:tc>
                <a:tc>
                  <a:txBody>
                    <a:bodyPr/>
                    <a:lstStyle/>
                    <a:p>
                      <a:pPr algn="ctr" rtl="0" fontAlgn="ctr">
                        <a:spcBef>
                          <a:spcPts val="0"/>
                        </a:spcBef>
                        <a:spcAft>
                          <a:spcPts val="0"/>
                        </a:spcAft>
                      </a:pPr>
                      <a:r>
                        <a:rPr lang="en-CA" sz="1800" b="0" u="none" strike="noStrike" dirty="0">
                          <a:solidFill>
                            <a:srgbClr val="31333F"/>
                          </a:solidFill>
                          <a:effectLst/>
                          <a:latin typeface="Arabic Typesetting" panose="03020402040406030203" pitchFamily="66" charset="-78"/>
                          <a:cs typeface="Arabic Typesetting" panose="03020402040406030203" pitchFamily="66" charset="-78"/>
                        </a:rPr>
                        <a:t>Hewlett Wireless Fax, High-Speed</a:t>
                      </a:r>
                      <a:endParaRPr lang="en-CA" sz="1800" b="0" dirty="0">
                        <a:effectLst/>
                        <a:latin typeface="Arabic Typesetting" panose="03020402040406030203" pitchFamily="66" charset="-78"/>
                        <a:cs typeface="Arabic Typesetting" panose="03020402040406030203" pitchFamily="66" charset="-78"/>
                      </a:endParaRPr>
                    </a:p>
                  </a:txBody>
                  <a:tcPr marL="63500" marR="63500" marT="47708" marB="47708" anchor="ctr"/>
                </a:tc>
                <a:tc>
                  <a:txBody>
                    <a:bodyPr/>
                    <a:lstStyle/>
                    <a:p>
                      <a:pPr algn="ctr" rtl="0" fontAlgn="ctr">
                        <a:spcBef>
                          <a:spcPts val="0"/>
                        </a:spcBef>
                        <a:spcAft>
                          <a:spcPts val="0"/>
                        </a:spcAft>
                      </a:pPr>
                      <a:r>
                        <a:rPr lang="en-US" sz="1800" b="0" u="none" strike="noStrike" dirty="0">
                          <a:solidFill>
                            <a:srgbClr val="31333F"/>
                          </a:solidFill>
                          <a:effectLst/>
                          <a:latin typeface="Arabic Typesetting" panose="03020402040406030203" pitchFamily="66" charset="-78"/>
                          <a:cs typeface="Arabic Typesetting" panose="03020402040406030203" pitchFamily="66" charset="-78"/>
                        </a:rPr>
                        <a:t>["</a:t>
                      </a:r>
                      <a:r>
                        <a:rPr lang="en-US" sz="1800" b="0" u="none" strike="noStrike" dirty="0" err="1">
                          <a:solidFill>
                            <a:srgbClr val="31333F"/>
                          </a:solidFill>
                          <a:effectLst/>
                          <a:latin typeface="Arabic Typesetting" panose="03020402040406030203" pitchFamily="66" charset="-78"/>
                          <a:cs typeface="Arabic Typesetting" panose="03020402040406030203" pitchFamily="66" charset="-78"/>
                        </a:rPr>
                        <a:t>DataProducts</a:t>
                      </a:r>
                      <a:r>
                        <a:rPr lang="en-US" sz="1800" b="0" u="none" strike="noStrike" dirty="0">
                          <a:solidFill>
                            <a:srgbClr val="31333F"/>
                          </a:solidFill>
                          <a:effectLst/>
                          <a:latin typeface="Arabic Typesetting" panose="03020402040406030203" pitchFamily="66" charset="-78"/>
                          <a:cs typeface="Arabic Typesetting" panose="03020402040406030203" pitchFamily="66" charset="-78"/>
                        </a:rPr>
                        <a:t> </a:t>
                      </a:r>
                      <a:r>
                        <a:rPr lang="en-US" sz="1800" b="0" u="none" strike="noStrike" dirty="0" err="1">
                          <a:solidFill>
                            <a:srgbClr val="31333F"/>
                          </a:solidFill>
                          <a:effectLst/>
                          <a:latin typeface="Arabic Typesetting" panose="03020402040406030203" pitchFamily="66" charset="-78"/>
                          <a:cs typeface="Arabic Typesetting" panose="03020402040406030203" pitchFamily="66" charset="-78"/>
                        </a:rPr>
                        <a:t>Ampli</a:t>
                      </a:r>
                      <a:r>
                        <a:rPr lang="en-US" sz="1800" b="0" u="none" strike="noStrike" dirty="0">
                          <a:solidFill>
                            <a:srgbClr val="31333F"/>
                          </a:solidFill>
                          <a:effectLst/>
                          <a:latin typeface="Arabic Typesetting" panose="03020402040406030203" pitchFamily="66" charset="-78"/>
                          <a:cs typeface="Arabic Typesetting" panose="03020402040406030203" pitchFamily="66" charset="-78"/>
                        </a:rPr>
                        <a:t> Magnifier Task Lamp, </a:t>
                      </a:r>
                      <a:r>
                        <a:rPr lang="en-US" sz="1800" b="0" u="none" strike="noStrike" dirty="0" err="1">
                          <a:solidFill>
                            <a:srgbClr val="31333F"/>
                          </a:solidFill>
                          <a:effectLst/>
                          <a:latin typeface="Arabic Typesetting" panose="03020402040406030203" pitchFamily="66" charset="-78"/>
                          <a:cs typeface="Arabic Typesetting" panose="03020402040406030203" pitchFamily="66" charset="-78"/>
                        </a:rPr>
                        <a:t>Black,","Hewlett</a:t>
                      </a:r>
                      <a:r>
                        <a:rPr lang="en-US" sz="1800" b="0" u="none" strike="noStrike" dirty="0">
                          <a:solidFill>
                            <a:srgbClr val="31333F"/>
                          </a:solidFill>
                          <a:effectLst/>
                          <a:latin typeface="Arabic Typesetting" panose="03020402040406030203" pitchFamily="66" charset="-78"/>
                          <a:cs typeface="Arabic Typesetting" panose="03020402040406030203" pitchFamily="66" charset="-78"/>
                        </a:rPr>
                        <a:t> Wireless Fax, High-Speed"]</a:t>
                      </a:r>
                      <a:endParaRPr lang="en-US" sz="1800" b="0" dirty="0">
                        <a:effectLst/>
                        <a:latin typeface="Arabic Typesetting" panose="03020402040406030203" pitchFamily="66" charset="-78"/>
                        <a:cs typeface="Arabic Typesetting" panose="03020402040406030203" pitchFamily="66" charset="-78"/>
                      </a:endParaRPr>
                    </a:p>
                  </a:txBody>
                  <a:tcPr marL="63500" marR="63500" marT="47708" marB="47708" anchor="ctr"/>
                </a:tc>
                <a:extLst>
                  <a:ext uri="{0D108BD9-81ED-4DB2-BD59-A6C34878D82A}">
                    <a16:rowId xmlns:a16="http://schemas.microsoft.com/office/drawing/2014/main" val="2027860921"/>
                  </a:ext>
                </a:extLst>
              </a:tr>
              <a:tr h="1019497">
                <a:tc>
                  <a:txBody>
                    <a:bodyPr/>
                    <a:lstStyle/>
                    <a:p>
                      <a:pPr algn="ctr" rtl="0" fontAlgn="ctr">
                        <a:spcBef>
                          <a:spcPts val="0"/>
                        </a:spcBef>
                        <a:spcAft>
                          <a:spcPts val="0"/>
                        </a:spcAft>
                      </a:pPr>
                      <a:r>
                        <a:rPr lang="en-US" sz="1800" b="0" u="none" strike="noStrike" dirty="0">
                          <a:solidFill>
                            <a:srgbClr val="31333F"/>
                          </a:solidFill>
                          <a:effectLst/>
                          <a:latin typeface="Arabic Typesetting" panose="03020402040406030203" pitchFamily="66" charset="-78"/>
                          <a:cs typeface="Arabic Typesetting" panose="03020402040406030203" pitchFamily="66" charset="-78"/>
                        </a:rPr>
                        <a:t>#10- 4 1/8" x 9 1/2" Security-Tint Envelopes</a:t>
                      </a:r>
                      <a:endParaRPr lang="en-US" sz="1800" b="0" dirty="0">
                        <a:effectLst/>
                        <a:latin typeface="Arabic Typesetting" panose="03020402040406030203" pitchFamily="66" charset="-78"/>
                        <a:cs typeface="Arabic Typesetting" panose="03020402040406030203" pitchFamily="66" charset="-78"/>
                      </a:endParaRPr>
                    </a:p>
                  </a:txBody>
                  <a:tcPr marL="63500" marR="63500" marT="47708" marB="47708" anchor="ctr"/>
                </a:tc>
                <a:tc>
                  <a:txBody>
                    <a:bodyPr/>
                    <a:lstStyle/>
                    <a:p>
                      <a:pPr algn="ctr" rtl="0" fontAlgn="ctr">
                        <a:spcBef>
                          <a:spcPts val="0"/>
                        </a:spcBef>
                        <a:spcAft>
                          <a:spcPts val="0"/>
                        </a:spcAft>
                      </a:pPr>
                      <a:r>
                        <a:rPr lang="en-CA" sz="1800" b="0" u="none" strike="noStrike" dirty="0" err="1">
                          <a:solidFill>
                            <a:srgbClr val="31333F"/>
                          </a:solidFill>
                          <a:effectLst/>
                          <a:latin typeface="Arabic Typesetting" panose="03020402040406030203" pitchFamily="66" charset="-78"/>
                          <a:cs typeface="Arabic Typesetting" panose="03020402040406030203" pitchFamily="66" charset="-78"/>
                        </a:rPr>
                        <a:t>Novimex</a:t>
                      </a:r>
                      <a:r>
                        <a:rPr lang="en-CA" sz="1800" b="0" u="none" strike="noStrike" dirty="0">
                          <a:solidFill>
                            <a:srgbClr val="31333F"/>
                          </a:solidFill>
                          <a:effectLst/>
                          <a:latin typeface="Arabic Typesetting" panose="03020402040406030203" pitchFamily="66" charset="-78"/>
                          <a:cs typeface="Arabic Typesetting" panose="03020402040406030203" pitchFamily="66" charset="-78"/>
                        </a:rPr>
                        <a:t> Color Coded Labels, Adjustable</a:t>
                      </a:r>
                      <a:endParaRPr lang="en-CA" sz="1800" b="0" dirty="0">
                        <a:effectLst/>
                        <a:latin typeface="Arabic Typesetting" panose="03020402040406030203" pitchFamily="66" charset="-78"/>
                        <a:cs typeface="Arabic Typesetting" panose="03020402040406030203" pitchFamily="66" charset="-78"/>
                      </a:endParaRPr>
                    </a:p>
                  </a:txBody>
                  <a:tcPr marL="63500" marR="63500" marT="47708" marB="47708" anchor="ctr"/>
                </a:tc>
                <a:tc>
                  <a:txBody>
                    <a:bodyPr/>
                    <a:lstStyle/>
                    <a:p>
                      <a:pPr algn="ctr" rtl="0" fontAlgn="ctr">
                        <a:spcBef>
                          <a:spcPts val="0"/>
                        </a:spcBef>
                        <a:spcAft>
                          <a:spcPts val="0"/>
                        </a:spcAft>
                      </a:pPr>
                      <a:r>
                        <a:rPr lang="en-CA" sz="1800" b="0" u="none" strike="noStrike" dirty="0">
                          <a:solidFill>
                            <a:srgbClr val="31333F"/>
                          </a:solidFill>
                          <a:effectLst/>
                          <a:latin typeface="Arabic Typesetting" panose="03020402040406030203" pitchFamily="66" charset="-78"/>
                          <a:cs typeface="Arabic Typesetting" panose="03020402040406030203" pitchFamily="66" charset="-78"/>
                        </a:rPr>
                        <a:t>Logitech Numeric Keypad, Programmable</a:t>
                      </a:r>
                      <a:endParaRPr lang="en-CA" sz="1800" b="0" dirty="0">
                        <a:effectLst/>
                        <a:latin typeface="Arabic Typesetting" panose="03020402040406030203" pitchFamily="66" charset="-78"/>
                        <a:cs typeface="Arabic Typesetting" panose="03020402040406030203" pitchFamily="66" charset="-78"/>
                      </a:endParaRPr>
                    </a:p>
                  </a:txBody>
                  <a:tcPr marL="63500" marR="63500" marT="47708" marB="47708" anchor="ctr"/>
                </a:tc>
                <a:tc>
                  <a:txBody>
                    <a:bodyPr/>
                    <a:lstStyle/>
                    <a:p>
                      <a:pPr algn="ctr" rtl="0" fontAlgn="ctr">
                        <a:spcBef>
                          <a:spcPts val="0"/>
                        </a:spcBef>
                        <a:spcAft>
                          <a:spcPts val="0"/>
                        </a:spcAft>
                      </a:pPr>
                      <a:r>
                        <a:rPr lang="en-CA" sz="1800" b="0" u="none" strike="noStrike" dirty="0">
                          <a:solidFill>
                            <a:srgbClr val="31333F"/>
                          </a:solidFill>
                          <a:effectLst/>
                          <a:latin typeface="Arabic Typesetting" panose="03020402040406030203" pitchFamily="66" charset="-78"/>
                          <a:cs typeface="Arabic Typesetting" panose="03020402040406030203" pitchFamily="66" charset="-78"/>
                        </a:rPr>
                        <a:t>["</a:t>
                      </a:r>
                      <a:r>
                        <a:rPr lang="en-CA" sz="1800" b="0" u="none" strike="noStrike" dirty="0" err="1">
                          <a:solidFill>
                            <a:srgbClr val="31333F"/>
                          </a:solidFill>
                          <a:effectLst/>
                          <a:latin typeface="Arabic Typesetting" panose="03020402040406030203" pitchFamily="66" charset="-78"/>
                          <a:cs typeface="Arabic Typesetting" panose="03020402040406030203" pitchFamily="66" charset="-78"/>
                        </a:rPr>
                        <a:t>Novimex</a:t>
                      </a:r>
                      <a:r>
                        <a:rPr lang="en-CA" sz="1800" b="0" u="none" strike="noStrike" dirty="0">
                          <a:solidFill>
                            <a:srgbClr val="31333F"/>
                          </a:solidFill>
                          <a:effectLst/>
                          <a:latin typeface="Arabic Typesetting" panose="03020402040406030203" pitchFamily="66" charset="-78"/>
                          <a:cs typeface="Arabic Typesetting" panose="03020402040406030203" pitchFamily="66" charset="-78"/>
                        </a:rPr>
                        <a:t> Color Coded Labels, </a:t>
                      </a:r>
                      <a:r>
                        <a:rPr lang="en-CA" sz="1800" b="0" u="none" strike="noStrike" dirty="0" err="1">
                          <a:solidFill>
                            <a:srgbClr val="31333F"/>
                          </a:solidFill>
                          <a:effectLst/>
                          <a:latin typeface="Arabic Typesetting" panose="03020402040406030203" pitchFamily="66" charset="-78"/>
                          <a:cs typeface="Arabic Typesetting" panose="03020402040406030203" pitchFamily="66" charset="-78"/>
                        </a:rPr>
                        <a:t>Adjustable","Logitech</a:t>
                      </a:r>
                      <a:r>
                        <a:rPr lang="en-CA" sz="1800" b="0" u="none" strike="noStrike" dirty="0">
                          <a:solidFill>
                            <a:srgbClr val="31333F"/>
                          </a:solidFill>
                          <a:effectLst/>
                          <a:latin typeface="Arabic Typesetting" panose="03020402040406030203" pitchFamily="66" charset="-78"/>
                          <a:cs typeface="Arabic Typesetting" panose="03020402040406030203" pitchFamily="66" charset="-78"/>
                        </a:rPr>
                        <a:t> Numeric Keypad, Programmable"]</a:t>
                      </a:r>
                      <a:endParaRPr lang="en-CA" sz="1800" b="0" dirty="0">
                        <a:effectLst/>
                        <a:latin typeface="Arabic Typesetting" panose="03020402040406030203" pitchFamily="66" charset="-78"/>
                        <a:cs typeface="Arabic Typesetting" panose="03020402040406030203" pitchFamily="66" charset="-78"/>
                      </a:endParaRPr>
                    </a:p>
                  </a:txBody>
                  <a:tcPr marL="63500" marR="63500" marT="47708" marB="47708" anchor="ctr"/>
                </a:tc>
                <a:extLst>
                  <a:ext uri="{0D108BD9-81ED-4DB2-BD59-A6C34878D82A}">
                    <a16:rowId xmlns:a16="http://schemas.microsoft.com/office/drawing/2014/main" val="3897402395"/>
                  </a:ext>
                </a:extLst>
              </a:tr>
            </a:tbl>
          </a:graphicData>
        </a:graphic>
      </p:graphicFrame>
      <p:sp>
        <p:nvSpPr>
          <p:cNvPr id="60" name="TextBox 59">
            <a:extLst>
              <a:ext uri="{FF2B5EF4-FFF2-40B4-BE49-F238E27FC236}">
                <a16:creationId xmlns:a16="http://schemas.microsoft.com/office/drawing/2014/main" id="{A5F49044-5825-5969-DF46-9516654FCC85}"/>
              </a:ext>
            </a:extLst>
          </p:cNvPr>
          <p:cNvSpPr txBox="1"/>
          <p:nvPr/>
        </p:nvSpPr>
        <p:spPr>
          <a:xfrm>
            <a:off x="1273300" y="10481912"/>
            <a:ext cx="11604500" cy="1569660"/>
          </a:xfrm>
          <a:prstGeom prst="rect">
            <a:avLst/>
          </a:prstGeom>
          <a:noFill/>
        </p:spPr>
        <p:txBody>
          <a:bodyPr wrap="square" rtlCol="0">
            <a:spAutoFit/>
          </a:bodyPr>
          <a:lstStyle/>
          <a:p>
            <a:pPr algn="just"/>
            <a:r>
              <a:rPr lang="en-US" sz="3200" dirty="0">
                <a:latin typeface="Arabic Typesetting" panose="03020402040406030203" pitchFamily="66" charset="-78"/>
                <a:cs typeface="Arabic Typesetting" panose="03020402040406030203" pitchFamily="66" charset="-78"/>
              </a:rPr>
              <a:t>The bar chart of products below and the table above, which displays suggested product bundles and a list of products based on purchasing history in the south region, are intended to support upcoming marketing strategies.</a:t>
            </a:r>
            <a:endParaRPr lang="en-CA" sz="3200" dirty="0">
              <a:latin typeface="Arabic Typesetting" panose="03020402040406030203" pitchFamily="66" charset="-78"/>
              <a:cs typeface="Arabic Typesetting" panose="03020402040406030203" pitchFamily="66" charset="-78"/>
            </a:endParaRPr>
          </a:p>
        </p:txBody>
      </p:sp>
      <p:pic>
        <p:nvPicPr>
          <p:cNvPr id="61" name="Picture 60" descr="Chart, bar chart&#10;&#10;Description automatically generated">
            <a:extLst>
              <a:ext uri="{FF2B5EF4-FFF2-40B4-BE49-F238E27FC236}">
                <a16:creationId xmlns:a16="http://schemas.microsoft.com/office/drawing/2014/main" id="{2C7C14A0-287F-CD00-6345-6B84A06E674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760218" y="18859500"/>
            <a:ext cx="11454581" cy="6007096"/>
          </a:xfrm>
          <a:prstGeom prst="rect">
            <a:avLst/>
          </a:prstGeom>
        </p:spPr>
        <p:style>
          <a:lnRef idx="2">
            <a:schemeClr val="accent3"/>
          </a:lnRef>
          <a:fillRef idx="1">
            <a:schemeClr val="lt1"/>
          </a:fillRef>
          <a:effectRef idx="0">
            <a:schemeClr val="accent3"/>
          </a:effectRef>
          <a:fontRef idx="minor">
            <a:schemeClr val="dk1"/>
          </a:fontRef>
        </p:style>
      </p:pic>
      <p:pic>
        <p:nvPicPr>
          <p:cNvPr id="62" name="Picture 61" descr="Chart, pie chart&#10;&#10;Description automatically generated">
            <a:extLst>
              <a:ext uri="{FF2B5EF4-FFF2-40B4-BE49-F238E27FC236}">
                <a16:creationId xmlns:a16="http://schemas.microsoft.com/office/drawing/2014/main" id="{4D3A55DD-9BF2-3024-BCBD-FB32EA1E8BF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477831" y="25461686"/>
            <a:ext cx="6939998" cy="4810580"/>
          </a:xfrm>
          <a:prstGeom prst="rect">
            <a:avLst/>
          </a:prstGeom>
        </p:spPr>
        <p:style>
          <a:lnRef idx="2">
            <a:schemeClr val="accent3"/>
          </a:lnRef>
          <a:fillRef idx="1">
            <a:schemeClr val="lt1"/>
          </a:fillRef>
          <a:effectRef idx="0">
            <a:schemeClr val="accent3"/>
          </a:effectRef>
          <a:fontRef idx="minor">
            <a:schemeClr val="dk1"/>
          </a:fontRef>
        </p:style>
      </p:pic>
      <p:sp>
        <p:nvSpPr>
          <p:cNvPr id="63" name="TextBox 62">
            <a:extLst>
              <a:ext uri="{FF2B5EF4-FFF2-40B4-BE49-F238E27FC236}">
                <a16:creationId xmlns:a16="http://schemas.microsoft.com/office/drawing/2014/main" id="{471E212A-764F-AE08-CE46-3118864B669C}"/>
              </a:ext>
            </a:extLst>
          </p:cNvPr>
          <p:cNvSpPr txBox="1"/>
          <p:nvPr/>
        </p:nvSpPr>
        <p:spPr>
          <a:xfrm>
            <a:off x="38125399" y="25425395"/>
            <a:ext cx="4445000" cy="6494085"/>
          </a:xfrm>
          <a:prstGeom prst="rect">
            <a:avLst/>
          </a:prstGeom>
          <a:noFill/>
        </p:spPr>
        <p:txBody>
          <a:bodyPr wrap="square" rtlCol="0">
            <a:spAutoFit/>
          </a:bodyPr>
          <a:lstStyle/>
          <a:p>
            <a:pPr algn="just"/>
            <a:r>
              <a:rPr lang="en-US" sz="3200" dirty="0">
                <a:latin typeface="Arabic Typesetting" panose="03020402040406030203" pitchFamily="66" charset="-78"/>
                <a:cs typeface="Arabic Typesetting" panose="03020402040406030203" pitchFamily="66" charset="-78"/>
              </a:rPr>
              <a:t>The bar chart showing product sales by subcategory will make it easier to comprehend the sales statistics in the south region and will assist to inspire the sales team. Fasteners and labels should be targeted because they are the least popular sub-categories which can boost sales. In addition, the pie chart can be used to comprehend the sales by market and inspire the team to concentrate on markets other than the three shown in the graph.</a:t>
            </a:r>
            <a:endParaRPr lang="en-CA" sz="3200" dirty="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16897510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4197</TotalTime>
  <Words>562</Words>
  <Application>Microsoft Office PowerPoint</Application>
  <PresentationFormat>Custom</PresentationFormat>
  <Paragraphs>34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Arabic Typesetting</vt:lpstr>
      <vt:lpstr>Arial</vt:lpstr>
      <vt:lpstr>Calibri</vt:lpstr>
      <vt:lpstr>Calibri Light</vt:lpstr>
      <vt:lpstr>Office Theme</vt:lpstr>
      <vt:lpstr>PowerPoint Presentation</vt:lpstr>
    </vt:vector>
  </TitlesOfParts>
  <Company>Trent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Geoffrey Crane</dc:creator>
  <cp:lastModifiedBy>Param Patel</cp:lastModifiedBy>
  <cp:revision>15</cp:revision>
  <dcterms:created xsi:type="dcterms:W3CDTF">2022-12-01T19:32:00Z</dcterms:created>
  <dcterms:modified xsi:type="dcterms:W3CDTF">2023-04-09T04:43:10Z</dcterms:modified>
</cp:coreProperties>
</file>