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228" r:id="rId1"/>
  </p:sldMasterIdLst>
  <p:notesMasterIdLst>
    <p:notesMasterId r:id="rId18"/>
  </p:notesMasterIdLst>
  <p:sldIdLst>
    <p:sldId id="256" r:id="rId2"/>
    <p:sldId id="258" r:id="rId3"/>
    <p:sldId id="272" r:id="rId4"/>
    <p:sldId id="273" r:id="rId5"/>
    <p:sldId id="274" r:id="rId6"/>
    <p:sldId id="290" r:id="rId7"/>
    <p:sldId id="291" r:id="rId8"/>
    <p:sldId id="270" r:id="rId9"/>
    <p:sldId id="278" r:id="rId10"/>
    <p:sldId id="287" r:id="rId11"/>
    <p:sldId id="288" r:id="rId12"/>
    <p:sldId id="281" r:id="rId13"/>
    <p:sldId id="289" r:id="rId14"/>
    <p:sldId id="282" r:id="rId15"/>
    <p:sldId id="263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5E1AA-52C4-4BAA-87D4-D25E63575C8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9C227-AB94-4DE0-A0F8-66F14B9FE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8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F44A-4830-495C-A63C-D9828E66D48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E4E8D1C-D582-4D85-80E6-5F07529FD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49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F44A-4830-495C-A63C-D9828E66D48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8D1C-D582-4D85-80E6-5F07529FD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F44A-4830-495C-A63C-D9828E66D48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8D1C-D582-4D85-80E6-5F07529FD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F44A-4830-495C-A63C-D9828E66D48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8D1C-D582-4D85-80E6-5F07529FD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3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B0F44A-4830-495C-A63C-D9828E66D48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E4E8D1C-D582-4D85-80E6-5F07529FD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06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F44A-4830-495C-A63C-D9828E66D48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8D1C-D582-4D85-80E6-5F07529FD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01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F44A-4830-495C-A63C-D9828E66D48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8D1C-D582-4D85-80E6-5F07529FD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81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B0F44A-4830-495C-A63C-D9828E66D48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8D1C-D582-4D85-80E6-5F07529FD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92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F44A-4830-495C-A63C-D9828E66D48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8D1C-D582-4D85-80E6-5F07529FD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12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F44A-4830-495C-A63C-D9828E66D48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8D1C-D582-4D85-80E6-5F07529FD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0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F44A-4830-495C-A63C-D9828E66D48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8D1C-D582-4D85-80E6-5F07529FD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8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B0F44A-4830-495C-A63C-D9828E66D48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E4E8D1C-D582-4D85-80E6-5F07529FD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386348"/>
            <a:ext cx="6858000" cy="64593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DOUBLE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PEROVSKITE SOLAR CELL</a:t>
            </a:r>
            <a:endParaRPr lang="en-IN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709" y="2945620"/>
            <a:ext cx="7030587" cy="108517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 Saikat Samadder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Roll no 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308043</a:t>
            </a:r>
            <a:endParaRPr lang="en-IN" sz="2000" spc="56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Registration no 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VB-868 2021-22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4104CC-F88F-3252-FF1E-1171F55A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601" y="2032279"/>
            <a:ext cx="775791" cy="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1F2017-60F8-4FC1-A2D1-F184BF1C0632}"/>
              </a:ext>
            </a:extLst>
          </p:cNvPr>
          <p:cNvSpPr txBox="1"/>
          <p:nvPr/>
        </p:nvSpPr>
        <p:spPr>
          <a:xfrm>
            <a:off x="1056709" y="4739803"/>
            <a:ext cx="7391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Supervisor: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Swapan Kumar Mandal</a:t>
            </a:r>
          </a:p>
          <a:p>
            <a:pPr algn="ctr">
              <a:lnSpc>
                <a:spcPct val="150000"/>
              </a:lnSpc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26</a:t>
            </a:r>
            <a:r>
              <a:rPr lang="en-US" sz="2400" b="1" baseline="30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May 2023</a:t>
            </a:r>
            <a:endParaRPr lang="en-US" sz="2400" b="1" baseline="30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9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3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1" r="-517" b="44380"/>
          <a:stretch/>
        </p:blipFill>
        <p:spPr bwMode="auto">
          <a:xfrm>
            <a:off x="0" y="1430306"/>
            <a:ext cx="4627411" cy="3450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7757" y="849348"/>
            <a:ext cx="4288666" cy="495520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In this study, the simulation was performed on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solar cell with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an n-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-p planar heterojunction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structure.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this cell structure,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Light beams fall on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ITO(indium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tin oxide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).</a:t>
            </a:r>
          </a:p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TiO</a:t>
            </a:r>
            <a:r>
              <a:rPr lang="en-IN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is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used as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ETL(Electron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transport layer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) to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collect &amp; transport the electrons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CBTS is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used as an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HTL (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Hole transporting layer) to collect &amp; transport the holes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the absorber layer Cs</a:t>
            </a:r>
            <a:r>
              <a:rPr lang="en-IN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BiAgI</a:t>
            </a:r>
            <a:r>
              <a:rPr lang="en-IN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is sandwiched between the ETL and the HTL in device structure and serves as the light- absorbing layer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14303" indent="-214303">
              <a:buFont typeface="Wingdings" panose="05000000000000000000" pitchFamily="2" charset="2"/>
              <a:buChar char="Ø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225" y="5103379"/>
            <a:ext cx="360286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SC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with the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architectures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ITO/TiO</a:t>
            </a:r>
            <a:r>
              <a:rPr lang="en-IN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/Cs</a:t>
            </a:r>
            <a:r>
              <a:rPr lang="en-IN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BiAgI</a:t>
            </a:r>
            <a:r>
              <a:rPr lang="en-IN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/CBTS/Au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6587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69" y="827889"/>
            <a:ext cx="6829172" cy="35895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29152" y="4925279"/>
            <a:ext cx="5298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device architecture in SCAPS 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1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808" y="482712"/>
            <a:ext cx="52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Lucida Calligraphy" panose="03010101010101010101" pitchFamily="66" charset="0"/>
              </a:rPr>
              <a:t>Result  and discussion</a:t>
            </a:r>
            <a:endParaRPr lang="en-IN" sz="2000" b="1" dirty="0">
              <a:solidFill>
                <a:schemeClr val="accent2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555" y="944377"/>
            <a:ext cx="7891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There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are many properties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Absorber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,ETL, HTL layer </a:t>
            </a:r>
            <a:r>
              <a:rPr lang="en-IN" sz="20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which effects 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PV 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Performance. 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Such as</a:t>
            </a:r>
            <a:endParaRPr lang="en-IN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 dirty="0"/>
          </a:p>
        </p:txBody>
      </p:sp>
      <p:sp>
        <p:nvSpPr>
          <p:cNvPr id="8" name="Rectangle 7"/>
          <p:cNvSpPr/>
          <p:nvPr/>
        </p:nvSpPr>
        <p:spPr>
          <a:xfrm>
            <a:off x="2176531" y="1751527"/>
            <a:ext cx="5425230" cy="3645534"/>
          </a:xfrm>
          <a:prstGeom prst="rect">
            <a:avLst/>
          </a:prstGeom>
        </p:spPr>
        <p:txBody>
          <a:bodyPr/>
          <a:lstStyle/>
          <a:p>
            <a:pPr marL="257162" indent="-257162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Effect of Absorber, ETL and HTL Layers Thicknesses 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57162" indent="-257162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Effect of Absorber ,ETL, HTL layer properties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0045" lvl="1" indent="-257162">
              <a:buFont typeface="Cambria" panose="02040503050406030204" pitchFamily="18" charset="0"/>
              <a:buChar char="⋆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Acceptor density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0045" lvl="1" indent="-257162">
              <a:buFont typeface="Cambria" panose="02040503050406030204" pitchFamily="18" charset="0"/>
              <a:buChar char="⋆"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Donar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density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0045" lvl="1" indent="-257162">
              <a:buFont typeface="Cambria" panose="02040503050406030204" pitchFamily="18" charset="0"/>
              <a:buChar char="⋆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Defect density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57162" indent="-257162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Effect of Interface Properties.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57162" indent="-257162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Effect of other parameters</a:t>
            </a:r>
          </a:p>
          <a:p>
            <a:pPr marL="600045" lvl="1" indent="-257162">
              <a:buFont typeface="Cambria" panose="02040503050406030204" pitchFamily="18" charset="0"/>
              <a:buChar char="⋆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Series resistance</a:t>
            </a:r>
          </a:p>
          <a:p>
            <a:pPr marL="600045" lvl="1" indent="-257162">
              <a:buFont typeface="Cambria" panose="02040503050406030204" pitchFamily="18" charset="0"/>
              <a:buChar char="⋆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Shunt resistance</a:t>
            </a:r>
          </a:p>
          <a:p>
            <a:pPr marL="257162" indent="-257162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Temperutare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57162" indent="-257162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Effect of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Capacitance and Mott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−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Schottky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257162" indent="-257162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Effect of Generation and Recombination Rate. </a:t>
            </a:r>
          </a:p>
          <a:p>
            <a:pPr marL="257162" indent="-257162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500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" y="718694"/>
            <a:ext cx="138564" cy="27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1" rIns="68580" bIns="3429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351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03878"/>
              </p:ext>
            </p:extLst>
          </p:nvPr>
        </p:nvGraphicFramePr>
        <p:xfrm>
          <a:off x="4655789" y="873534"/>
          <a:ext cx="3754115" cy="2893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789" y="873534"/>
                        <a:ext cx="3754115" cy="2893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951058" y="4223016"/>
            <a:ext cx="73300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simulation resulted in a Power Conversion Efficiency (PCE) of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23.71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%,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short-circuit current density (J</a:t>
            </a:r>
            <a:r>
              <a:rPr lang="en-IN" baseline="-25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of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24.78 mA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IN" baseline="30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−2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fill factor (FF) of 80.20% and an open-circuit voltage (V</a:t>
            </a:r>
            <a:r>
              <a:rPr lang="en-IN" baseline="-25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OC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of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1.09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V. 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4096" y="399246"/>
            <a:ext cx="467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Lucida Calligraphy" panose="03010101010101010101" pitchFamily="66" charset="0"/>
              </a:rPr>
              <a:t>Final outcome</a:t>
            </a:r>
            <a:endParaRPr lang="en-IN" sz="2400" b="1" dirty="0">
              <a:solidFill>
                <a:schemeClr val="accent2"/>
              </a:solidFill>
              <a:latin typeface="Lucida Calligraphy" panose="03010101010101010101" pitchFamily="66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732117"/>
              </p:ext>
            </p:extLst>
          </p:nvPr>
        </p:nvGraphicFramePr>
        <p:xfrm>
          <a:off x="795516" y="885015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Graph" r:id="rId5" imgW="3920760" imgH="3000960" progId="Origin50.Graph">
                  <p:embed/>
                </p:oleObj>
              </mc:Choice>
              <mc:Fallback>
                <p:oleObj name="Graph" r:id="rId5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5516" y="885015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8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163" y="415469"/>
            <a:ext cx="2117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en-IN" sz="2400" b="1" kern="0" dirty="0">
                <a:solidFill>
                  <a:schemeClr val="accent2"/>
                </a:solidFill>
                <a:latin typeface="Lucida Calligraphy" panose="03010101010101010101" pitchFamily="66" charset="0"/>
                <a:ea typeface="Times New Roman" panose="02020603050405020304" pitchFamily="18" charset="0"/>
              </a:rPr>
              <a:t>Conclusions</a:t>
            </a:r>
            <a:r>
              <a:rPr lang="en-IN" sz="1351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1301" y="1061800"/>
            <a:ext cx="736027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62" indent="-257162" algn="just">
              <a:lnSpc>
                <a:spcPct val="150000"/>
              </a:lnSpc>
              <a:spcAft>
                <a:spcPts val="600"/>
              </a:spcAft>
              <a:buFont typeface="Cambria" panose="02040503050406030204" pitchFamily="18" charset="0"/>
              <a:buChar char="⋆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best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PCE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 be achieved with the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ETL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absorber thickness in the range of 0.5 to 1.2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μm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 the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IN" baseline="-25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(acceptor density) in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range of 1 × 10</a:t>
            </a:r>
            <a:r>
              <a:rPr lang="en-IN" baseline="30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9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to 7 × 10</a:t>
            </a:r>
            <a:r>
              <a:rPr lang="en-IN" baseline="30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17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IN" baseline="30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−3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57162" indent="-257162" algn="just">
              <a:lnSpc>
                <a:spcPct val="150000"/>
              </a:lnSpc>
              <a:spcAft>
                <a:spcPts val="600"/>
              </a:spcAft>
              <a:buFont typeface="Cambria" panose="02040503050406030204" pitchFamily="18" charset="0"/>
              <a:buChar char="⋆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PV characteristics are greatly impacted by the absorber layer and ETL thicknesses, but the HTL thickness has a negligible effect. </a:t>
            </a:r>
          </a:p>
          <a:p>
            <a:pPr marL="257162" indent="-257162" algn="just">
              <a:lnSpc>
                <a:spcPct val="150000"/>
              </a:lnSpc>
              <a:spcAft>
                <a:spcPts val="600"/>
              </a:spcAft>
              <a:buFont typeface="Cambria" panose="02040503050406030204" pitchFamily="18" charset="0"/>
              <a:buChar char="⋆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defect density of the charge transport layers has a negligible effect on the PV parameters.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amount of dopant density present in the charge transport layers influences the SC performance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57162" indent="-257162">
              <a:buFont typeface="Cambria" panose="02040503050406030204" pitchFamily="18" charset="0"/>
              <a:buChar char="⋆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optimum value of the defect density for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interfaces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was found to be 10</a:t>
            </a:r>
            <a:r>
              <a:rPr lang="en-IN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cm</a:t>
            </a:r>
            <a:r>
              <a:rPr lang="en-IN" baseline="30000" dirty="0">
                <a:latin typeface="Cambria" panose="02040503050406030204" pitchFamily="18" charset="0"/>
                <a:ea typeface="Cambria" panose="02040503050406030204" pitchFamily="18" charset="0"/>
              </a:rPr>
              <a:t>−3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for the best SC performance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57162" indent="-257162">
              <a:buFont typeface="Cambria" panose="02040503050406030204" pitchFamily="18" charset="0"/>
              <a:buChar char="⋆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57162" indent="-257162">
              <a:buFont typeface="Cambria" panose="02040503050406030204" pitchFamily="18" charset="0"/>
              <a:buChar char="⋆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optimized ITO/TiO2/Cs</a:t>
            </a:r>
            <a:r>
              <a:rPr lang="en-IN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BiAgI</a:t>
            </a:r>
            <a:r>
              <a:rPr lang="en-IN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/CBTS/Au device structure delivers the best PCE of 23.71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%.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4303" indent="-214303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457" y="1231498"/>
            <a:ext cx="7543800" cy="303809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Tx/>
              <a:buChar char="⋆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I am thankful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Burgelman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and his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team for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developing SCAPS -1D tool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Tx/>
              <a:buChar char="⋆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 would like to thank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supervisor,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Swapan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Kumar Mandal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for his constant encouragement and valuable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suggestions. </a:t>
            </a:r>
          </a:p>
          <a:p>
            <a:pPr algn="just">
              <a:lnSpc>
                <a:spcPct val="150000"/>
              </a:lnSpc>
              <a:buFontTx/>
              <a:buChar char="⋆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 would like to thank </a:t>
            </a:r>
            <a:r>
              <a:rPr lang="en-IN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Paramesh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Chandra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(Ph.D. Scholar,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Visva-Bharati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), my mentor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Toton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Sarkar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(Ph.D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. Scholar,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Visva-Bharati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), for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their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invaluable advice and assistance in completing my project. 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Tx/>
              <a:buChar char="⋆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thank my classmate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Rahul Pal for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his assistance in different ways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794" y="461226"/>
            <a:ext cx="483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Lucida Calligraphy" panose="03010101010101010101" pitchFamily="66" charset="0"/>
              </a:rPr>
              <a:t>Acknowledgement</a:t>
            </a:r>
            <a:r>
              <a:rPr lang="en-US" sz="3600" b="1" dirty="0">
                <a:solidFill>
                  <a:schemeClr val="accent2"/>
                </a:solidFill>
                <a:latin typeface="Viner Hand ITC" panose="03070502030502020203" pitchFamily="66" charset="0"/>
              </a:rPr>
              <a:t> </a:t>
            </a:r>
            <a:endParaRPr lang="en-IN" sz="3600" b="1" dirty="0">
              <a:solidFill>
                <a:schemeClr val="accent2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5016" y="2653853"/>
            <a:ext cx="71381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accent2"/>
                </a:solidFill>
                <a:latin typeface="Snap ITC" panose="04040A07060A02020202" pitchFamily="82" charset="0"/>
              </a:rPr>
              <a:t>Thanks for listening </a:t>
            </a:r>
            <a:endParaRPr lang="en-IN" sz="4500" dirty="0">
              <a:solidFill>
                <a:schemeClr val="accent2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nap ITC" panose="04040A07060A02020202" pitchFamily="82" charset="0"/>
              </a:rPr>
              <a:t>Topics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nap ITC" panose="04040A07060A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146" y="1748578"/>
            <a:ext cx="6447501" cy="322991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</a:t>
            </a:r>
          </a:p>
          <a:p>
            <a:pPr lvl="2">
              <a:buFont typeface="Cambria" panose="02040503050406030204" pitchFamily="18" charset="0"/>
              <a:buChar char="⋆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Why we need solar energy</a:t>
            </a:r>
          </a:p>
          <a:p>
            <a:pPr lvl="2">
              <a:buFont typeface="Cambria" panose="02040503050406030204" pitchFamily="18" charset="0"/>
              <a:buChar char="⋆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 to convert solar energy into electrical energy</a:t>
            </a:r>
          </a:p>
          <a:p>
            <a:pPr lvl="2">
              <a:buFont typeface="Cambria" panose="02040503050406030204" pitchFamily="18" charset="0"/>
              <a:buChar char="⋆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 of solar cells </a:t>
            </a:r>
          </a:p>
          <a:p>
            <a:pPr lvl="2">
              <a:buFont typeface="Cambria" panose="02040503050406030204" pitchFamily="18" charset="0"/>
              <a:buChar char="⋆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Perovskite solar cell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Solar cell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physics</a:t>
            </a:r>
          </a:p>
          <a:p>
            <a:pPr lvl="2">
              <a:buFont typeface="Cambria" panose="02040503050406030204" pitchFamily="18" charset="0"/>
              <a:buChar char="⋆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are the parameters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  <a:p>
            <a:pPr lvl="2">
              <a:buFont typeface="Cambria" panose="02040503050406030204" pitchFamily="18" charset="0"/>
              <a:buChar char="⋆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SCAPS and how it is use to stimulate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 and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discussion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Acknowledgment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4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843" y="557824"/>
            <a:ext cx="657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Lucida Calligraphy" panose="03010101010101010101" pitchFamily="66" charset="0"/>
                <a:ea typeface="Cambria" panose="02040503050406030204" pitchFamily="18" charset="0"/>
              </a:rPr>
              <a:t>Why we use solar energy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Lucida Calligraphy" panose="03010101010101010101" pitchFamily="66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5460" y="1171978"/>
            <a:ext cx="78432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World's energy demand is increasing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day by day.</a:t>
            </a:r>
            <a:endParaRPr lang="en-IN" sz="2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Introducing non-renewable energy sources would not meet energy demand. </a:t>
            </a:r>
          </a:p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Continuous use of non-renewable energy sources may end up damaging ecosystems of the planet.</a:t>
            </a:r>
          </a:p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It is therefore vital to go for eco-friendly renewable energy sources such as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solar energy,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wind energy, hydropower and geothermal.</a:t>
            </a:r>
          </a:p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olar energy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could be a best option. </a:t>
            </a:r>
          </a:p>
          <a:p>
            <a:pPr marL="214303" indent="-214303" algn="just">
              <a:buFont typeface="Wingdings" panose="05000000000000000000" pitchFamily="2" charset="2"/>
              <a:buChar char="Ø"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	Firstly, solar energy is the most abundant energy source of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renewable energy.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Secondly,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it is a promising source of energy in the world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	because it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is not 	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exhaustible.</a:t>
            </a:r>
            <a:endParaRPr lang="en-IN" sz="135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936" y="547489"/>
            <a:ext cx="612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Lucida Calligraphy" panose="03010101010101010101" pitchFamily="66" charset="0"/>
              </a:rPr>
              <a:t>What is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Lucida Calligraphy" panose="03010101010101010101" pitchFamily="66" charset="0"/>
              </a:rPr>
              <a:t>Photovoltic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Lucida Calligraphy" panose="03010101010101010101" pitchFamily="66" charset="0"/>
              </a:rPr>
              <a:t> Technology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544" y="1065720"/>
            <a:ext cx="6761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Photovoltaic (PV) technology is used to convert sunlight into electricity 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directly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with the use of smallest photovoltaic (PV) solar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cells</a:t>
            </a:r>
            <a:r>
              <a:rPr lang="en-IN" sz="165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165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2660" y="2251869"/>
            <a:ext cx="4955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Calligraphy" panose="03010101010101010101" pitchFamily="66" charset="0"/>
              </a:rPr>
              <a:t>Types of PV Cell</a:t>
            </a:r>
          </a:p>
          <a:p>
            <a:endParaRPr lang="en-IN" sz="2000" dirty="0">
              <a:latin typeface="Viner Hand ITC" panose="0307050203050202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93" y="2605812"/>
            <a:ext cx="311990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sz="165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 1883, Charles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Fritts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proposed the first design of PV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cell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1918,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Silicon (Si) based solar cells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are introduced.</a:t>
            </a:r>
          </a:p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Currently,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Silicon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solar cells dominate the market,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but because of the few factors,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the researchers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are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interested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in a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new PV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technology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IN" sz="1600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46" y="2835003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889" y="1149006"/>
            <a:ext cx="733611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perovskite materials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gaining huge interest because of  </a:t>
            </a:r>
          </a:p>
          <a:p>
            <a:pPr marL="942928" lvl="2" indent="-257162" algn="just">
              <a:buFontTx/>
              <a:buChar char="⋆"/>
            </a:pP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Brilliant and high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PV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performance.</a:t>
            </a:r>
            <a:endParaRPr lang="en-IN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42928" lvl="2" indent="-257162" algn="just">
              <a:buFontTx/>
              <a:buChar char="⋆"/>
            </a:pP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Low-cost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raw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material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</a:p>
          <a:p>
            <a:pPr marL="942928" lvl="2" indent="-257162" algn="just">
              <a:buFontTx/>
              <a:buChar char="⋆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Easy fabrication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methods.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42928" lvl="2" indent="-257162" algn="just">
              <a:buFontTx/>
              <a:buChar char="⋆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High carrier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mobility,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igh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absorption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coefficient.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42928" lvl="2" indent="-257162" algn="just">
              <a:buFontTx/>
              <a:buChar char="⋆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Small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and tuneable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bandgap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614" y="3192744"/>
            <a:ext cx="36257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perovskite is basically Calcium titanium o</a:t>
            </a:r>
            <a:r>
              <a:rPr lang="en-IN" sz="1600" cap="small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 (CaTiO</a:t>
            </a:r>
            <a:r>
              <a:rPr lang="en-IN" sz="1600" baseline="-25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is a mineral found by Gustav Rose in the Ural Mountains of Russia in 1939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Count Lev. A. </a:t>
            </a:r>
            <a:r>
              <a:rPr lang="en-IN" sz="1600" dirty="0" err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Perovski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(1972–1856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),a 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Russian mineralogist further carried the research and thus, the material was named after him as ‘Perovskite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</a:p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Chemical formula of perovskite in ABX</a:t>
            </a:r>
            <a:r>
              <a:rPr lang="en-IN" sz="1600" baseline="-25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  <a:p>
            <a:pPr algn="just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  <a:endParaRPr lang="en-IN" sz="16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2351" y="457999"/>
            <a:ext cx="4485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Lucida Calligraphy" panose="03010101010101010101" pitchFamily="66" charset="0"/>
              </a:rPr>
              <a:t>Perovskite Solar Cell (PSC)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27FC1B22-DE53-DAEA-0B97-407F998E97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7" t="17284" r="30833" b="19382"/>
          <a:stretch/>
        </p:blipFill>
        <p:spPr>
          <a:xfrm>
            <a:off x="858131" y="3446779"/>
            <a:ext cx="1668709" cy="1438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6568083-5868-83A4-D654-534C815CEB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1" t="63704" r="63288" b="21975"/>
          <a:stretch/>
        </p:blipFill>
        <p:spPr>
          <a:xfrm>
            <a:off x="2866179" y="3433104"/>
            <a:ext cx="376099" cy="3805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9AC592E0-AFB9-381C-529C-BAA62BF25F17}"/>
              </a:ext>
            </a:extLst>
          </p:cNvPr>
          <p:cNvSpPr txBox="1"/>
          <p:nvPr/>
        </p:nvSpPr>
        <p:spPr>
          <a:xfrm>
            <a:off x="3315582" y="3503859"/>
            <a:ext cx="15526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b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Cation</a:t>
            </a:r>
            <a:b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IN" sz="1500" b="1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= Metal </a:t>
            </a: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ion</a:t>
            </a:r>
          </a:p>
          <a:p>
            <a:endParaRPr lang="en-IN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500" b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= Anions as Oxygen,</a:t>
            </a:r>
          </a:p>
          <a:p>
            <a:r>
              <a:rPr lang="en-IN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Halogens </a:t>
            </a:r>
            <a:r>
              <a:rPr lang="en-IN" sz="15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endParaRPr lang="en-IN" sz="1351" dirty="0"/>
          </a:p>
        </p:txBody>
      </p:sp>
      <p:pic>
        <p:nvPicPr>
          <p:cNvPr id="13" name="Pictur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2161EBCA-6747-3EA9-DC92-4B77AC7473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833" b="49815" l="47708" r="49740"/>
                    </a14:imgEffect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45432" r="50000" b="50000"/>
          <a:stretch/>
        </p:blipFill>
        <p:spPr>
          <a:xfrm>
            <a:off x="2942054" y="3931196"/>
            <a:ext cx="197211" cy="2349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A3F6CEBD-B83D-65AD-4F67-B3A4F88CE5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3" t="55939" r="48681" b="33951"/>
          <a:stretch/>
        </p:blipFill>
        <p:spPr>
          <a:xfrm>
            <a:off x="2818937" y="4283665"/>
            <a:ext cx="470587" cy="520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0889" y="5021942"/>
            <a:ext cx="2008048" cy="76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Single perovskite structure</a:t>
            </a:r>
          </a:p>
          <a:p>
            <a:endParaRPr lang="en-IN" sz="1351" dirty="0"/>
          </a:p>
        </p:txBody>
      </p:sp>
    </p:spTree>
    <p:extLst>
      <p:ext uri="{BB962C8B-B14F-4D97-AF65-F5344CB8AC3E}">
        <p14:creationId xmlns:p14="http://schemas.microsoft.com/office/powerpoint/2010/main" val="2781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18" y="354936"/>
            <a:ext cx="583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Lucida Calligraphy" panose="03010101010101010101" pitchFamily="66" charset="0"/>
                <a:ea typeface="Cambria" panose="02040503050406030204" pitchFamily="18" charset="0"/>
              </a:rPr>
              <a:t>Double perovskite structure</a:t>
            </a:r>
            <a:endParaRPr lang="en-IN" dirty="0">
              <a:solidFill>
                <a:schemeClr val="accent2"/>
              </a:solidFill>
              <a:latin typeface="Lucida Calligraphy" panose="03010101010101010101" pitchFamily="66" charset="0"/>
              <a:ea typeface="Cambria" panose="02040503050406030204" pitchFamily="18" charset="0"/>
            </a:endParaRPr>
          </a:p>
        </p:txBody>
      </p:sp>
      <p:pic>
        <p:nvPicPr>
          <p:cNvPr id="3" name="image13.jpe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27" b="49346"/>
          <a:stretch/>
        </p:blipFill>
        <p:spPr bwMode="auto">
          <a:xfrm>
            <a:off x="569816" y="1108773"/>
            <a:ext cx="4063359" cy="3003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91222" y="4111965"/>
            <a:ext cx="2595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IN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BiAgI</a:t>
            </a:r>
            <a:r>
              <a:rPr lang="en-IN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Perovskite Solar Cell Structure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1926" y="1108774"/>
            <a:ext cx="3728050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is a lead-free inorganic Halide double perovskite (HDPs) with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Chemical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formula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b="1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800" b="1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400" b="1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2800" b="1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sz="2400" b="1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aseline="-25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	A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 Cation</a:t>
            </a:r>
            <a:b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	B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 Metal ion</a:t>
            </a:r>
          </a:p>
          <a:p>
            <a:r>
              <a:rPr lang="en-I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	X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Anions</a:t>
            </a:r>
          </a:p>
          <a:p>
            <a:endParaRPr lang="en-I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Double perovskite solar cell is more stable as compared to perovskite cell.</a:t>
            </a:r>
            <a:endParaRPr lang="en-US" sz="2000" baseline="-25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utton: Go Home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0C457F7C-60D0-F1B8-8281-FDAD69169200}"/>
              </a:ext>
            </a:extLst>
          </p:cNvPr>
          <p:cNvSpPr/>
          <p:nvPr/>
        </p:nvSpPr>
        <p:spPr>
          <a:xfrm>
            <a:off x="11887200" y="6631709"/>
            <a:ext cx="304800" cy="22629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0E4CE17-03A9-FA03-F0D1-DB25B64EE3EA}"/>
              </a:ext>
            </a:extLst>
          </p:cNvPr>
          <p:cNvSpPr txBox="1"/>
          <p:nvPr/>
        </p:nvSpPr>
        <p:spPr>
          <a:xfrm>
            <a:off x="566671" y="471455"/>
            <a:ext cx="75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/>
                </a:solidFill>
                <a:latin typeface="Lucida Calligraphy" panose="03010101010101010101" pitchFamily="66" charset="0"/>
              </a:rPr>
              <a:t>Why is perovskite still not commercialized? </a:t>
            </a:r>
            <a:endParaRPr lang="en-IN" sz="2400" dirty="0">
              <a:solidFill>
                <a:schemeClr val="accent2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2A2FFA-2DF4-2D2E-AAAB-8D682387A150}"/>
              </a:ext>
            </a:extLst>
          </p:cNvPr>
          <p:cNvSpPr txBox="1"/>
          <p:nvPr/>
        </p:nvSpPr>
        <p:spPr>
          <a:xfrm>
            <a:off x="2433357" y="2338668"/>
            <a:ext cx="31117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Pb</a:t>
            </a:r>
            <a:r>
              <a:rPr lang="en-IN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toxicity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Stability </a:t>
            </a:r>
            <a:r>
              <a:rPr lang="en-IN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issue</a:t>
            </a:r>
            <a:endParaRPr lang="en-IN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5843" y="1323005"/>
            <a:ext cx="6265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Perovskite solar cells have gained more than 25% efficiency within a short period and they are easy to fabricate but still not commercialized because of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2966D8E6-5C76-E5B7-2D96-98044AD41D38}"/>
              </a:ext>
            </a:extLst>
          </p:cNvPr>
          <p:cNvSpPr txBox="1"/>
          <p:nvPr/>
        </p:nvSpPr>
        <p:spPr>
          <a:xfrm>
            <a:off x="677798" y="479083"/>
            <a:ext cx="5027541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2"/>
                </a:solidFill>
                <a:latin typeface="Lucida Calligraphy" panose="03010101010101010101" pitchFamily="66" charset="0"/>
                <a:ea typeface="Cambria" panose="02040503050406030204" pitchFamily="18" charset="0"/>
              </a:rPr>
              <a:t>Solar cell parameters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F23A327D-D22D-E8EC-9BDA-0FB8F645EF82}"/>
              </a:ext>
            </a:extLst>
          </p:cNvPr>
          <p:cNvSpPr txBox="1"/>
          <p:nvPr/>
        </p:nvSpPr>
        <p:spPr>
          <a:xfrm>
            <a:off x="677798" y="1304502"/>
            <a:ext cx="36784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Solar Cell Efficiency (PCE%) </a:t>
            </a:r>
          </a:p>
          <a:p>
            <a:pPr algn="just" defTabSz="68576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>
                <a:solidFill>
                  <a:prstClr val="black"/>
                </a:solidFill>
                <a:latin typeface="Cambria" panose="02040503050406030204"/>
              </a:rPr>
              <a:t>Efficiency </a:t>
            </a:r>
            <a:r>
              <a:rPr lang="en-US" altLang="en-US" sz="2000" dirty="0">
                <a:solidFill>
                  <a:prstClr val="black"/>
                </a:solidFill>
                <a:latin typeface="Cambria" panose="02040503050406030204"/>
              </a:rPr>
              <a:t>is the most commonly used parameter to compare the performance of one solar cell to </a:t>
            </a:r>
            <a:r>
              <a:rPr lang="en-US" altLang="en-US" sz="2000" dirty="0">
                <a:solidFill>
                  <a:prstClr val="black"/>
                </a:solidFill>
                <a:latin typeface="Cambria" panose="02040503050406030204"/>
              </a:rPr>
              <a:t>another. It defined </a:t>
            </a:r>
            <a:r>
              <a:rPr lang="en-US" altLang="en-US" sz="2000" dirty="0">
                <a:solidFill>
                  <a:prstClr val="black"/>
                </a:solidFill>
                <a:latin typeface="Cambria" panose="02040503050406030204"/>
              </a:rPr>
              <a:t>as the ratio of energy output from the solar cell to input energy from the sun. </a:t>
            </a:r>
          </a:p>
          <a:p>
            <a:pPr algn="just" defTabSz="68576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>
                <a:solidFill>
                  <a:prstClr val="black"/>
                </a:solidFill>
                <a:latin typeface="Cambria" panose="02040503050406030204"/>
              </a:rPr>
              <a:t> </a:t>
            </a:r>
            <a:endParaRPr lang="en-IN" sz="2000" dirty="0"/>
          </a:p>
        </p:txBody>
      </p:sp>
      <p:sp>
        <p:nvSpPr>
          <p:cNvPr id="5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A151D370-4D14-2F5E-13B2-C04BBFE012B2}"/>
              </a:ext>
            </a:extLst>
          </p:cNvPr>
          <p:cNvSpPr txBox="1"/>
          <p:nvPr/>
        </p:nvSpPr>
        <p:spPr>
          <a:xfrm>
            <a:off x="677798" y="4158062"/>
            <a:ext cx="35142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Fill factor  (FF)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FF is defined as the ratio of the maximum power from the solar cell to the product of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open circuit voltage(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en-US" sz="2000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oc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AE0BB47C-C507-0623-5F41-0C230D0E0062}"/>
              </a:ext>
            </a:extLst>
          </p:cNvPr>
          <p:cNvSpPr txBox="1"/>
          <p:nvPr/>
        </p:nvSpPr>
        <p:spPr>
          <a:xfrm>
            <a:off x="4761576" y="1245106"/>
            <a:ext cx="3822001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66">
              <a:defRPr/>
            </a:pPr>
            <a:r>
              <a:rPr lang="en-IN" sz="16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Open-circuit voltage (V</a:t>
            </a:r>
            <a:r>
              <a:rPr lang="en-IN" sz="10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OC</a:t>
            </a:r>
            <a:r>
              <a:rPr lang="en-IN" sz="16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open-circuit </a:t>
            </a:r>
            <a:r>
              <a:rPr lang="en-US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voltage is 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maximum voltage available from a solar </a:t>
            </a:r>
            <a:r>
              <a:rPr lang="en-US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cell.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 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occurs at zero current.</a:t>
            </a:r>
          </a:p>
          <a:p>
            <a:pPr defTabSz="685766">
              <a:defRPr/>
            </a:pPr>
            <a:endParaRPr lang="en-IN" sz="16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66476542-265C-F258-5140-A5EF3AF21D99}"/>
              </a:ext>
            </a:extLst>
          </p:cNvPr>
          <p:cNvSpPr txBox="1"/>
          <p:nvPr/>
        </p:nvSpPr>
        <p:spPr>
          <a:xfrm>
            <a:off x="4761576" y="2841932"/>
            <a:ext cx="41248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66">
              <a:defRPr/>
            </a:pPr>
            <a:r>
              <a:rPr lang="en-IN" sz="16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Short-Circuit current ( </a:t>
            </a:r>
            <a:r>
              <a:rPr lang="en-IN" sz="16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IN" sz="14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</a:t>
            </a:r>
            <a:r>
              <a:rPr lang="en-IN" sz="16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/>
              </a:rPr>
              <a:t>The short-circuit current is the current through the solar cell when the voltage across the solar cell is zero.</a:t>
            </a:r>
            <a:endParaRPr lang="en-US" dirty="0">
              <a:solidFill>
                <a:prstClr val="black"/>
              </a:solidFill>
              <a:latin typeface="Cambria" panose="02040503050406030204"/>
            </a:endParaRPr>
          </a:p>
          <a:p>
            <a:pPr marL="257162" indent="-257162" defTabSz="685766">
              <a:buFont typeface="Wingdings" panose="05000000000000000000" pitchFamily="2" charset="2"/>
              <a:buChar char="§"/>
              <a:defRPr/>
            </a:pPr>
            <a:endParaRPr lang="en-IN" sz="16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1576" y="4063205"/>
            <a:ext cx="3471739" cy="2177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n w="0"/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Quantum</a:t>
            </a:r>
            <a:r>
              <a:rPr lang="en-US" sz="14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ln w="0"/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efficiency</a:t>
            </a:r>
          </a:p>
          <a:p>
            <a:pPr algn="just"/>
            <a:r>
              <a:rPr lang="en-US" dirty="0">
                <a:solidFill>
                  <a:prstClr val="black"/>
                </a:solidFill>
                <a:latin typeface="Cambria" panose="02040503050406030204"/>
              </a:rPr>
              <a:t>The "quantum efficiency" (Q.E.) is the ratio of the number of carriers collected by the solar cell to the number of photons of a given energy incident on the solar cell.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499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833" y="538555"/>
            <a:ext cx="283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Lucida Calligraphy" panose="03010101010101010101" pitchFamily="66" charset="0"/>
              </a:rPr>
              <a:t>Methodology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66" y="3097755"/>
            <a:ext cx="5344632" cy="294243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11562" y="1000220"/>
            <a:ext cx="8166605" cy="2239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Understanding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fundamentals of solar cells, determining the key factors that control the device’s performance are made simpler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through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numerical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modelling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For numerical  simulation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Solar Cell Capacitance Simulator One Dimension (SCAPS-1D)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software can be used.</a:t>
            </a:r>
          </a:p>
          <a:p>
            <a:pPr marL="214303" indent="-214303" algn="just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Using (SCAPS-1D) software ,One-dimensional equations governing the semiconductor material can be numerically solved </a:t>
            </a: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351" dirty="0"/>
          </a:p>
        </p:txBody>
      </p:sp>
    </p:spTree>
    <p:extLst>
      <p:ext uri="{BB962C8B-B14F-4D97-AF65-F5344CB8AC3E}">
        <p14:creationId xmlns:p14="http://schemas.microsoft.com/office/powerpoint/2010/main" val="3198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1007</TotalTime>
  <Words>1069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Cambria</vt:lpstr>
      <vt:lpstr>Lucida Calligraphy</vt:lpstr>
      <vt:lpstr>Mangal</vt:lpstr>
      <vt:lpstr>Rockwell</vt:lpstr>
      <vt:lpstr>Rockwell Condensed</vt:lpstr>
      <vt:lpstr>Snap ITC</vt:lpstr>
      <vt:lpstr>Times New Roman</vt:lpstr>
      <vt:lpstr>Viner Hand ITC</vt:lpstr>
      <vt:lpstr>Wingdings</vt:lpstr>
      <vt:lpstr>Wood Type</vt:lpstr>
      <vt:lpstr>Origin Graph</vt:lpstr>
      <vt:lpstr>DOUBLE PEROVSKITE SOLAR CELL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peroskite solar cell</dc:title>
  <dc:creator>Microsoft account</dc:creator>
  <cp:lastModifiedBy>Microsoft account</cp:lastModifiedBy>
  <cp:revision>96</cp:revision>
  <dcterms:created xsi:type="dcterms:W3CDTF">2023-05-21T14:55:26Z</dcterms:created>
  <dcterms:modified xsi:type="dcterms:W3CDTF">2023-05-26T02:50:57Z</dcterms:modified>
</cp:coreProperties>
</file>