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60" r:id="rId2"/>
    <p:sldId id="257" r:id="rId3"/>
    <p:sldId id="264" r:id="rId4"/>
    <p:sldId id="258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EE6"/>
    <a:srgbClr val="ED1C24"/>
    <a:srgbClr val="EE1C24"/>
    <a:srgbClr val="FFD500"/>
    <a:srgbClr val="2F5884"/>
    <a:srgbClr val="BED2E8"/>
    <a:srgbClr val="F6EAAC"/>
    <a:srgbClr val="5D500A"/>
    <a:srgbClr val="B0959B"/>
    <a:srgbClr val="D5D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D7024A-FCF0-4DC2-A168-39452DB80521}" v="50" dt="2021-11-10T10:29:06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3" d="100"/>
          <a:sy n="53" d="100"/>
        </p:scale>
        <p:origin x="1838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198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6BFF84-DC09-4FE7-826F-3955CC5A27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35233-BD4F-4C5A-9746-7CC2A17CDC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1E88-1D74-47AB-8F45-0C410F3F0D7F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4EC98-24C4-46C5-BEFB-85C106C853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60F37-3DEC-4434-9B99-804CC0D809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FED31-BFA2-41C0-A2D3-E329E7BD3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2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A98805-780A-4A15-BFB0-1B99ADC7DC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2" b="10000"/>
          <a:stretch/>
        </p:blipFill>
        <p:spPr>
          <a:xfrm>
            <a:off x="0" y="0"/>
            <a:ext cx="12192000" cy="61824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1C32F4-862A-4C76-B9A3-CF7BF1D08748}"/>
              </a:ext>
            </a:extLst>
          </p:cNvPr>
          <p:cNvSpPr/>
          <p:nvPr userDrawn="1"/>
        </p:nvSpPr>
        <p:spPr>
          <a:xfrm>
            <a:off x="0" y="-1"/>
            <a:ext cx="12192000" cy="6182436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DBF48-BBF6-487B-8A00-ACA2D6710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15E1C-B1B6-422A-8F69-5653C0AB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FCFFB-DCB8-40E6-9655-AD25E860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EE0-2BFF-4CDB-8F1C-9ABBFBF96F4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CAE20-1D5C-4A73-8D10-A9A17E72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A28B5-3B18-4E62-B18B-F0247036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04A6-DE71-4B4F-AD34-08372CBC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9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55D8-6347-4D3B-8C2B-4B2D9918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4AD4C-827A-46E0-B081-ADF241F10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8E4B-BAED-4E44-92B2-0A61E472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EE0-2BFF-4CDB-8F1C-9ABBFBF96F4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439D-EFBD-4696-A9BD-0FEB7B93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6AA72-296D-429E-9B46-AB2A02F8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04A6-DE71-4B4F-AD34-08372CBC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4A972-CB83-4535-B4C4-1A7F3737A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87361-B2C4-45B2-8D63-D2C1C5640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40CB3-A60D-4172-8BCB-A594A008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EE0-2BFF-4CDB-8F1C-9ABBFBF96F4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FB5E-84ED-4BC6-A775-FF9D08B0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5DDE-0A46-4A1A-A780-5F030627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04A6-DE71-4B4F-AD34-08372CBC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3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677E324-CE8A-4A1B-B2A4-6A72CC838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3" b="18933"/>
          <a:stretch/>
        </p:blipFill>
        <p:spPr>
          <a:xfrm>
            <a:off x="0" y="1023582"/>
            <a:ext cx="12192000" cy="51533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D30BE-E275-4915-AF9B-653B8AA8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EE0-2BFF-4CDB-8F1C-9ABBFBF96F4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1C118-5686-444F-8FD4-91B41A91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C0D0B-92A4-4485-9BEB-964FB2C3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04A6-DE71-4B4F-AD34-08372CBC2E4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09E68A-51AD-41F2-A3B1-78A78050B858}"/>
              </a:ext>
            </a:extLst>
          </p:cNvPr>
          <p:cNvSpPr/>
          <p:nvPr userDrawn="1"/>
        </p:nvSpPr>
        <p:spPr>
          <a:xfrm>
            <a:off x="0" y="1023581"/>
            <a:ext cx="12192000" cy="515338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ED8D-A18F-4358-89A4-0E7D6608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4CD6F-9278-4AE3-9F15-140BC0425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245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0B59-B7B8-4271-A15F-83257CB0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DE66A-9A82-4C78-94E4-2F260A048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F03AC-B411-44E6-92E9-1BCA1566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EE0-2BFF-4CDB-8F1C-9ABBFBF96F4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2CE7-0FCB-4F86-BE9C-DF27F704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0AAA-13CE-4C9C-AA26-A74B3960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04A6-DE71-4B4F-AD34-08372CBC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8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4C5C-8250-4091-9D9D-4E63C280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020F-8CE0-4DE5-AF63-705FA4682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3475E-1398-450F-9810-43EC57414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BF21F-A73A-411A-A083-40EB878F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EE0-2BFF-4CDB-8F1C-9ABBFBF96F4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DFF25-174B-4B8D-B511-832D7E37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32766-1212-46C1-BD31-9EBAA448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04A6-DE71-4B4F-AD34-08372CBC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08E6-86BC-4EA0-BA51-DD9D54DF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0DDE5-FC74-4087-88FF-421394D33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28E5F-7E47-487C-9FF8-9E5001C2E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39FE4-D317-472C-874D-FB23CFE7A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4986B-8283-4C2F-95E9-7F0D03680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AE28F-1A6D-473A-B890-5C52640D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EE0-2BFF-4CDB-8F1C-9ABBFBF96F4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DAEC3-C48A-4778-ADB5-A1C9E4F6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8F02CD-BE2E-42FA-8402-765E3F0B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04A6-DE71-4B4F-AD34-08372CBC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2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A7ED-3597-4987-A369-E9820A20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2DB03-E773-4555-A5DE-D8CD0DD6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EE0-2BFF-4CDB-8F1C-9ABBFBF96F4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B0F66-8851-4E67-B0AC-73498598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7C345-C081-4358-BC91-20A21A25B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04A6-DE71-4B4F-AD34-08372CBC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9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8A008-C845-455E-8D8A-DE6A850D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EE0-2BFF-4CDB-8F1C-9ABBFBF96F4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6553D-573D-4B36-9778-6F37C098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29C5E-7E88-4145-AE99-80DB0F7A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04A6-DE71-4B4F-AD34-08372CBC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C44C-3FE2-4857-AB35-91E7A87B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0AA27-97F5-4279-B87B-A310C8699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80C4A-C3F2-43CE-B594-693C27AF1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2A47A-2A40-4C72-9954-9BA332C4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EE0-2BFF-4CDB-8F1C-9ABBFBF96F4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0BCF7-E663-4C55-9AF6-CE9559C1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6144B-B612-44B8-A078-C6534D73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04A6-DE71-4B4F-AD34-08372CBC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1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06E3-45F4-4D4D-B0D3-86F2C619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12254-0D71-4AB8-87DB-655363346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82AB3-D6ED-4B6C-B858-9A4DB3ECA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6E14F-1BD2-46F4-BA51-3F108496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EE0-2BFF-4CDB-8F1C-9ABBFBF96F4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FBD8A-58D8-42B3-B209-E2E5CBEB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49A59-A105-487F-BCB8-04AD6AEC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04A6-DE71-4B4F-AD34-08372CBC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8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029889-4EB5-4EFF-9294-479FA190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73AA8-61BC-4783-8B46-1E5F60FC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1C59-92C0-4037-9B5A-8DB18BEDC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1EE0-2BFF-4CDB-8F1C-9ABBFBF96F4C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8F8F1-3179-450C-B043-347C024FD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3CC0-3559-4C20-8409-F9AADFC6F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A04A6-DE71-4B4F-AD34-08372CBC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9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2006583-9BA4-407A-AE81-ED6500285118}"/>
              </a:ext>
            </a:extLst>
          </p:cNvPr>
          <p:cNvSpPr/>
          <p:nvPr/>
        </p:nvSpPr>
        <p:spPr>
          <a:xfrm>
            <a:off x="4780308" y="2276407"/>
            <a:ext cx="2596132" cy="223712"/>
          </a:xfrm>
          <a:prstGeom prst="rect">
            <a:avLst/>
          </a:prstGeom>
          <a:solidFill>
            <a:schemeClr val="bg1">
              <a:lumMod val="8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6DE59-A5A6-4DE7-B81B-8548EE8ADBFC}"/>
              </a:ext>
            </a:extLst>
          </p:cNvPr>
          <p:cNvSpPr/>
          <p:nvPr/>
        </p:nvSpPr>
        <p:spPr>
          <a:xfrm>
            <a:off x="0" y="2569029"/>
            <a:ext cx="7257143" cy="111040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BFAEF-023B-4B89-B329-1A11DC16B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010" y="3185800"/>
            <a:ext cx="2205226" cy="768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Atwin Paramudya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BNI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B4505-3DA2-4108-A54C-B02147E0D0CA}"/>
              </a:ext>
            </a:extLst>
          </p:cNvPr>
          <p:cNvSpPr txBox="1"/>
          <p:nvPr/>
        </p:nvSpPr>
        <p:spPr>
          <a:xfrm>
            <a:off x="4661011" y="2240208"/>
            <a:ext cx="259613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Alexandra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presents  </a:t>
            </a:r>
          </a:p>
          <a:p>
            <a:pPr algn="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level 1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pitch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4462A2-2663-4916-97A3-38FDE4C9B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614788" y="-643402"/>
            <a:ext cx="8788064" cy="64248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6EAA116-2BE6-4719-A13C-00A39DE447EE}"/>
              </a:ext>
            </a:extLst>
          </p:cNvPr>
          <p:cNvSpPr/>
          <p:nvPr/>
        </p:nvSpPr>
        <p:spPr>
          <a:xfrm>
            <a:off x="478650" y="6164943"/>
            <a:ext cx="219289" cy="667657"/>
          </a:xfrm>
          <a:prstGeom prst="rect">
            <a:avLst/>
          </a:prstGeom>
          <a:solidFill>
            <a:srgbClr val="EE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3D5902-EF97-498A-8D47-E73C57D4B671}"/>
              </a:ext>
            </a:extLst>
          </p:cNvPr>
          <p:cNvSpPr/>
          <p:nvPr/>
        </p:nvSpPr>
        <p:spPr>
          <a:xfrm>
            <a:off x="572168" y="-1"/>
            <a:ext cx="883978" cy="1110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D4CD3D-17D6-4B7E-A5BC-1F51DE1A8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39" y="404275"/>
            <a:ext cx="632429" cy="5857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A6DF377-745A-4138-918B-A2AC5A1D1798}"/>
              </a:ext>
            </a:extLst>
          </p:cNvPr>
          <p:cNvSpPr/>
          <p:nvPr/>
        </p:nvSpPr>
        <p:spPr>
          <a:xfrm flipH="1">
            <a:off x="572166" y="0"/>
            <a:ext cx="883977" cy="250431"/>
          </a:xfrm>
          <a:prstGeom prst="rect">
            <a:avLst/>
          </a:prstGeom>
          <a:solidFill>
            <a:srgbClr val="FFD500"/>
          </a:solidFill>
          <a:ln>
            <a:solidFill>
              <a:srgbClr val="FF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DED0E6C4-8729-4F46-879B-F4D884F5AF4A}"/>
              </a:ext>
            </a:extLst>
          </p:cNvPr>
          <p:cNvSpPr txBox="1">
            <a:spLocks/>
          </p:cNvSpPr>
          <p:nvPr/>
        </p:nvSpPr>
        <p:spPr>
          <a:xfrm>
            <a:off x="2992006" y="3185800"/>
            <a:ext cx="1782950" cy="768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chemeClr val="bg1"/>
                </a:solidFill>
              </a:rPr>
              <a:t>Wayan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Rezaldi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BNI</a:t>
            </a:r>
            <a:endParaRPr lang="en-US" sz="1600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0134A1B-1B01-4AA5-9B02-3AA1376B364A}"/>
              </a:ext>
            </a:extLst>
          </p:cNvPr>
          <p:cNvSpPr txBox="1">
            <a:spLocks/>
          </p:cNvSpPr>
          <p:nvPr/>
        </p:nvSpPr>
        <p:spPr>
          <a:xfrm>
            <a:off x="5595745" y="3190287"/>
            <a:ext cx="1444173" cy="768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Kevin Octavian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Astra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400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D7B3-38B2-4DBD-BC0E-2C7638D8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302824"/>
            <a:ext cx="10515600" cy="5857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details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9757B-56AC-46BA-B260-8CD1E8694EA5}"/>
              </a:ext>
            </a:extLst>
          </p:cNvPr>
          <p:cNvSpPr/>
          <p:nvPr/>
        </p:nvSpPr>
        <p:spPr>
          <a:xfrm>
            <a:off x="0" y="976590"/>
            <a:ext cx="7080069" cy="108280"/>
          </a:xfrm>
          <a:prstGeom prst="rect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359A84-A9E2-4FE5-B826-31222869703C}"/>
              </a:ext>
            </a:extLst>
          </p:cNvPr>
          <p:cNvSpPr txBox="1"/>
          <p:nvPr/>
        </p:nvSpPr>
        <p:spPr>
          <a:xfrm>
            <a:off x="232040" y="1497026"/>
            <a:ext cx="11652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dataset comprises of a whole year of weather data in two forms: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Weather data:      Interval 1 min (22896000 rows), including the target feature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Sky camera data: Image data with 10 mins interval and  available only during</a:t>
            </a:r>
          </a:p>
          <a:p>
            <a:r>
              <a:rPr lang="en-US" sz="2400" dirty="0"/>
              <a:t>                                     day time</a:t>
            </a:r>
          </a:p>
          <a:p>
            <a:endParaRPr lang="en-US" sz="2400" dirty="0"/>
          </a:p>
          <a:p>
            <a:r>
              <a:rPr lang="en-US" sz="2400" dirty="0"/>
              <a:t>We were asked to predict the total cloud cover percentage (TCC%)  (available in</a:t>
            </a:r>
          </a:p>
          <a:p>
            <a:r>
              <a:rPr lang="en-US" sz="2400" dirty="0"/>
              <a:t>weather data) for the 4 upcoming 30-min intervals. The dataset is mostly clean</a:t>
            </a:r>
          </a:p>
          <a:p>
            <a:r>
              <a:rPr lang="en-US" sz="2400" dirty="0"/>
              <a:t>with no </a:t>
            </a:r>
            <a:r>
              <a:rPr lang="en-US" sz="2400" dirty="0" err="1"/>
              <a:t>NaNs</a:t>
            </a:r>
            <a:r>
              <a:rPr lang="en-US" sz="2400" dirty="0"/>
              <a:t>, the only problems, besides that the very huge dataset, are that TCC%</a:t>
            </a:r>
          </a:p>
          <a:p>
            <a:r>
              <a:rPr lang="en-US" sz="2400" dirty="0"/>
              <a:t> consists of negative values: -1 for night time TCC% values and -7999 presumably for the times the sensor fails to read the data.</a:t>
            </a:r>
            <a:endParaRPr lang="en-US" sz="2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211EFC-79C8-4242-8D13-C1A55BF0D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685" y="217572"/>
            <a:ext cx="632429" cy="58578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D06EDC0-F882-4630-BAEF-1C56DA0BD7F3}"/>
              </a:ext>
            </a:extLst>
          </p:cNvPr>
          <p:cNvSpPr/>
          <p:nvPr/>
        </p:nvSpPr>
        <p:spPr>
          <a:xfrm>
            <a:off x="12746939" y="0"/>
            <a:ext cx="369814" cy="1020932"/>
          </a:xfrm>
          <a:prstGeom prst="rect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9D0A17-6BCD-41BD-B50F-926260E292D6}"/>
              </a:ext>
            </a:extLst>
          </p:cNvPr>
          <p:cNvSpPr/>
          <p:nvPr/>
        </p:nvSpPr>
        <p:spPr>
          <a:xfrm>
            <a:off x="12363024" y="0"/>
            <a:ext cx="374075" cy="1020932"/>
          </a:xfrm>
          <a:prstGeom prst="rect">
            <a:avLst/>
          </a:prstGeom>
          <a:solidFill>
            <a:srgbClr val="FFD500"/>
          </a:solidFill>
          <a:ln>
            <a:solidFill>
              <a:srgbClr val="FF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3D5626-E545-472A-9B67-2829C7FD62DC}"/>
              </a:ext>
            </a:extLst>
          </p:cNvPr>
          <p:cNvSpPr/>
          <p:nvPr/>
        </p:nvSpPr>
        <p:spPr>
          <a:xfrm>
            <a:off x="1502229" y="976590"/>
            <a:ext cx="8229600" cy="108280"/>
          </a:xfrm>
          <a:prstGeom prst="rect">
            <a:avLst/>
          </a:prstGeom>
          <a:solidFill>
            <a:srgbClr val="FFD500"/>
          </a:solidFill>
          <a:ln>
            <a:solidFill>
              <a:srgbClr val="FF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78707-A2ED-4BF7-AA37-04F091DEBF47}"/>
              </a:ext>
            </a:extLst>
          </p:cNvPr>
          <p:cNvSpPr txBox="1"/>
          <p:nvPr/>
        </p:nvSpPr>
        <p:spPr>
          <a:xfrm>
            <a:off x="0" y="-66508"/>
            <a:ext cx="14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7A257-014E-4ABA-9D66-E1C1077CBB2B}"/>
              </a:ext>
            </a:extLst>
          </p:cNvPr>
          <p:cNvSpPr/>
          <p:nvPr/>
        </p:nvSpPr>
        <p:spPr>
          <a:xfrm>
            <a:off x="12372864" y="1248170"/>
            <a:ext cx="374075" cy="10209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67DB8A-7CC7-4E8C-9EB8-69F71526579D}"/>
              </a:ext>
            </a:extLst>
          </p:cNvPr>
          <p:cNvSpPr/>
          <p:nvPr/>
        </p:nvSpPr>
        <p:spPr>
          <a:xfrm>
            <a:off x="12746939" y="1248170"/>
            <a:ext cx="374075" cy="10209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55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D7B3-38B2-4DBD-BC0E-2C7638D8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302824"/>
            <a:ext cx="10515600" cy="5857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details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9757B-56AC-46BA-B260-8CD1E8694EA5}"/>
              </a:ext>
            </a:extLst>
          </p:cNvPr>
          <p:cNvSpPr/>
          <p:nvPr/>
        </p:nvSpPr>
        <p:spPr>
          <a:xfrm>
            <a:off x="0" y="976590"/>
            <a:ext cx="7080069" cy="108280"/>
          </a:xfrm>
          <a:prstGeom prst="rect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359A84-A9E2-4FE5-B826-31222869703C}"/>
              </a:ext>
            </a:extLst>
          </p:cNvPr>
          <p:cNvSpPr txBox="1"/>
          <p:nvPr/>
        </p:nvSpPr>
        <p:spPr>
          <a:xfrm>
            <a:off x="212625" y="1343990"/>
            <a:ext cx="117667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Hence, the preprocessing we did was: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Resample the dataset by averaging some number of data points. For the final models, the number is decided</a:t>
            </a:r>
          </a:p>
          <a:p>
            <a:r>
              <a:rPr lang="en-US" sz="2400" dirty="0"/>
              <a:t>      to be 2, where the accuracy is best (compared to some bigger numbers—less data) but with training time not exceeding a day work.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After reviewing the test set, we find that there is very little -1 TCC% values on them</a:t>
            </a:r>
          </a:p>
          <a:p>
            <a:r>
              <a:rPr lang="en-US" sz="2400" dirty="0"/>
              <a:t>      so in order to further shrink the dataset, we decide to remove the data points with -1 TCC% values from the dataset.</a:t>
            </a:r>
          </a:p>
          <a:p>
            <a:pPr marL="457200" indent="-457200">
              <a:buFontTx/>
              <a:buChar char="-"/>
            </a:pPr>
            <a:r>
              <a:rPr lang="en-US" sz="2400" dirty="0"/>
              <a:t>Replacing the -7999 values with the average of the previous and next non-negative values to remove what we deem as outliers.</a:t>
            </a:r>
          </a:p>
          <a:p>
            <a:endParaRPr lang="en-US" sz="2400" dirty="0"/>
          </a:p>
          <a:p>
            <a:r>
              <a:rPr lang="en-US" sz="2400" dirty="0"/>
              <a:t>Our team solely uses the dataset provided by the committee and it has no license that we know of.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9211EFC-79C8-4242-8D13-C1A55BF0D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685" y="217572"/>
            <a:ext cx="632429" cy="58578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D06EDC0-F882-4630-BAEF-1C56DA0BD7F3}"/>
              </a:ext>
            </a:extLst>
          </p:cNvPr>
          <p:cNvSpPr/>
          <p:nvPr/>
        </p:nvSpPr>
        <p:spPr>
          <a:xfrm>
            <a:off x="12746939" y="0"/>
            <a:ext cx="369814" cy="1020932"/>
          </a:xfrm>
          <a:prstGeom prst="rect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9D0A17-6BCD-41BD-B50F-926260E292D6}"/>
              </a:ext>
            </a:extLst>
          </p:cNvPr>
          <p:cNvSpPr/>
          <p:nvPr/>
        </p:nvSpPr>
        <p:spPr>
          <a:xfrm>
            <a:off x="12363024" y="0"/>
            <a:ext cx="374075" cy="1020932"/>
          </a:xfrm>
          <a:prstGeom prst="rect">
            <a:avLst/>
          </a:prstGeom>
          <a:solidFill>
            <a:srgbClr val="FFD500"/>
          </a:solidFill>
          <a:ln>
            <a:solidFill>
              <a:srgbClr val="FF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3D5626-E545-472A-9B67-2829C7FD62DC}"/>
              </a:ext>
            </a:extLst>
          </p:cNvPr>
          <p:cNvSpPr/>
          <p:nvPr/>
        </p:nvSpPr>
        <p:spPr>
          <a:xfrm>
            <a:off x="1502229" y="976590"/>
            <a:ext cx="8229600" cy="108280"/>
          </a:xfrm>
          <a:prstGeom prst="rect">
            <a:avLst/>
          </a:prstGeom>
          <a:solidFill>
            <a:srgbClr val="FFD500"/>
          </a:solidFill>
          <a:ln>
            <a:solidFill>
              <a:srgbClr val="FF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E78707-A2ED-4BF7-AA37-04F091DEBF47}"/>
              </a:ext>
            </a:extLst>
          </p:cNvPr>
          <p:cNvSpPr txBox="1"/>
          <p:nvPr/>
        </p:nvSpPr>
        <p:spPr>
          <a:xfrm>
            <a:off x="0" y="-66508"/>
            <a:ext cx="14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F7A257-014E-4ABA-9D66-E1C1077CBB2B}"/>
              </a:ext>
            </a:extLst>
          </p:cNvPr>
          <p:cNvSpPr/>
          <p:nvPr/>
        </p:nvSpPr>
        <p:spPr>
          <a:xfrm>
            <a:off x="12372864" y="1248170"/>
            <a:ext cx="374075" cy="10209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67DB8A-7CC7-4E8C-9EB8-69F71526579D}"/>
              </a:ext>
            </a:extLst>
          </p:cNvPr>
          <p:cNvSpPr/>
          <p:nvPr/>
        </p:nvSpPr>
        <p:spPr>
          <a:xfrm>
            <a:off x="12746939" y="1248170"/>
            <a:ext cx="374075" cy="102093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126C-DFF9-4006-A194-28032910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10515600" cy="1160917"/>
          </a:xfrm>
        </p:spPr>
        <p:txBody>
          <a:bodyPr>
            <a:normAutofit/>
          </a:bodyPr>
          <a:lstStyle/>
          <a:p>
            <a:r>
              <a:rPr lang="en-US" sz="4000" dirty="0"/>
              <a:t>Existing/pre-existing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34A5B-737C-42E3-9D00-EDCFD38A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team did not encounter any other work similar work and thus did the work without any reference in mind.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478BEB-D58A-4D8B-B09A-35D3187CB172}"/>
              </a:ext>
            </a:extLst>
          </p:cNvPr>
          <p:cNvSpPr/>
          <p:nvPr/>
        </p:nvSpPr>
        <p:spPr>
          <a:xfrm>
            <a:off x="0" y="976590"/>
            <a:ext cx="7080069" cy="108280"/>
          </a:xfrm>
          <a:prstGeom prst="rect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7051B6-5518-4602-9A66-8FE5DF3BFE49}"/>
              </a:ext>
            </a:extLst>
          </p:cNvPr>
          <p:cNvSpPr/>
          <p:nvPr/>
        </p:nvSpPr>
        <p:spPr>
          <a:xfrm>
            <a:off x="1502229" y="976590"/>
            <a:ext cx="8229600" cy="108280"/>
          </a:xfrm>
          <a:prstGeom prst="rect">
            <a:avLst/>
          </a:prstGeom>
          <a:solidFill>
            <a:srgbClr val="FFD500"/>
          </a:solidFill>
          <a:ln>
            <a:solidFill>
              <a:srgbClr val="FF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7596A-4A1D-47D0-A8B5-77A077664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685" y="217572"/>
            <a:ext cx="632429" cy="585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22C11-50FE-4BA0-B82E-73584DBB846A}"/>
              </a:ext>
            </a:extLst>
          </p:cNvPr>
          <p:cNvSpPr txBox="1"/>
          <p:nvPr/>
        </p:nvSpPr>
        <p:spPr>
          <a:xfrm>
            <a:off x="0" y="-66508"/>
            <a:ext cx="14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33529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3214-EFE5-40A4-8469-6FBEF913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217572"/>
            <a:ext cx="10515600" cy="728287"/>
          </a:xfrm>
        </p:spPr>
        <p:txBody>
          <a:bodyPr>
            <a:normAutofit/>
          </a:bodyPr>
          <a:lstStyle/>
          <a:p>
            <a:r>
              <a:rPr lang="en-US" sz="4000" dirty="0"/>
              <a:t>Experiment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68A0-DFA8-49A7-8708-821E6352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details</a:t>
            </a:r>
          </a:p>
          <a:p>
            <a:pPr marL="0" indent="0">
              <a:buNone/>
            </a:pPr>
            <a:r>
              <a:rPr lang="en-US" dirty="0"/>
              <a:t>We only leveraged the weather data—without using the image data at all—therefore we didn’t have the chance to use any pre-trained model nor done any transfer learning.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E47A0-2566-4BE7-B903-B29AC2C54929}"/>
              </a:ext>
            </a:extLst>
          </p:cNvPr>
          <p:cNvSpPr/>
          <p:nvPr/>
        </p:nvSpPr>
        <p:spPr>
          <a:xfrm>
            <a:off x="0" y="976590"/>
            <a:ext cx="7080069" cy="108280"/>
          </a:xfrm>
          <a:prstGeom prst="rect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5F680-38A8-47DD-BB95-A0E6CF51BE8E}"/>
              </a:ext>
            </a:extLst>
          </p:cNvPr>
          <p:cNvSpPr/>
          <p:nvPr/>
        </p:nvSpPr>
        <p:spPr>
          <a:xfrm>
            <a:off x="1502229" y="976590"/>
            <a:ext cx="8229600" cy="108280"/>
          </a:xfrm>
          <a:prstGeom prst="rect">
            <a:avLst/>
          </a:prstGeom>
          <a:solidFill>
            <a:srgbClr val="FFD500"/>
          </a:solidFill>
          <a:ln>
            <a:solidFill>
              <a:srgbClr val="FF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C79EE-B68E-442C-88BB-A629E7A3C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685" y="217572"/>
            <a:ext cx="632429" cy="585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38B6A-15BE-4F25-B903-6127269852DB}"/>
              </a:ext>
            </a:extLst>
          </p:cNvPr>
          <p:cNvSpPr txBox="1"/>
          <p:nvPr/>
        </p:nvSpPr>
        <p:spPr>
          <a:xfrm>
            <a:off x="0" y="-66508"/>
            <a:ext cx="14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20604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3214-EFE5-40A4-8469-6FBEF913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217572"/>
            <a:ext cx="10515600" cy="728287"/>
          </a:xfrm>
        </p:spPr>
        <p:txBody>
          <a:bodyPr>
            <a:normAutofit/>
          </a:bodyPr>
          <a:lstStyle/>
          <a:p>
            <a:r>
              <a:rPr lang="en-US" sz="4000" dirty="0"/>
              <a:t>Experiment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68A0-DFA8-49A7-8708-821E6352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details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we did do to improve the models: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Replacing the outliers (-7999 TCC% values) with the average of the closest non-negative values during preprocessing.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Evaluating 5 traditional ML models (</a:t>
            </a:r>
            <a:r>
              <a:rPr lang="en-US" dirty="0" err="1"/>
              <a:t>linreg</a:t>
            </a:r>
            <a:r>
              <a:rPr lang="en-US" dirty="0"/>
              <a:t>, </a:t>
            </a:r>
            <a:r>
              <a:rPr lang="en-US" dirty="0" err="1"/>
              <a:t>deviion</a:t>
            </a:r>
            <a:r>
              <a:rPr lang="en-US" dirty="0"/>
              <a:t> tree, </a:t>
            </a:r>
            <a:r>
              <a:rPr lang="en-US" dirty="0" err="1"/>
              <a:t>svr</a:t>
            </a:r>
            <a:r>
              <a:rPr lang="en-US" dirty="0"/>
              <a:t>, .., </a:t>
            </a:r>
            <a:r>
              <a:rPr lang="en-US" dirty="0" err="1"/>
              <a:t>xhb</a:t>
            </a:r>
            <a:r>
              <a:rPr lang="en-US" dirty="0"/>
              <a:t>) to find the fitting model; turns out to be SVR.	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Even though our team utilizes conventional ML models, we tried to make the dataset time-series-like by engineering new features from the past by shifting these features up from some number of previous data points.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E47A0-2566-4BE7-B903-B29AC2C54929}"/>
              </a:ext>
            </a:extLst>
          </p:cNvPr>
          <p:cNvSpPr/>
          <p:nvPr/>
        </p:nvSpPr>
        <p:spPr>
          <a:xfrm>
            <a:off x="0" y="976590"/>
            <a:ext cx="7080069" cy="108280"/>
          </a:xfrm>
          <a:prstGeom prst="rect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5F680-38A8-47DD-BB95-A0E6CF51BE8E}"/>
              </a:ext>
            </a:extLst>
          </p:cNvPr>
          <p:cNvSpPr/>
          <p:nvPr/>
        </p:nvSpPr>
        <p:spPr>
          <a:xfrm>
            <a:off x="1502229" y="976590"/>
            <a:ext cx="8229600" cy="108280"/>
          </a:xfrm>
          <a:prstGeom prst="rect">
            <a:avLst/>
          </a:prstGeom>
          <a:solidFill>
            <a:srgbClr val="FFD500"/>
          </a:solidFill>
          <a:ln>
            <a:solidFill>
              <a:srgbClr val="FF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C79EE-B68E-442C-88BB-A629E7A3C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685" y="217572"/>
            <a:ext cx="632429" cy="585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38B6A-15BE-4F25-B903-6127269852DB}"/>
              </a:ext>
            </a:extLst>
          </p:cNvPr>
          <p:cNvSpPr txBox="1"/>
          <p:nvPr/>
        </p:nvSpPr>
        <p:spPr>
          <a:xfrm>
            <a:off x="0" y="-66508"/>
            <a:ext cx="14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888624-E6EA-4040-9511-DBA60D45D15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1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3214-EFE5-40A4-8469-6FBEF913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1" y="154527"/>
            <a:ext cx="10515600" cy="836567"/>
          </a:xfrm>
        </p:spPr>
        <p:txBody>
          <a:bodyPr>
            <a:normAutofit/>
          </a:bodyPr>
          <a:lstStyle/>
          <a:p>
            <a:r>
              <a:rPr lang="en-US" sz="4000" dirty="0"/>
              <a:t>Hardware, software, training, license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7E47A0-2566-4BE7-B903-B29AC2C54929}"/>
              </a:ext>
            </a:extLst>
          </p:cNvPr>
          <p:cNvSpPr/>
          <p:nvPr/>
        </p:nvSpPr>
        <p:spPr>
          <a:xfrm>
            <a:off x="0" y="976590"/>
            <a:ext cx="7080069" cy="108280"/>
          </a:xfrm>
          <a:prstGeom prst="rect">
            <a:avLst/>
          </a:prstGeom>
          <a:solidFill>
            <a:srgbClr val="ED1C24"/>
          </a:solidFill>
          <a:ln>
            <a:solidFill>
              <a:srgbClr val="ED1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5F680-38A8-47DD-BB95-A0E6CF51BE8E}"/>
              </a:ext>
            </a:extLst>
          </p:cNvPr>
          <p:cNvSpPr/>
          <p:nvPr/>
        </p:nvSpPr>
        <p:spPr>
          <a:xfrm>
            <a:off x="1502229" y="976590"/>
            <a:ext cx="8229600" cy="108280"/>
          </a:xfrm>
          <a:prstGeom prst="rect">
            <a:avLst/>
          </a:prstGeom>
          <a:solidFill>
            <a:srgbClr val="FFD500"/>
          </a:solidFill>
          <a:ln>
            <a:solidFill>
              <a:srgbClr val="FFD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C79EE-B68E-442C-88BB-A629E7A3C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685" y="217572"/>
            <a:ext cx="632429" cy="585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38B6A-15BE-4F25-B903-6127269852DB}"/>
              </a:ext>
            </a:extLst>
          </p:cNvPr>
          <p:cNvSpPr txBox="1"/>
          <p:nvPr/>
        </p:nvSpPr>
        <p:spPr>
          <a:xfrm>
            <a:off x="0" y="-66508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01DAD2-3203-4C99-9470-73E3C9DFF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5422"/>
            <a:ext cx="10837985" cy="5606806"/>
          </a:xfrm>
        </p:spPr>
        <p:txBody>
          <a:bodyPr>
            <a:normAutofit/>
          </a:bodyPr>
          <a:lstStyle/>
          <a:p>
            <a:r>
              <a:rPr lang="en-US" dirty="0"/>
              <a:t>Hardware used for stage 1</a:t>
            </a:r>
          </a:p>
          <a:p>
            <a:pPr marL="0" indent="0">
              <a:buNone/>
            </a:pPr>
            <a:r>
              <a:rPr lang="en-US" sz="2400" dirty="0"/>
              <a:t>We did not use accelerators and only utilize google </a:t>
            </a:r>
            <a:r>
              <a:rPr lang="en-US" sz="2400" dirty="0" err="1"/>
              <a:t>colab</a:t>
            </a:r>
            <a:r>
              <a:rPr lang="en-US" sz="2400" dirty="0"/>
              <a:t> for most of the training process and our own desktop for parallel work while training.</a:t>
            </a:r>
          </a:p>
          <a:p>
            <a:r>
              <a:rPr lang="en-US" dirty="0"/>
              <a:t>Software packages used for stage 1</a:t>
            </a:r>
          </a:p>
          <a:p>
            <a:pPr marL="0" indent="0">
              <a:buNone/>
            </a:pPr>
            <a:r>
              <a:rPr lang="en-US" sz="2400" dirty="0"/>
              <a:t>Python, scikit-learn, </a:t>
            </a:r>
            <a:r>
              <a:rPr lang="en-US" sz="2400" dirty="0" err="1"/>
              <a:t>jupyter</a:t>
            </a:r>
            <a:r>
              <a:rPr lang="en-US" sz="2400" dirty="0"/>
              <a:t> notebook and Google </a:t>
            </a:r>
            <a:r>
              <a:rPr lang="en-US" sz="2400" dirty="0" err="1"/>
              <a:t>Colab</a:t>
            </a:r>
            <a:r>
              <a:rPr lang="en-US" sz="2400" dirty="0"/>
              <a:t>.</a:t>
            </a:r>
          </a:p>
          <a:p>
            <a:r>
              <a:rPr lang="en-US" dirty="0"/>
              <a:t>Performance numbers</a:t>
            </a:r>
          </a:p>
          <a:p>
            <a:pPr marL="0" indent="0">
              <a:buNone/>
            </a:pPr>
            <a:r>
              <a:rPr lang="en-US" sz="2400" dirty="0"/>
              <a:t>Total time spent on training the models that get us the best score was around 2-3 hours.</a:t>
            </a:r>
          </a:p>
          <a:p>
            <a:r>
              <a:rPr lang="en-US" dirty="0"/>
              <a:t>License</a:t>
            </a:r>
          </a:p>
          <a:p>
            <a:pPr marL="0" indent="0">
              <a:buNone/>
            </a:pPr>
            <a:r>
              <a:rPr lang="en-US" sz="2400" dirty="0"/>
              <a:t>There is no license of any form </a:t>
            </a:r>
            <a:r>
              <a:rPr lang="en-US" sz="2400" i="1" dirty="0"/>
              <a:t>applied</a:t>
            </a:r>
            <a:r>
              <a:rPr lang="en-US" sz="2400" dirty="0"/>
              <a:t> to our solution.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656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547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Dataset details</vt:lpstr>
      <vt:lpstr>Dataset details</vt:lpstr>
      <vt:lpstr>Existing/pre-existing work</vt:lpstr>
      <vt:lpstr>Experiment results</vt:lpstr>
      <vt:lpstr>Experiment results</vt:lpstr>
      <vt:lpstr>Hardware, software, training, 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Wayan Rezaldi</dc:creator>
  <cp:lastModifiedBy>atwin paramudya</cp:lastModifiedBy>
  <cp:revision>31</cp:revision>
  <dcterms:created xsi:type="dcterms:W3CDTF">2021-11-10T08:23:40Z</dcterms:created>
  <dcterms:modified xsi:type="dcterms:W3CDTF">2021-11-10T12:02:53Z</dcterms:modified>
</cp:coreProperties>
</file>