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322" r:id="rId2"/>
    <p:sldId id="256" r:id="rId3"/>
    <p:sldId id="260" r:id="rId4"/>
    <p:sldId id="319" r:id="rId5"/>
    <p:sldId id="312" r:id="rId6"/>
    <p:sldId id="313" r:id="rId7"/>
    <p:sldId id="259" r:id="rId8"/>
    <p:sldId id="320" r:id="rId9"/>
    <p:sldId id="314" r:id="rId10"/>
    <p:sldId id="317" r:id="rId11"/>
    <p:sldId id="318" r:id="rId12"/>
    <p:sldId id="263" r:id="rId13"/>
    <p:sldId id="323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lexandria Medium" panose="020B0604020202020204" charset="-78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E59AAE-9DA8-4FA5-9EE3-55A20696A81A}">
  <a:tblStyle styleId="{7EE59AAE-9DA8-4FA5-9EE3-55A20696A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42DA1D-3A90-4BEB-BDEB-045C007B81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60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 shadeToTitle="1"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1" r:id="rId4"/>
    <p:sldLayoutId id="2147483669" r:id="rId5"/>
    <p:sldLayoutId id="2147483677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DA8DC5-62AA-AC21-0586-1D0BB6EA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44" y="0"/>
            <a:ext cx="32066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B9A7F-AA1F-2089-482C-4BDB41465064}"/>
              </a:ext>
            </a:extLst>
          </p:cNvPr>
          <p:cNvSpPr txBox="1"/>
          <p:nvPr/>
        </p:nvSpPr>
        <p:spPr>
          <a:xfrm>
            <a:off x="1485900" y="1485901"/>
            <a:ext cx="62293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lbert Sans" panose="020B0604020202020204" charset="0"/>
                <a:cs typeface="Alexandria Medium" panose="020B0604020202020204" charset="-78"/>
              </a:rPr>
              <a:t>BACHELOR OF TECHNOLOGY DEPARTMENT OF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Albert Sans" panose="020B0604020202020204" charset="0"/>
                <a:cs typeface="Alexandria Medium" panose="020B0604020202020204" charset="-78"/>
              </a:rPr>
              <a:t>ELECTRONICS &amp; TELECOMMUNICATION ENGINEERING </a:t>
            </a:r>
          </a:p>
          <a:p>
            <a:pPr algn="ctr"/>
            <a:endParaRPr lang="en-US" sz="1200" b="1" dirty="0">
              <a:latin typeface="Albert Sans" panose="020B0604020202020204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latin typeface="Albert Sans" panose="020B0604020202020204" charset="0"/>
                <a:cs typeface="Alexandria Medium" panose="020B0604020202020204" charset="-78"/>
              </a:rPr>
              <a:t>AN PRESENTATION</a:t>
            </a:r>
          </a:p>
          <a:p>
            <a:pPr algn="ctr"/>
            <a:r>
              <a:rPr lang="en-US" sz="800" dirty="0">
                <a:latin typeface="Albert Sans" panose="020B0604020202020204" charset="0"/>
                <a:cs typeface="Alexandria Medium" panose="020B0604020202020204" charset="-78"/>
              </a:rPr>
              <a:t>ON</a:t>
            </a:r>
          </a:p>
          <a:p>
            <a:pPr algn="ctr"/>
            <a:endParaRPr lang="en-US" sz="1200" b="1" dirty="0">
              <a:latin typeface="Albert Sans" panose="020B0604020202020204" charset="0"/>
              <a:cs typeface="Alexandria Medium" panose="020B0604020202020204" charset="-78"/>
            </a:endParaRPr>
          </a:p>
          <a:p>
            <a:pPr algn="ctr"/>
            <a:r>
              <a:rPr lang="en-US" sz="1800" b="1" dirty="0">
                <a:latin typeface="Albert Sans" panose="020B0604020202020204" charset="0"/>
              </a:rPr>
              <a:t>MACHINE LEARNING AND IOT-BASED SUGAR CANE EYE DETECTION AND CLASSIFICATION SYSTEM</a:t>
            </a:r>
            <a:endParaRPr lang="en-US" sz="1800" b="1" dirty="0">
              <a:latin typeface="Albert Sans" panose="020B0604020202020204" charset="0"/>
              <a:cs typeface="Alexandria Medium" panose="020B0604020202020204" charset="-78"/>
            </a:endParaRPr>
          </a:p>
          <a:p>
            <a:pPr algn="ctr"/>
            <a:r>
              <a:rPr lang="en-US" sz="800" dirty="0">
                <a:latin typeface="Albert Sans" panose="020B0604020202020204" charset="0"/>
                <a:cs typeface="Alexandria Medium" panose="020B0604020202020204" charset="-78"/>
              </a:rPr>
              <a:t>BY</a:t>
            </a:r>
            <a:r>
              <a:rPr lang="en-US" sz="1200" dirty="0">
                <a:latin typeface="Albert Sans" panose="020B0604020202020204" charset="0"/>
                <a:cs typeface="Alexandria Medium" panose="020B0604020202020204" charset="-78"/>
              </a:rPr>
              <a:t> </a:t>
            </a:r>
            <a:endParaRPr lang="en-US" sz="1200" b="1" dirty="0">
              <a:latin typeface="Albert Sans" panose="020B0604020202020204" charset="0"/>
              <a:cs typeface="Times New Roman" pitchFamily="18" charset="0"/>
            </a:endParaRPr>
          </a:p>
          <a:p>
            <a:pPr algn="ctr" fontAlgn="ctr"/>
            <a:r>
              <a:rPr lang="en-US" sz="1200" dirty="0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Mr. </a:t>
            </a:r>
            <a:r>
              <a:rPr lang="en-US" sz="1200" dirty="0" err="1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Gurudatta</a:t>
            </a:r>
            <a:r>
              <a:rPr lang="en-US" sz="1200" dirty="0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Jadhav</a:t>
            </a:r>
            <a:r>
              <a:rPr lang="en-US" sz="1600" dirty="0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lbert Sans" panose="020B0604020202020204" charset="0"/>
            </a:endParaRPr>
          </a:p>
          <a:p>
            <a:pPr marR="0" algn="ctr" rtl="0" fontAlgn="ctr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Mr. Shubham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Jamdade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27</a:t>
            </a:r>
            <a:endParaRPr lang="en-US" sz="1600" dirty="0">
              <a:latin typeface="Albert Sans" panose="020B0604020202020204" charset="0"/>
              <a:ea typeface="Arial" panose="020B0604020202020204" pitchFamily="34" charset="0"/>
            </a:endParaRPr>
          </a:p>
          <a:p>
            <a:pPr marR="0" algn="ctr" rtl="0" fontAlgn="ctr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Mr. Param 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Pise</a:t>
            </a:r>
            <a:r>
              <a:rPr lang="en-US" sz="1600"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US" sz="1200" dirty="0">
              <a:solidFill>
                <a:srgbClr val="000000"/>
              </a:solidFill>
              <a:latin typeface="Albert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rtl="0" fontAlgn="ctr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effectLst/>
              <a:latin typeface="Albert Sans" panose="020B0604020202020204" charset="0"/>
            </a:endParaRPr>
          </a:p>
          <a:p>
            <a:pPr algn="ctr"/>
            <a:r>
              <a:rPr lang="en-US" sz="1200" b="1" dirty="0">
                <a:latin typeface="Albert Sans" panose="020B0604020202020204" charset="0"/>
              </a:rPr>
              <a:t>Under guidance of</a:t>
            </a:r>
          </a:p>
          <a:p>
            <a:pPr algn="ctr"/>
            <a:r>
              <a:rPr lang="en-US" sz="1200" dirty="0">
                <a:latin typeface="Albert Sans" panose="020B0604020202020204" charset="0"/>
              </a:rPr>
              <a:t>Mr. Vinay S. </a:t>
            </a:r>
            <a:r>
              <a:rPr lang="en-US" sz="1200" dirty="0" err="1">
                <a:latin typeface="Albert Sans" panose="020B0604020202020204" charset="0"/>
              </a:rPr>
              <a:t>Mandlik</a:t>
            </a:r>
            <a:endParaRPr lang="en-US" sz="1200" dirty="0">
              <a:latin typeface="Albert Sans" panose="020B0604020202020204" charset="0"/>
            </a:endParaRPr>
          </a:p>
          <a:p>
            <a:pPr algn="ctr"/>
            <a:endParaRPr lang="en-US" sz="1200" dirty="0">
              <a:latin typeface="Albert Sans" panose="020B0604020202020204" charset="0"/>
              <a:cs typeface="Times New Roman" pitchFamily="18" charset="0"/>
            </a:endParaRPr>
          </a:p>
          <a:p>
            <a:pPr algn="ctr"/>
            <a:endParaRPr lang="en-US" sz="1200" dirty="0">
              <a:latin typeface="Albert Sans" panose="020B0604020202020204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latin typeface="Albert Sans" panose="020B0604020202020204" charset="0"/>
                <a:cs typeface="Times New Roman" pitchFamily="18" charset="0"/>
              </a:rPr>
              <a:t>Year 2024-25</a:t>
            </a:r>
            <a:endParaRPr lang="en-US" sz="1200" dirty="0">
              <a:latin typeface="Albert Sans" panose="020B060402020202020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0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75087-6EB2-7486-021B-A60AFD4C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2" y="1959207"/>
            <a:ext cx="3856900" cy="887100"/>
          </a:xfrm>
        </p:spPr>
        <p:txBody>
          <a:bodyPr/>
          <a:lstStyle/>
          <a:p>
            <a:r>
              <a:rPr lang="en-US" dirty="0"/>
              <a:t>Significantly better detection and classification of sugarcane eyes.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CBFE6-5A36-A924-7201-2D7B21D4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875C8-E958-BD4F-70BE-CBB6A03B3A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2262" y="3653907"/>
            <a:ext cx="3856900" cy="887100"/>
          </a:xfrm>
        </p:spPr>
        <p:txBody>
          <a:bodyPr/>
          <a:lstStyle/>
          <a:p>
            <a:r>
              <a:rPr lang="en-US" dirty="0"/>
              <a:t>Real-time data and analytics for optimized planting practices.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0046FB-38C8-9A76-C446-1E05939B95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2262" y="1304007"/>
            <a:ext cx="3856900" cy="731400"/>
          </a:xfrm>
        </p:spPr>
        <p:txBody>
          <a:bodyPr/>
          <a:lstStyle/>
          <a:p>
            <a:r>
              <a:rPr lang="en-US" dirty="0"/>
              <a:t>Improved Accuracy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2DCAC-586A-3FD6-B7BB-C180D2B382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2262" y="2998707"/>
            <a:ext cx="3856900" cy="731400"/>
          </a:xfrm>
        </p:spPr>
        <p:txBody>
          <a:bodyPr/>
          <a:lstStyle/>
          <a:p>
            <a:r>
              <a:rPr lang="en-US" dirty="0"/>
              <a:t>Enhanced Decision-Making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1A8E36-17D1-9BE1-557A-E3DB52ABE69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81447" y="2008199"/>
            <a:ext cx="3484614" cy="887100"/>
          </a:xfrm>
        </p:spPr>
        <p:txBody>
          <a:bodyPr/>
          <a:lstStyle/>
          <a:p>
            <a:r>
              <a:rPr lang="en-US" dirty="0"/>
              <a:t>Reduction in manual </a:t>
            </a:r>
            <a:r>
              <a:rPr lang="en-US" dirty="0" err="1"/>
              <a:t>labour</a:t>
            </a:r>
            <a:r>
              <a:rPr lang="en-US" dirty="0"/>
              <a:t> and associated costs.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8526FB-892D-821D-01BE-C386E7580DA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781448" y="1352999"/>
            <a:ext cx="4061928" cy="731400"/>
          </a:xfrm>
        </p:spPr>
        <p:txBody>
          <a:bodyPr/>
          <a:lstStyle/>
          <a:p>
            <a:r>
              <a:rPr lang="en-US"/>
              <a:t>Machine Learning in Agriculture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DD10CA-9982-16E7-08A5-F88340737DA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781447" y="3653907"/>
            <a:ext cx="3686837" cy="887100"/>
          </a:xfrm>
        </p:spPr>
        <p:txBody>
          <a:bodyPr/>
          <a:lstStyle/>
          <a:p>
            <a:r>
              <a:rPr lang="en-US" dirty="0"/>
              <a:t>Can be deployed in various field sizes and environmental conditions.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FD63501-5EBA-4F2C-8647-C5E3207F9B8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781447" y="3012872"/>
            <a:ext cx="3889061" cy="731400"/>
          </a:xfrm>
        </p:spPr>
        <p:txBody>
          <a:bodyPr/>
          <a:lstStyle/>
          <a:p>
            <a:r>
              <a:rPr lang="en-US" dirty="0"/>
              <a:t>Scalability and Adaptability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77AA5-A7F7-247A-EB40-7656FB767880}"/>
              </a:ext>
            </a:extLst>
          </p:cNvPr>
          <p:cNvSpPr txBox="1"/>
          <p:nvPr/>
        </p:nvSpPr>
        <p:spPr>
          <a:xfrm>
            <a:off x="715000" y="9149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Benefits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76812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75087-6EB2-7486-021B-A60AFD4C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2" y="1959207"/>
            <a:ext cx="3856900" cy="887100"/>
          </a:xfrm>
        </p:spPr>
        <p:txBody>
          <a:bodyPr/>
          <a:lstStyle/>
          <a:p>
            <a:r>
              <a:rPr lang="en-US" dirty="0"/>
              <a:t>IoT-enabled cameras and environmental sensors capture images and monitor conditions in real-time..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CBFE6-5A36-A924-7201-2D7B21D4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875C8-E958-BD4F-70BE-CBB6A03B3A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2262" y="3653907"/>
            <a:ext cx="3856900" cy="887100"/>
          </a:xfrm>
        </p:spPr>
        <p:txBody>
          <a:bodyPr/>
          <a:lstStyle/>
          <a:p>
            <a:r>
              <a:rPr lang="en-US" dirty="0"/>
              <a:t>A CNN is trained on labelled images to classify sugarcane eyes as healthy or defective.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0046FB-38C8-9A76-C446-1E05939B95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2262" y="1304007"/>
            <a:ext cx="3856900" cy="73140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2DCAC-586A-3FD6-B7BB-C180D2B382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2262" y="2998707"/>
            <a:ext cx="3856900" cy="73140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1A8E36-17D1-9BE1-557A-E3DB52ABE69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81447" y="2008199"/>
            <a:ext cx="3484614" cy="887100"/>
          </a:xfrm>
        </p:spPr>
        <p:txBody>
          <a:bodyPr/>
          <a:lstStyle/>
          <a:p>
            <a:r>
              <a:rPr lang="en-US" dirty="0"/>
              <a:t>Image segmentation isolates sugarcane eyes, and noise reduction enhances image quality.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8526FB-892D-821D-01BE-C386E7580DA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781448" y="1352999"/>
            <a:ext cx="4061928" cy="7314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DD10CA-9982-16E7-08A5-F88340737DA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781447" y="3653907"/>
            <a:ext cx="3686837" cy="887100"/>
          </a:xfrm>
        </p:spPr>
        <p:txBody>
          <a:bodyPr/>
          <a:lstStyle/>
          <a:p>
            <a:r>
              <a:rPr lang="en-US" dirty="0"/>
              <a:t>Real-time data transmission and remote monitoring capabilities.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FD63501-5EBA-4F2C-8647-C5E3207F9B8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781447" y="3012872"/>
            <a:ext cx="3889061" cy="731400"/>
          </a:xfrm>
        </p:spPr>
        <p:txBody>
          <a:bodyPr/>
          <a:lstStyle/>
          <a:p>
            <a:r>
              <a:rPr lang="en-US" dirty="0"/>
              <a:t>IoT Integration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77AA5-A7F7-247A-EB40-7656FB767880}"/>
              </a:ext>
            </a:extLst>
          </p:cNvPr>
          <p:cNvSpPr txBox="1"/>
          <p:nvPr/>
        </p:nvSpPr>
        <p:spPr>
          <a:xfrm>
            <a:off x="715000" y="9149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Components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89582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Facilities Required</a:t>
            </a:r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Hardware Components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IoT-enabled cameras, environmental sensors, edge computing devices, wireless communication modules, central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Software Components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frameworks, image processing tools, IoT platform, data analysis tools, UI development frameworks.</a:t>
            </a:r>
            <a:endParaRPr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767EB5C-2970-77DB-7D07-EC7944E2E2F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114" r="5620" b="9650"/>
          <a:stretch/>
        </p:blipFill>
        <p:spPr>
          <a:xfrm>
            <a:off x="4872625" y="783906"/>
            <a:ext cx="4057318" cy="3810797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53DA0-84AD-BA27-9832-415FD26EF01D}"/>
              </a:ext>
            </a:extLst>
          </p:cNvPr>
          <p:cNvSpPr txBox="1"/>
          <p:nvPr/>
        </p:nvSpPr>
        <p:spPr>
          <a:xfrm>
            <a:off x="869576" y="1156447"/>
            <a:ext cx="7395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307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54033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Machine Learning and IoT-Based Sugar Cane Eye Detection and Classification System</a:t>
            </a:r>
            <a:endParaRPr sz="3600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B51D36-B48B-97C3-398D-54B0F6122673}"/>
              </a:ext>
            </a:extLst>
          </p:cNvPr>
          <p:cNvSpPr txBox="1"/>
          <p:nvPr/>
        </p:nvSpPr>
        <p:spPr>
          <a:xfrm>
            <a:off x="4158342" y="1017478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lbert Sans" panose="020B0604020202020204" charset="0"/>
              </a:rPr>
              <a:t>Sugarcane is an essential crop globally, particularly in tropical and subtropical regions.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lbert Sans" panose="020B0604020202020204" charset="0"/>
              </a:rPr>
              <a:t>The productivity and quality of sugarcane crops depend heavily on the planting material, specifically the health and viability of the sugarcane 'eyes' or buds.</a:t>
            </a:r>
            <a:endParaRPr lang="en-US" dirty="0">
              <a:latin typeface="Albert Sans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lbert Sans" panose="020B0604020202020204" charset="0"/>
              </a:rPr>
              <a:t>Traditionally, the process of selecting viable sugarcane eyes has been done manually by skilled </a:t>
            </a:r>
            <a:r>
              <a:rPr lang="en-US" sz="1400" dirty="0" err="1">
                <a:latin typeface="Albert Sans" panose="020B0604020202020204" charset="0"/>
              </a:rPr>
              <a:t>labourers</a:t>
            </a:r>
            <a:r>
              <a:rPr lang="en-US" sz="1400" dirty="0">
                <a:latin typeface="Albert Sans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Modern technologies such as Machine Learning (ML) and the Internet of Things (IoT) offer promising solutions to these challenges by automating the detection and classification of sugarcane eyes.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31894-DE6A-BBF0-33FD-CCFE7CF7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955" y="2181585"/>
            <a:ext cx="4002783" cy="13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75087-6EB2-7486-021B-A60AFD4C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00" y="1879700"/>
            <a:ext cx="3856900" cy="887100"/>
          </a:xfrm>
        </p:spPr>
        <p:txBody>
          <a:bodyPr/>
          <a:lstStyle/>
          <a:p>
            <a:r>
              <a:rPr lang="en-US" dirty="0"/>
              <a:t>Manual inspection requires a significant amount of human </a:t>
            </a:r>
            <a:r>
              <a:rPr lang="en-US" dirty="0" err="1"/>
              <a:t>labour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CBFE6-5A36-A924-7201-2D7B21D4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875C8-E958-BD4F-70BE-CBB6A03B3A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5100" y="3574400"/>
            <a:ext cx="3856900" cy="887100"/>
          </a:xfrm>
        </p:spPr>
        <p:txBody>
          <a:bodyPr/>
          <a:lstStyle/>
          <a:p>
            <a:r>
              <a:rPr lang="en-US" dirty="0"/>
              <a:t>Inconsistent results can lead to significant economic losses.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0046FB-38C8-9A76-C446-1E05939B95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5100" y="1224500"/>
            <a:ext cx="3856900" cy="731400"/>
          </a:xfrm>
        </p:spPr>
        <p:txBody>
          <a:bodyPr/>
          <a:lstStyle/>
          <a:p>
            <a:r>
              <a:rPr lang="en-US" dirty="0" err="1"/>
              <a:t>Labour</a:t>
            </a:r>
            <a:r>
              <a:rPr lang="en-US" dirty="0"/>
              <a:t>-intensive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2DCAC-586A-3FD6-B7BB-C180D2B382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5100" y="2919200"/>
            <a:ext cx="3856900" cy="731400"/>
          </a:xfrm>
        </p:spPr>
        <p:txBody>
          <a:bodyPr/>
          <a:lstStyle/>
          <a:p>
            <a:r>
              <a:rPr lang="en-US" dirty="0"/>
              <a:t>Economic Impact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1A8E36-17D1-9BE1-557A-E3DB52ABE69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944285" y="1928692"/>
            <a:ext cx="3484614" cy="887100"/>
          </a:xfrm>
        </p:spPr>
        <p:txBody>
          <a:bodyPr/>
          <a:lstStyle/>
          <a:p>
            <a:r>
              <a:rPr lang="en-US" dirty="0"/>
              <a:t>The process of manually identifying viable sugarcane eyes is slow.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8526FB-892D-821D-01BE-C386E7580DA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944286" y="1273492"/>
            <a:ext cx="3484614" cy="731400"/>
          </a:xfrm>
        </p:spPr>
        <p:txBody>
          <a:bodyPr/>
          <a:lstStyle/>
          <a:p>
            <a:r>
              <a:rPr lang="en-US" dirty="0"/>
              <a:t>Time-consuming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DD10CA-9982-16E7-08A5-F88340737DA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944285" y="3574400"/>
            <a:ext cx="3686837" cy="887100"/>
          </a:xfrm>
        </p:spPr>
        <p:txBody>
          <a:bodyPr/>
          <a:lstStyle/>
          <a:p>
            <a:r>
              <a:rPr lang="en-US" dirty="0"/>
              <a:t>Human error can result in the selection of non-viable or diseased eyes.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FD63501-5EBA-4F2C-8647-C5E3207F9B8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976447" y="3005585"/>
            <a:ext cx="3484614" cy="731400"/>
          </a:xfrm>
        </p:spPr>
        <p:txBody>
          <a:bodyPr/>
          <a:lstStyle/>
          <a:p>
            <a:r>
              <a:rPr lang="en-US" dirty="0"/>
              <a:t>Prone to Errors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77AA5-A7F7-247A-EB40-7656FB767880}"/>
              </a:ext>
            </a:extLst>
          </p:cNvPr>
          <p:cNvSpPr txBox="1"/>
          <p:nvPr/>
        </p:nvSpPr>
        <p:spPr>
          <a:xfrm>
            <a:off x="715000" y="9149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Challenges of Manual Inspection</a:t>
            </a:r>
          </a:p>
        </p:txBody>
      </p:sp>
    </p:spTree>
    <p:extLst>
      <p:ext uri="{BB962C8B-B14F-4D97-AF65-F5344CB8AC3E}">
        <p14:creationId xmlns:p14="http://schemas.microsoft.com/office/powerpoint/2010/main" val="306388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75087-6EB2-7486-021B-A60AFD4C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53" y="2010385"/>
            <a:ext cx="3856900" cy="887100"/>
          </a:xfrm>
        </p:spPr>
        <p:txBody>
          <a:bodyPr/>
          <a:lstStyle/>
          <a:p>
            <a:r>
              <a:rPr lang="en-US" dirty="0"/>
              <a:t>Studies show that manual inspection is prone to inconsistencies due to human error, fatigue, and varying expertise.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CBFE6-5A36-A924-7201-2D7B21D4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8875C8-E958-BD4F-70BE-CBB6A03B3A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2262" y="3653907"/>
            <a:ext cx="3856900" cy="887100"/>
          </a:xfrm>
        </p:spPr>
        <p:txBody>
          <a:bodyPr/>
          <a:lstStyle/>
          <a:p>
            <a:r>
              <a:rPr lang="en-US"/>
              <a:t>IoT devices improve agricultural practices by enabling real-time monitoring and data-driven decision-making.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0046FB-38C8-9A76-C446-1E05939B951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5653" y="1355185"/>
            <a:ext cx="3856900" cy="731400"/>
          </a:xfrm>
        </p:spPr>
        <p:txBody>
          <a:bodyPr/>
          <a:lstStyle/>
          <a:p>
            <a:r>
              <a:rPr lang="en-US" dirty="0"/>
              <a:t>Manual Inspection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2DCAC-586A-3FD6-B7BB-C180D2B382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2262" y="2998707"/>
            <a:ext cx="3856900" cy="731400"/>
          </a:xfrm>
        </p:spPr>
        <p:txBody>
          <a:bodyPr/>
          <a:lstStyle/>
          <a:p>
            <a:r>
              <a:rPr lang="en-US" dirty="0"/>
              <a:t>IoT in Precision Agriculture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1A8E36-17D1-9BE1-557A-E3DB52ABE69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81447" y="2008199"/>
            <a:ext cx="3484614" cy="887100"/>
          </a:xfrm>
        </p:spPr>
        <p:txBody>
          <a:bodyPr/>
          <a:lstStyle/>
          <a:p>
            <a:r>
              <a:rPr lang="en-US" dirty="0"/>
              <a:t>CNNs have proven effective in crop disease detection, yield prediction, and soil analysis.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8526FB-892D-821D-01BE-C386E7580DA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781448" y="1352999"/>
            <a:ext cx="4061928" cy="731400"/>
          </a:xfrm>
        </p:spPr>
        <p:txBody>
          <a:bodyPr/>
          <a:lstStyle/>
          <a:p>
            <a:r>
              <a:rPr lang="en-US" dirty="0"/>
              <a:t>Machine Learning in Agriculture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DD10CA-9982-16E7-08A5-F88340737DA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781447" y="3653907"/>
            <a:ext cx="3686837" cy="887100"/>
          </a:xfrm>
        </p:spPr>
        <p:txBody>
          <a:bodyPr/>
          <a:lstStyle/>
          <a:p>
            <a:r>
              <a:rPr lang="en-US" dirty="0"/>
              <a:t>There is a gap in research focusing on the automation of sugarcane eye detection using ML and IoT.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FD63501-5EBA-4F2C-8647-C5E3207F9B8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781447" y="3012872"/>
            <a:ext cx="3889061" cy="731400"/>
          </a:xfrm>
        </p:spPr>
        <p:txBody>
          <a:bodyPr/>
          <a:lstStyle/>
          <a:p>
            <a:r>
              <a:rPr lang="en-US" dirty="0"/>
              <a:t>Research Gaps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77AA5-A7F7-247A-EB40-7656FB767880}"/>
              </a:ext>
            </a:extLst>
          </p:cNvPr>
          <p:cNvSpPr txBox="1"/>
          <p:nvPr/>
        </p:nvSpPr>
        <p:spPr>
          <a:xfrm>
            <a:off x="715000" y="9149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Research Insights</a:t>
            </a:r>
          </a:p>
        </p:txBody>
      </p:sp>
    </p:spTree>
    <p:extLst>
      <p:ext uri="{BB962C8B-B14F-4D97-AF65-F5344CB8AC3E}">
        <p14:creationId xmlns:p14="http://schemas.microsoft.com/office/powerpoint/2010/main" val="183711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15099" y="2259575"/>
            <a:ext cx="4483201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Work</a:t>
            </a:r>
            <a:endParaRPr dirty="0"/>
          </a:p>
        </p:txBody>
      </p:sp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/>
          </p:cNvSpPr>
          <p:nvPr/>
        </p:nvSpPr>
        <p:spPr>
          <a:xfrm>
            <a:off x="724488" y="1327923"/>
            <a:ext cx="4209142" cy="2834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an ML and IoT-based system to automate the detection and classification of sugarcane eyes.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Aim to improve accuracy, reduce manual </a:t>
            </a:r>
            <a:r>
              <a:rPr lang="en-US" dirty="0" err="1"/>
              <a:t>labour</a:t>
            </a:r>
            <a:r>
              <a:rPr lang="en-US" dirty="0"/>
              <a:t>, and provide real-time data and analytics for better decision-making.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IoT-enabled cameras and environmental sensors for data collection, preprocessing pipelines for image segmentation and noise reduction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CNN for image recognition, and a user-friendly interface for real-time monitoring and control.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F546B-FCD5-2D0D-4F35-CDEAE0C3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37" y="981075"/>
            <a:ext cx="2809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3">
            <a:extLst>
              <a:ext uri="{FF2B5EF4-FFF2-40B4-BE49-F238E27FC236}">
                <a16:creationId xmlns:a16="http://schemas.microsoft.com/office/drawing/2014/main" id="{80E4C3EC-A200-2D30-1256-D39A71E3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5" y="587330"/>
            <a:ext cx="7815749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5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527</Words>
  <Application>Microsoft Office PowerPoint</Application>
  <PresentationFormat>On-screen Show (16:9)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Albert Sans</vt:lpstr>
      <vt:lpstr>Alexandria Medium</vt:lpstr>
      <vt:lpstr>Calibri</vt:lpstr>
      <vt:lpstr>Lead Funnel by Slidesgo</vt:lpstr>
      <vt:lpstr>PowerPoint Presentation</vt:lpstr>
      <vt:lpstr>Machine Learning and IoT-Based Sugar Cane Eye Detection and Classification System</vt:lpstr>
      <vt:lpstr>Introduction</vt:lpstr>
      <vt:lpstr>PowerPoint Presentation</vt:lpstr>
      <vt:lpstr>Problem Analysis</vt:lpstr>
      <vt:lpstr>Literature Review</vt:lpstr>
      <vt:lpstr>Proposed Work</vt:lpstr>
      <vt:lpstr>PowerPoint Presentation</vt:lpstr>
      <vt:lpstr>PowerPoint Presentation</vt:lpstr>
      <vt:lpstr>Expected Outcomes</vt:lpstr>
      <vt:lpstr>System Architecture</vt:lpstr>
      <vt:lpstr>Facilities Required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param pise</dc:creator>
  <cp:lastModifiedBy>Param Pise</cp:lastModifiedBy>
  <cp:revision>85</cp:revision>
  <dcterms:modified xsi:type="dcterms:W3CDTF">2024-10-21T06:35:09Z</dcterms:modified>
</cp:coreProperties>
</file>