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74" r:id="rId6"/>
    <p:sldId id="260" r:id="rId7"/>
    <p:sldId id="261" r:id="rId8"/>
    <p:sldId id="262" r:id="rId9"/>
    <p:sldId id="263" r:id="rId10"/>
    <p:sldId id="264" r:id="rId11"/>
    <p:sldId id="265" r:id="rId12"/>
    <p:sldId id="266" r:id="rId13"/>
    <p:sldId id="267" r:id="rId14"/>
    <p:sldId id="277" r:id="rId15"/>
    <p:sldId id="268" r:id="rId16"/>
    <p:sldId id="269" r:id="rId17"/>
    <p:sldId id="275" r:id="rId18"/>
    <p:sldId id="276"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B46456-F5B3-4EA9-A784-931A6CBFFBEA}" v="12" dt="2023-04-25T19:05:17.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jyot Singh" userId="b590c93089fdc451" providerId="LiveId" clId="{4BB46456-F5B3-4EA9-A784-931A6CBFFBEA}"/>
    <pc:docChg chg="custSel addSld modSld">
      <pc:chgData name="Paramjyot Singh" userId="b590c93089fdc451" providerId="LiveId" clId="{4BB46456-F5B3-4EA9-A784-931A6CBFFBEA}" dt="2023-04-25T19:06:44.293" v="293" actId="1076"/>
      <pc:docMkLst>
        <pc:docMk/>
      </pc:docMkLst>
      <pc:sldChg chg="modSp mod">
        <pc:chgData name="Paramjyot Singh" userId="b590c93089fdc451" providerId="LiveId" clId="{4BB46456-F5B3-4EA9-A784-931A6CBFFBEA}" dt="2023-04-25T18:00:18.436" v="207" actId="14100"/>
        <pc:sldMkLst>
          <pc:docMk/>
          <pc:sldMk cId="2118138575" sldId="263"/>
        </pc:sldMkLst>
        <pc:picChg chg="mod">
          <ac:chgData name="Paramjyot Singh" userId="b590c93089fdc451" providerId="LiveId" clId="{4BB46456-F5B3-4EA9-A784-931A6CBFFBEA}" dt="2023-04-25T18:00:18.436" v="207" actId="14100"/>
          <ac:picMkLst>
            <pc:docMk/>
            <pc:sldMk cId="2118138575" sldId="263"/>
            <ac:picMk id="13" creationId="{B02E364F-DC36-9C51-93F5-C6890ECDD693}"/>
          </ac:picMkLst>
        </pc:picChg>
        <pc:picChg chg="mod">
          <ac:chgData name="Paramjyot Singh" userId="b590c93089fdc451" providerId="LiveId" clId="{4BB46456-F5B3-4EA9-A784-931A6CBFFBEA}" dt="2023-04-25T17:59:52.126" v="204" actId="14100"/>
          <ac:picMkLst>
            <pc:docMk/>
            <pc:sldMk cId="2118138575" sldId="263"/>
            <ac:picMk id="15" creationId="{C874BBC2-0283-1559-DD80-901E6B165DB1}"/>
          </ac:picMkLst>
        </pc:picChg>
      </pc:sldChg>
      <pc:sldChg chg="modSp mod">
        <pc:chgData name="Paramjyot Singh" userId="b590c93089fdc451" providerId="LiveId" clId="{4BB46456-F5B3-4EA9-A784-931A6CBFFBEA}" dt="2023-04-25T18:44:28.536" v="208" actId="20577"/>
        <pc:sldMkLst>
          <pc:docMk/>
          <pc:sldMk cId="3533585331" sldId="274"/>
        </pc:sldMkLst>
        <pc:spChg chg="mod">
          <ac:chgData name="Paramjyot Singh" userId="b590c93089fdc451" providerId="LiveId" clId="{4BB46456-F5B3-4EA9-A784-931A6CBFFBEA}" dt="2023-04-25T18:44:28.536" v="208" actId="20577"/>
          <ac:spMkLst>
            <pc:docMk/>
            <pc:sldMk cId="3533585331" sldId="274"/>
            <ac:spMk id="2" creationId="{AC72D349-DEB5-97B1-A5EC-936080D4A4D8}"/>
          </ac:spMkLst>
        </pc:spChg>
      </pc:sldChg>
      <pc:sldChg chg="addSp delSp modSp mod">
        <pc:chgData name="Paramjyot Singh" userId="b590c93089fdc451" providerId="LiveId" clId="{4BB46456-F5B3-4EA9-A784-931A6CBFFBEA}" dt="2023-04-25T17:50:15.780" v="102" actId="14100"/>
        <pc:sldMkLst>
          <pc:docMk/>
          <pc:sldMk cId="1816911733" sldId="275"/>
        </pc:sldMkLst>
        <pc:spChg chg="mod">
          <ac:chgData name="Paramjyot Singh" userId="b590c93089fdc451" providerId="LiveId" clId="{4BB46456-F5B3-4EA9-A784-931A6CBFFBEA}" dt="2023-04-25T17:36:34.109" v="4" actId="20577"/>
          <ac:spMkLst>
            <pc:docMk/>
            <pc:sldMk cId="1816911733" sldId="275"/>
            <ac:spMk id="2" creationId="{5C6A12BC-2E30-15E0-0911-2EDE7D9FEBD5}"/>
          </ac:spMkLst>
        </pc:spChg>
        <pc:spChg chg="add del mod">
          <ac:chgData name="Paramjyot Singh" userId="b590c93089fdc451" providerId="LiveId" clId="{4BB46456-F5B3-4EA9-A784-931A6CBFFBEA}" dt="2023-04-25T17:41:23.627" v="9" actId="478"/>
          <ac:spMkLst>
            <pc:docMk/>
            <pc:sldMk cId="1816911733" sldId="275"/>
            <ac:spMk id="5" creationId="{FCD674D7-571A-CD4F-6991-18A947CD6877}"/>
          </ac:spMkLst>
        </pc:spChg>
        <pc:spChg chg="add mod">
          <ac:chgData name="Paramjyot Singh" userId="b590c93089fdc451" providerId="LiveId" clId="{4BB46456-F5B3-4EA9-A784-931A6CBFFBEA}" dt="2023-04-25T17:49:13.657" v="100" actId="20577"/>
          <ac:spMkLst>
            <pc:docMk/>
            <pc:sldMk cId="1816911733" sldId="275"/>
            <ac:spMk id="6" creationId="{18BACE71-DAB0-32D3-B29E-399ED71ED4D8}"/>
          </ac:spMkLst>
        </pc:spChg>
        <pc:picChg chg="add mod">
          <ac:chgData name="Paramjyot Singh" userId="b590c93089fdc451" providerId="LiveId" clId="{4BB46456-F5B3-4EA9-A784-931A6CBFFBEA}" dt="2023-04-25T17:43:11.012" v="81" actId="14100"/>
          <ac:picMkLst>
            <pc:docMk/>
            <pc:sldMk cId="1816911733" sldId="275"/>
            <ac:picMk id="4" creationId="{B93AEB0D-1FF1-1946-BB2E-E86AFB7782F7}"/>
          </ac:picMkLst>
        </pc:picChg>
        <pc:picChg chg="add mod">
          <ac:chgData name="Paramjyot Singh" userId="b590c93089fdc451" providerId="LiveId" clId="{4BB46456-F5B3-4EA9-A784-931A6CBFFBEA}" dt="2023-04-25T17:50:15.780" v="102" actId="14100"/>
          <ac:picMkLst>
            <pc:docMk/>
            <pc:sldMk cId="1816911733" sldId="275"/>
            <ac:picMk id="8" creationId="{00BE5C80-1206-B241-CA33-624370F83332}"/>
          </ac:picMkLst>
        </pc:picChg>
      </pc:sldChg>
      <pc:sldChg chg="addSp delSp modSp new mod modClrScheme chgLayout">
        <pc:chgData name="Paramjyot Singh" userId="b590c93089fdc451" providerId="LiveId" clId="{4BB46456-F5B3-4EA9-A784-931A6CBFFBEA}" dt="2023-04-25T17:56:40.773" v="202" actId="1076"/>
        <pc:sldMkLst>
          <pc:docMk/>
          <pc:sldMk cId="765079116" sldId="276"/>
        </pc:sldMkLst>
        <pc:spChg chg="add del mod">
          <ac:chgData name="Paramjyot Singh" userId="b590c93089fdc451" providerId="LiveId" clId="{4BB46456-F5B3-4EA9-A784-931A6CBFFBEA}" dt="2023-04-25T17:51:05.794" v="105" actId="700"/>
          <ac:spMkLst>
            <pc:docMk/>
            <pc:sldMk cId="765079116" sldId="276"/>
            <ac:spMk id="2" creationId="{A1E0936E-A738-D94A-9B9C-DD1679BB56CE}"/>
          </ac:spMkLst>
        </pc:spChg>
        <pc:spChg chg="add del mod">
          <ac:chgData name="Paramjyot Singh" userId="b590c93089fdc451" providerId="LiveId" clId="{4BB46456-F5B3-4EA9-A784-931A6CBFFBEA}" dt="2023-04-25T17:51:05.794" v="105" actId="700"/>
          <ac:spMkLst>
            <pc:docMk/>
            <pc:sldMk cId="765079116" sldId="276"/>
            <ac:spMk id="3" creationId="{C5CEB264-499E-0E5E-7016-F6351389D1F0}"/>
          </ac:spMkLst>
        </pc:spChg>
        <pc:spChg chg="add del mod">
          <ac:chgData name="Paramjyot Singh" userId="b590c93089fdc451" providerId="LiveId" clId="{4BB46456-F5B3-4EA9-A784-931A6CBFFBEA}" dt="2023-04-25T17:51:19.607" v="107" actId="478"/>
          <ac:spMkLst>
            <pc:docMk/>
            <pc:sldMk cId="765079116" sldId="276"/>
            <ac:spMk id="4" creationId="{F46E20B5-0323-4C45-3ECE-4BAC458BB0EB}"/>
          </ac:spMkLst>
        </pc:spChg>
        <pc:spChg chg="add del mod">
          <ac:chgData name="Paramjyot Singh" userId="b590c93089fdc451" providerId="LiveId" clId="{4BB46456-F5B3-4EA9-A784-931A6CBFFBEA}" dt="2023-04-25T17:51:44.281" v="109" actId="478"/>
          <ac:spMkLst>
            <pc:docMk/>
            <pc:sldMk cId="765079116" sldId="276"/>
            <ac:spMk id="5" creationId="{2823476C-0BFE-1D9B-6CC4-2E1A81AC823C}"/>
          </ac:spMkLst>
        </pc:spChg>
        <pc:spChg chg="add mod">
          <ac:chgData name="Paramjyot Singh" userId="b590c93089fdc451" providerId="LiveId" clId="{4BB46456-F5B3-4EA9-A784-931A6CBFFBEA}" dt="2023-04-25T17:56:02.182" v="201" actId="113"/>
          <ac:spMkLst>
            <pc:docMk/>
            <pc:sldMk cId="765079116" sldId="276"/>
            <ac:spMk id="6" creationId="{DE2FC358-39EC-D29D-FE2F-791517BD8AD2}"/>
          </ac:spMkLst>
        </pc:spChg>
        <pc:picChg chg="add mod">
          <ac:chgData name="Paramjyot Singh" userId="b590c93089fdc451" providerId="LiveId" clId="{4BB46456-F5B3-4EA9-A784-931A6CBFFBEA}" dt="2023-04-25T17:56:40.773" v="202" actId="1076"/>
          <ac:picMkLst>
            <pc:docMk/>
            <pc:sldMk cId="765079116" sldId="276"/>
            <ac:picMk id="8" creationId="{4F574024-48CE-B5D9-3EA0-A824622F86C5}"/>
          </ac:picMkLst>
        </pc:picChg>
      </pc:sldChg>
      <pc:sldChg chg="addSp delSp modSp new mod modClrScheme chgLayout">
        <pc:chgData name="Paramjyot Singh" userId="b590c93089fdc451" providerId="LiveId" clId="{4BB46456-F5B3-4EA9-A784-931A6CBFFBEA}" dt="2023-04-25T19:06:44.293" v="293" actId="1076"/>
        <pc:sldMkLst>
          <pc:docMk/>
          <pc:sldMk cId="3113981879" sldId="277"/>
        </pc:sldMkLst>
        <pc:spChg chg="del">
          <ac:chgData name="Paramjyot Singh" userId="b590c93089fdc451" providerId="LiveId" clId="{4BB46456-F5B3-4EA9-A784-931A6CBFFBEA}" dt="2023-04-25T18:55:40.926" v="210" actId="700"/>
          <ac:spMkLst>
            <pc:docMk/>
            <pc:sldMk cId="3113981879" sldId="277"/>
            <ac:spMk id="2" creationId="{A3720555-02A4-BD8F-670F-898600653087}"/>
          </ac:spMkLst>
        </pc:spChg>
        <pc:spChg chg="del">
          <ac:chgData name="Paramjyot Singh" userId="b590c93089fdc451" providerId="LiveId" clId="{4BB46456-F5B3-4EA9-A784-931A6CBFFBEA}" dt="2023-04-25T18:55:40.926" v="210" actId="700"/>
          <ac:spMkLst>
            <pc:docMk/>
            <pc:sldMk cId="3113981879" sldId="277"/>
            <ac:spMk id="3" creationId="{04251F61-F5DD-7B56-E3E9-C55F3DDE50A8}"/>
          </ac:spMkLst>
        </pc:spChg>
        <pc:spChg chg="add mod">
          <ac:chgData name="Paramjyot Singh" userId="b590c93089fdc451" providerId="LiveId" clId="{4BB46456-F5B3-4EA9-A784-931A6CBFFBEA}" dt="2023-04-25T19:05:28.086" v="290" actId="1076"/>
          <ac:spMkLst>
            <pc:docMk/>
            <pc:sldMk cId="3113981879" sldId="277"/>
            <ac:spMk id="4" creationId="{6CB4CDBC-4D64-7ADE-17F4-23BE86BD02C3}"/>
          </ac:spMkLst>
        </pc:spChg>
        <pc:picChg chg="add del mod">
          <ac:chgData name="Paramjyot Singh" userId="b590c93089fdc451" providerId="LiveId" clId="{4BB46456-F5B3-4EA9-A784-931A6CBFFBEA}" dt="2023-04-25T19:00:29.550" v="281" actId="478"/>
          <ac:picMkLst>
            <pc:docMk/>
            <pc:sldMk cId="3113981879" sldId="277"/>
            <ac:picMk id="6" creationId="{3DF95B88-20EF-F8C0-83F2-773DF6D386D2}"/>
          </ac:picMkLst>
        </pc:picChg>
        <pc:picChg chg="add del mod">
          <ac:chgData name="Paramjyot Singh" userId="b590c93089fdc451" providerId="LiveId" clId="{4BB46456-F5B3-4EA9-A784-931A6CBFFBEA}" dt="2023-04-25T19:03:25.375" v="287" actId="478"/>
          <ac:picMkLst>
            <pc:docMk/>
            <pc:sldMk cId="3113981879" sldId="277"/>
            <ac:picMk id="8" creationId="{BA96178C-A418-825F-C33B-F965184E8E1C}"/>
          </ac:picMkLst>
        </pc:picChg>
        <pc:picChg chg="add mod">
          <ac:chgData name="Paramjyot Singh" userId="b590c93089fdc451" providerId="LiveId" clId="{4BB46456-F5B3-4EA9-A784-931A6CBFFBEA}" dt="2023-04-25T19:06:44.293" v="293" actId="1076"/>
          <ac:picMkLst>
            <pc:docMk/>
            <pc:sldMk cId="3113981879" sldId="277"/>
            <ac:picMk id="10" creationId="{264452D3-6B75-46B9-E416-D49F2E7A3279}"/>
          </ac:picMkLst>
        </pc:pic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B29011-D9E7-4D47-A795-99413DAE896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959640F-3F8A-49AA-BDBA-7689DEFCB874}" type="slidenum">
              <a:rPr lang="en-IN" smtClean="0"/>
              <a:t>‹#›</a:t>
            </a:fld>
            <a:endParaRPr lang="en-IN"/>
          </a:p>
        </p:txBody>
      </p:sp>
    </p:spTree>
    <p:extLst>
      <p:ext uri="{BB962C8B-B14F-4D97-AF65-F5344CB8AC3E}">
        <p14:creationId xmlns:p14="http://schemas.microsoft.com/office/powerpoint/2010/main" val="3533301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29011-D9E7-4D47-A795-99413DAE896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134662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29011-D9E7-4D47-A795-99413DAE896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171596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29011-D9E7-4D47-A795-99413DAE8969}" type="datetimeFigureOut">
              <a:rPr lang="en-IN" smtClean="0"/>
              <a:t>25-04-2023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214453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5B29011-D9E7-4D47-A795-99413DAE8969}" type="datetimeFigureOut">
              <a:rPr lang="en-IN" smtClean="0"/>
              <a:t>25-04-2023</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959640F-3F8A-49AA-BDBA-7689DEFCB874}" type="slidenum">
              <a:rPr lang="en-IN" smtClean="0"/>
              <a:t>‹#›</a:t>
            </a:fld>
            <a:endParaRPr lang="en-IN"/>
          </a:p>
        </p:txBody>
      </p:sp>
    </p:spTree>
    <p:extLst>
      <p:ext uri="{BB962C8B-B14F-4D97-AF65-F5344CB8AC3E}">
        <p14:creationId xmlns:p14="http://schemas.microsoft.com/office/powerpoint/2010/main" val="638502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B29011-D9E7-4D47-A795-99413DAE8969}"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280201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B29011-D9E7-4D47-A795-99413DAE8969}" type="datetimeFigureOut">
              <a:rPr lang="en-IN" smtClean="0"/>
              <a:t>25-04-2023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1913862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B29011-D9E7-4D47-A795-99413DAE8969}" type="datetimeFigureOut">
              <a:rPr lang="en-IN" smtClean="0"/>
              <a:t>25-04-2023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148393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29011-D9E7-4D47-A795-99413DAE8969}" type="datetimeFigureOut">
              <a:rPr lang="en-IN" smtClean="0"/>
              <a:t>25-04-2023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270613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29011-D9E7-4D47-A795-99413DAE8969}" type="datetimeFigureOut">
              <a:rPr lang="en-IN" smtClean="0"/>
              <a:t>25-04-2023</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175824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B29011-D9E7-4D47-A795-99413DAE8969}" type="datetimeFigureOut">
              <a:rPr lang="en-IN" smtClean="0"/>
              <a:t>25-04-2023</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959640F-3F8A-49AA-BDBA-7689DEFCB874}" type="slidenum">
              <a:rPr lang="en-IN" smtClean="0"/>
              <a:t>‹#›</a:t>
            </a:fld>
            <a:endParaRPr lang="en-IN"/>
          </a:p>
        </p:txBody>
      </p:sp>
    </p:spTree>
    <p:extLst>
      <p:ext uri="{BB962C8B-B14F-4D97-AF65-F5344CB8AC3E}">
        <p14:creationId xmlns:p14="http://schemas.microsoft.com/office/powerpoint/2010/main" val="381457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5B29011-D9E7-4D47-A795-99413DAE8969}" type="datetimeFigureOut">
              <a:rPr lang="en-IN" smtClean="0"/>
              <a:t>25-04-2023</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959640F-3F8A-49AA-BDBA-7689DEFCB874}" type="slidenum">
              <a:rPr lang="en-IN" smtClean="0"/>
              <a:t>‹#›</a:t>
            </a:fld>
            <a:endParaRPr lang="en-IN"/>
          </a:p>
        </p:txBody>
      </p:sp>
    </p:spTree>
    <p:extLst>
      <p:ext uri="{BB962C8B-B14F-4D97-AF65-F5344CB8AC3E}">
        <p14:creationId xmlns:p14="http://schemas.microsoft.com/office/powerpoint/2010/main" val="273918787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08066-5C47-9AD7-71EA-02355F445DA0}"/>
              </a:ext>
            </a:extLst>
          </p:cNvPr>
          <p:cNvSpPr>
            <a:spLocks noGrp="1"/>
          </p:cNvSpPr>
          <p:nvPr>
            <p:ph type="ctrTitle"/>
          </p:nvPr>
        </p:nvSpPr>
        <p:spPr>
          <a:xfrm>
            <a:off x="1524000" y="709461"/>
            <a:ext cx="9144000" cy="858254"/>
          </a:xfrm>
        </p:spPr>
        <p:txBody>
          <a:bodyPr>
            <a:normAutofit/>
          </a:bodyPr>
          <a:lstStyle/>
          <a:p>
            <a:r>
              <a:rPr lang="en-IN" sz="4000" dirty="0"/>
              <a:t>DATA SECURITY AND MANAGEMENT</a:t>
            </a:r>
          </a:p>
        </p:txBody>
      </p:sp>
      <p:sp>
        <p:nvSpPr>
          <p:cNvPr id="3" name="Subtitle 2">
            <a:extLst>
              <a:ext uri="{FF2B5EF4-FFF2-40B4-BE49-F238E27FC236}">
                <a16:creationId xmlns:a16="http://schemas.microsoft.com/office/drawing/2014/main" id="{67BFE1FD-1F49-93C1-E33E-56DDB02CBAD3}"/>
              </a:ext>
            </a:extLst>
          </p:cNvPr>
          <p:cNvSpPr>
            <a:spLocks noGrp="1"/>
          </p:cNvSpPr>
          <p:nvPr>
            <p:ph type="subTitle" idx="1"/>
          </p:nvPr>
        </p:nvSpPr>
        <p:spPr>
          <a:xfrm>
            <a:off x="1524000" y="1558090"/>
            <a:ext cx="9144000" cy="2862930"/>
          </a:xfrm>
        </p:spPr>
        <p:txBody>
          <a:bodyPr>
            <a:normAutofit fontScale="92500" lnSpcReduction="10000"/>
          </a:bodyPr>
          <a:lstStyle/>
          <a:p>
            <a:r>
              <a:rPr lang="en-IN" dirty="0"/>
              <a:t>Team leader – Paramjyot Singh</a:t>
            </a:r>
          </a:p>
          <a:p>
            <a:r>
              <a:rPr lang="en-IN" dirty="0"/>
              <a:t>Team members </a:t>
            </a:r>
          </a:p>
          <a:p>
            <a:r>
              <a:rPr lang="en-IN" dirty="0" err="1"/>
              <a:t>Gurleen</a:t>
            </a:r>
            <a:r>
              <a:rPr lang="en-IN" dirty="0"/>
              <a:t> </a:t>
            </a:r>
          </a:p>
          <a:p>
            <a:r>
              <a:rPr lang="en-IN" dirty="0"/>
              <a:t>Kashish </a:t>
            </a:r>
          </a:p>
          <a:p>
            <a:r>
              <a:rPr lang="en-IN" dirty="0" err="1"/>
              <a:t>Yashika</a:t>
            </a:r>
            <a:endParaRPr lang="en-IN" dirty="0"/>
          </a:p>
          <a:p>
            <a:r>
              <a:rPr lang="en-IN" dirty="0"/>
              <a:t>Adnan</a:t>
            </a:r>
          </a:p>
          <a:p>
            <a:r>
              <a:rPr lang="en-IN" dirty="0" err="1"/>
              <a:t>Sanpreet</a:t>
            </a:r>
            <a:r>
              <a:rPr lang="en-IN" dirty="0"/>
              <a:t> </a:t>
            </a:r>
            <a:r>
              <a:rPr lang="en-IN" dirty="0" err="1"/>
              <a:t>singh</a:t>
            </a:r>
            <a:endParaRPr lang="en-IN" dirty="0"/>
          </a:p>
          <a:p>
            <a:endParaRPr lang="en-IN" dirty="0"/>
          </a:p>
        </p:txBody>
      </p:sp>
    </p:spTree>
    <p:extLst>
      <p:ext uri="{BB962C8B-B14F-4D97-AF65-F5344CB8AC3E}">
        <p14:creationId xmlns:p14="http://schemas.microsoft.com/office/powerpoint/2010/main" val="774466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A3A7-A99A-F9CF-A371-65144E68C6EA}"/>
              </a:ext>
            </a:extLst>
          </p:cNvPr>
          <p:cNvSpPr>
            <a:spLocks noGrp="1"/>
          </p:cNvSpPr>
          <p:nvPr>
            <p:ph type="title"/>
          </p:nvPr>
        </p:nvSpPr>
        <p:spPr/>
        <p:txBody>
          <a:bodyPr/>
          <a:lstStyle/>
          <a:p>
            <a:r>
              <a:rPr lang="en-IN" dirty="0"/>
              <a:t>    How to prevent phishing ?</a:t>
            </a:r>
          </a:p>
        </p:txBody>
      </p:sp>
      <p:sp>
        <p:nvSpPr>
          <p:cNvPr id="3" name="Content Placeholder 2">
            <a:extLst>
              <a:ext uri="{FF2B5EF4-FFF2-40B4-BE49-F238E27FC236}">
                <a16:creationId xmlns:a16="http://schemas.microsoft.com/office/drawing/2014/main" id="{5C95D2EB-AF29-44E0-F0EE-4ECCF3B15950}"/>
              </a:ext>
            </a:extLst>
          </p:cNvPr>
          <p:cNvSpPr>
            <a:spLocks noGrp="1"/>
          </p:cNvSpPr>
          <p:nvPr>
            <p:ph idx="1"/>
          </p:nvPr>
        </p:nvSpPr>
        <p:spPr/>
        <p:txBody>
          <a:bodyPr/>
          <a:lstStyle/>
          <a:p>
            <a:r>
              <a:rPr lang="en-IN" dirty="0"/>
              <a:t>Use strong and unique passwords and apply two factor </a:t>
            </a:r>
            <a:r>
              <a:rPr lang="en-IN" dirty="0" err="1"/>
              <a:t>aunthentication</a:t>
            </a:r>
            <a:r>
              <a:rPr lang="en-IN" dirty="0"/>
              <a:t> which adds an extra layer of security to your login process and makes it harder for attackers to gain access to your data.</a:t>
            </a:r>
          </a:p>
          <a:p>
            <a:r>
              <a:rPr lang="en-IN" dirty="0"/>
              <a:t>Anti phishing </a:t>
            </a:r>
            <a:r>
              <a:rPr lang="en-IN" dirty="0" err="1"/>
              <a:t>softwares</a:t>
            </a:r>
            <a:r>
              <a:rPr lang="en-IN" dirty="0"/>
              <a:t> such as spam filters and antivirus programs to detect and block phishing attempts.</a:t>
            </a:r>
          </a:p>
          <a:p>
            <a:r>
              <a:rPr lang="en-IN" dirty="0"/>
              <a:t>Keeping your web browser , operating system and emails up-to-date.</a:t>
            </a:r>
          </a:p>
          <a:p>
            <a:r>
              <a:rPr lang="en-IN" dirty="0"/>
              <a:t>Look for the signs of phishing such as misspelled words , suspicious URLs, and unexpected attachments and links.</a:t>
            </a:r>
          </a:p>
          <a:p>
            <a:endParaRPr lang="en-IN" dirty="0"/>
          </a:p>
        </p:txBody>
      </p:sp>
    </p:spTree>
    <p:extLst>
      <p:ext uri="{BB962C8B-B14F-4D97-AF65-F5344CB8AC3E}">
        <p14:creationId xmlns:p14="http://schemas.microsoft.com/office/powerpoint/2010/main" val="268872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3624B-A5FC-AAD1-A6CB-59AAA031DAC4}"/>
              </a:ext>
            </a:extLst>
          </p:cNvPr>
          <p:cNvSpPr>
            <a:spLocks noGrp="1"/>
          </p:cNvSpPr>
          <p:nvPr>
            <p:ph type="title"/>
          </p:nvPr>
        </p:nvSpPr>
        <p:spPr>
          <a:xfrm>
            <a:off x="1130968" y="324211"/>
            <a:ext cx="10058400" cy="1609344"/>
          </a:xfrm>
        </p:spPr>
        <p:txBody>
          <a:bodyPr/>
          <a:lstStyle/>
          <a:p>
            <a:r>
              <a:rPr lang="en-IN" dirty="0"/>
              <a:t>   Preventing phishing via </a:t>
            </a:r>
            <a:r>
              <a:rPr lang="en-IN" dirty="0" err="1"/>
              <a:t>seo</a:t>
            </a:r>
            <a:endParaRPr lang="en-IN" dirty="0"/>
          </a:p>
        </p:txBody>
      </p:sp>
      <p:sp>
        <p:nvSpPr>
          <p:cNvPr id="9" name="Content Placeholder 8">
            <a:extLst>
              <a:ext uri="{FF2B5EF4-FFF2-40B4-BE49-F238E27FC236}">
                <a16:creationId xmlns:a16="http://schemas.microsoft.com/office/drawing/2014/main" id="{2F1E9073-4935-F257-5688-128D38589E94}"/>
              </a:ext>
            </a:extLst>
          </p:cNvPr>
          <p:cNvSpPr>
            <a:spLocks noGrp="1"/>
          </p:cNvSpPr>
          <p:nvPr>
            <p:ph idx="1"/>
          </p:nvPr>
        </p:nvSpPr>
        <p:spPr/>
        <p:txBody>
          <a:bodyPr/>
          <a:lstStyle/>
          <a:p>
            <a:pPr marL="0" indent="0">
              <a:buNone/>
            </a:pPr>
            <a:r>
              <a:rPr lang="en-IN" dirty="0"/>
              <a:t>Another  important technique to reduce the risk of phishing attacks is to use SEO (Search Engine Optimization) using which we can actually reduce our net number of search results from millions to few hundreds by mentioning the exact domain of the website we want to browse . It also involves the use of certain keywords that are mentioned in the metadata of the desired domain. </a:t>
            </a:r>
          </a:p>
          <a:p>
            <a:pPr marL="0" indent="0">
              <a:buNone/>
            </a:pPr>
            <a:r>
              <a:rPr lang="en-IN" dirty="0"/>
              <a:t>Some of the operators used for SEO are :-</a:t>
            </a:r>
          </a:p>
          <a:p>
            <a:pPr marL="457200" indent="-457200">
              <a:buAutoNum type="arabicPeriod"/>
            </a:pPr>
            <a:r>
              <a:rPr lang="en-IN" dirty="0" err="1"/>
              <a:t>site:domain_name</a:t>
            </a:r>
            <a:r>
              <a:rPr lang="en-IN" dirty="0"/>
              <a:t> </a:t>
            </a:r>
          </a:p>
          <a:p>
            <a:pPr marL="457200" indent="-457200">
              <a:buAutoNum type="arabicPeriod"/>
            </a:pPr>
            <a:r>
              <a:rPr lang="en-IN" dirty="0" err="1"/>
              <a:t>site:domain_name</a:t>
            </a:r>
            <a:r>
              <a:rPr lang="en-IN" dirty="0"/>
              <a:t> </a:t>
            </a:r>
            <a:r>
              <a:rPr lang="en-IN" dirty="0" err="1"/>
              <a:t>intext:keyword</a:t>
            </a:r>
            <a:endParaRPr lang="en-IN" dirty="0"/>
          </a:p>
          <a:p>
            <a:pPr marL="457200" indent="-457200">
              <a:buAutoNum type="arabicPeriod"/>
            </a:pPr>
            <a:r>
              <a:rPr lang="en-IN" dirty="0" err="1"/>
              <a:t>site:domain_name</a:t>
            </a:r>
            <a:r>
              <a:rPr lang="en-IN" dirty="0"/>
              <a:t> </a:t>
            </a:r>
            <a:r>
              <a:rPr lang="en-IN" dirty="0" err="1"/>
              <a:t>inurl:keyword</a:t>
            </a:r>
            <a:endParaRPr lang="en-IN" dirty="0"/>
          </a:p>
          <a:p>
            <a:pPr marL="457200" indent="-457200">
              <a:buAutoNum type="arabicPeriod"/>
            </a:pPr>
            <a:r>
              <a:rPr lang="en-IN" dirty="0" err="1"/>
              <a:t>site:domain_name</a:t>
            </a:r>
            <a:r>
              <a:rPr lang="en-IN" dirty="0"/>
              <a:t> </a:t>
            </a:r>
            <a:r>
              <a:rPr lang="en-IN" dirty="0" err="1"/>
              <a:t>filetype:desired_file_format</a:t>
            </a:r>
            <a:endParaRPr lang="en-IN" dirty="0"/>
          </a:p>
        </p:txBody>
      </p:sp>
    </p:spTree>
    <p:extLst>
      <p:ext uri="{BB962C8B-B14F-4D97-AF65-F5344CB8AC3E}">
        <p14:creationId xmlns:p14="http://schemas.microsoft.com/office/powerpoint/2010/main" val="3387705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290D86-99C6-4A15-E87C-863FA3DA41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347" y="-200391"/>
            <a:ext cx="6416127" cy="1203024"/>
          </a:xfrm>
          <a:prstGeom prst="rect">
            <a:avLst/>
          </a:prstGeom>
        </p:spPr>
      </p:pic>
      <p:pic>
        <p:nvPicPr>
          <p:cNvPr id="9" name="Picture 8">
            <a:extLst>
              <a:ext uri="{FF2B5EF4-FFF2-40B4-BE49-F238E27FC236}">
                <a16:creationId xmlns:a16="http://schemas.microsoft.com/office/drawing/2014/main" id="{8EC121CE-2C0F-AF90-1153-9F3B4861E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370" y="1560407"/>
            <a:ext cx="8026020" cy="1393562"/>
          </a:xfrm>
          <a:prstGeom prst="rect">
            <a:avLst/>
          </a:prstGeom>
        </p:spPr>
      </p:pic>
      <p:sp>
        <p:nvSpPr>
          <p:cNvPr id="10" name="Arrow: Down 9">
            <a:extLst>
              <a:ext uri="{FF2B5EF4-FFF2-40B4-BE49-F238E27FC236}">
                <a16:creationId xmlns:a16="http://schemas.microsoft.com/office/drawing/2014/main" id="{77E34583-6B81-388B-170D-876F3AA6B0C0}"/>
              </a:ext>
            </a:extLst>
          </p:cNvPr>
          <p:cNvSpPr/>
          <p:nvPr/>
        </p:nvSpPr>
        <p:spPr>
          <a:xfrm>
            <a:off x="5654842" y="1052920"/>
            <a:ext cx="433136" cy="457200"/>
          </a:xfrm>
          <a:prstGeom prst="down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C2838758-3641-8FBF-8769-B465101C16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030" y="3152273"/>
            <a:ext cx="4330243" cy="3617361"/>
          </a:xfrm>
          <a:prstGeom prst="rect">
            <a:avLst/>
          </a:prstGeom>
        </p:spPr>
      </p:pic>
      <p:pic>
        <p:nvPicPr>
          <p:cNvPr id="16" name="Picture 15">
            <a:extLst>
              <a:ext uri="{FF2B5EF4-FFF2-40B4-BE49-F238E27FC236}">
                <a16:creationId xmlns:a16="http://schemas.microsoft.com/office/drawing/2014/main" id="{CC63EC0D-7957-2376-E45B-20815152C1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1033" y="3114392"/>
            <a:ext cx="3846872" cy="3633559"/>
          </a:xfrm>
          <a:prstGeom prst="rect">
            <a:avLst/>
          </a:prstGeom>
        </p:spPr>
      </p:pic>
    </p:spTree>
    <p:extLst>
      <p:ext uri="{BB962C8B-B14F-4D97-AF65-F5344CB8AC3E}">
        <p14:creationId xmlns:p14="http://schemas.microsoft.com/office/powerpoint/2010/main" val="23765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3579-2BE0-ED7C-6AFF-39DF1086CDCC}"/>
              </a:ext>
            </a:extLst>
          </p:cNvPr>
          <p:cNvSpPr>
            <a:spLocks noGrp="1"/>
          </p:cNvSpPr>
          <p:nvPr>
            <p:ph type="title"/>
          </p:nvPr>
        </p:nvSpPr>
        <p:spPr/>
        <p:txBody>
          <a:bodyPr/>
          <a:lstStyle/>
          <a:p>
            <a:r>
              <a:rPr lang="en-IN" dirty="0"/>
              <a:t>     Denial of service attack</a:t>
            </a:r>
          </a:p>
        </p:txBody>
      </p:sp>
      <p:sp>
        <p:nvSpPr>
          <p:cNvPr id="3" name="Content Placeholder 2">
            <a:extLst>
              <a:ext uri="{FF2B5EF4-FFF2-40B4-BE49-F238E27FC236}">
                <a16:creationId xmlns:a16="http://schemas.microsoft.com/office/drawing/2014/main" id="{EAB97FFF-4B80-A2F3-6B02-05B168CA805F}"/>
              </a:ext>
            </a:extLst>
          </p:cNvPr>
          <p:cNvSpPr>
            <a:spLocks noGrp="1"/>
          </p:cNvSpPr>
          <p:nvPr>
            <p:ph idx="1"/>
          </p:nvPr>
        </p:nvSpPr>
        <p:spPr/>
        <p:txBody>
          <a:bodyPr/>
          <a:lstStyle/>
          <a:p>
            <a:pPr marL="0" indent="0">
              <a:buNone/>
            </a:pPr>
            <a:r>
              <a:rPr lang="en-IN" dirty="0"/>
              <a:t>A Denial of Service (DoS) attack is a type of a cyber attack that is designed to disrupt the normal functioning of a website , server , or network by overwhelming it with a flood of traffic or requests. The goal of a DoS attack is to make the targeted resource unavailable to legitimate users , thereby causing inconvenience or even financial damage to the owner of the resource .</a:t>
            </a:r>
          </a:p>
          <a:p>
            <a:pPr marL="0" indent="0">
              <a:buNone/>
            </a:pPr>
            <a:r>
              <a:rPr lang="en-IN" dirty="0"/>
              <a:t>There are several types of DoS attacks some of them are :-</a:t>
            </a:r>
          </a:p>
          <a:p>
            <a:r>
              <a:rPr lang="en-IN" dirty="0"/>
              <a:t>Network flood attack</a:t>
            </a:r>
          </a:p>
          <a:p>
            <a:r>
              <a:rPr lang="en-IN" dirty="0"/>
              <a:t>Application layer attacks</a:t>
            </a:r>
          </a:p>
          <a:p>
            <a:r>
              <a:rPr lang="en-IN" dirty="0"/>
              <a:t>Distributed Denial-of-Service attacks</a:t>
            </a:r>
          </a:p>
        </p:txBody>
      </p:sp>
    </p:spTree>
    <p:extLst>
      <p:ext uri="{BB962C8B-B14F-4D97-AF65-F5344CB8AC3E}">
        <p14:creationId xmlns:p14="http://schemas.microsoft.com/office/powerpoint/2010/main" val="4013789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4CDBC-4D64-7ADE-17F4-23BE86BD02C3}"/>
              </a:ext>
            </a:extLst>
          </p:cNvPr>
          <p:cNvSpPr txBox="1"/>
          <p:nvPr/>
        </p:nvSpPr>
        <p:spPr>
          <a:xfrm>
            <a:off x="1913020" y="131981"/>
            <a:ext cx="7868653" cy="400110"/>
          </a:xfrm>
          <a:prstGeom prst="rect">
            <a:avLst/>
          </a:prstGeom>
          <a:noFill/>
        </p:spPr>
        <p:txBody>
          <a:bodyPr wrap="square" rtlCol="0">
            <a:spAutoFit/>
          </a:bodyPr>
          <a:lstStyle/>
          <a:p>
            <a:r>
              <a:rPr lang="en-IN" sz="2000" b="1" dirty="0"/>
              <a:t>                          DETECTION OF HOST IP ADDRESS</a:t>
            </a:r>
          </a:p>
        </p:txBody>
      </p:sp>
      <p:pic>
        <p:nvPicPr>
          <p:cNvPr id="10" name="Picture 9">
            <a:extLst>
              <a:ext uri="{FF2B5EF4-FFF2-40B4-BE49-F238E27FC236}">
                <a16:creationId xmlns:a16="http://schemas.microsoft.com/office/drawing/2014/main" id="{264452D3-6B75-46B9-E416-D49F2E7A3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262" y="656784"/>
            <a:ext cx="6922168" cy="5852667"/>
          </a:xfrm>
          <a:prstGeom prst="rect">
            <a:avLst/>
          </a:prstGeom>
        </p:spPr>
      </p:pic>
    </p:spTree>
    <p:extLst>
      <p:ext uri="{BB962C8B-B14F-4D97-AF65-F5344CB8AC3E}">
        <p14:creationId xmlns:p14="http://schemas.microsoft.com/office/powerpoint/2010/main" val="311398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CEDD4B-2082-87E5-4EEB-0380F9D17CA2}"/>
              </a:ext>
            </a:extLst>
          </p:cNvPr>
          <p:cNvSpPr txBox="1"/>
          <p:nvPr/>
        </p:nvSpPr>
        <p:spPr>
          <a:xfrm>
            <a:off x="2558716" y="192505"/>
            <a:ext cx="6440905" cy="400110"/>
          </a:xfrm>
          <a:prstGeom prst="rect">
            <a:avLst/>
          </a:prstGeom>
          <a:noFill/>
        </p:spPr>
        <p:txBody>
          <a:bodyPr wrap="square" rtlCol="0">
            <a:spAutoFit/>
          </a:bodyPr>
          <a:lstStyle/>
          <a:p>
            <a:r>
              <a:rPr lang="en-IN" sz="2000" dirty="0"/>
              <a:t>        Steps involved in Denial of Service attack</a:t>
            </a:r>
          </a:p>
        </p:txBody>
      </p:sp>
      <p:pic>
        <p:nvPicPr>
          <p:cNvPr id="8" name="Picture 7">
            <a:extLst>
              <a:ext uri="{FF2B5EF4-FFF2-40B4-BE49-F238E27FC236}">
                <a16:creationId xmlns:a16="http://schemas.microsoft.com/office/drawing/2014/main" id="{9996BDC3-6266-E0FD-ED67-C7100DD64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8818" y="892860"/>
            <a:ext cx="7247248" cy="1928027"/>
          </a:xfrm>
          <a:prstGeom prst="rect">
            <a:avLst/>
          </a:prstGeom>
        </p:spPr>
      </p:pic>
      <p:sp>
        <p:nvSpPr>
          <p:cNvPr id="9" name="Arrow: Down 8">
            <a:extLst>
              <a:ext uri="{FF2B5EF4-FFF2-40B4-BE49-F238E27FC236}">
                <a16:creationId xmlns:a16="http://schemas.microsoft.com/office/drawing/2014/main" id="{D74436E8-FEDC-C942-9232-D607EC42B5FD}"/>
              </a:ext>
            </a:extLst>
          </p:cNvPr>
          <p:cNvSpPr/>
          <p:nvPr/>
        </p:nvSpPr>
        <p:spPr>
          <a:xfrm>
            <a:off x="5366085" y="3082090"/>
            <a:ext cx="625643" cy="681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41C87C2D-53E8-1604-9184-758E434201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109" y="4025082"/>
            <a:ext cx="5502117" cy="2354784"/>
          </a:xfrm>
          <a:prstGeom prst="rect">
            <a:avLst/>
          </a:prstGeom>
        </p:spPr>
      </p:pic>
    </p:spTree>
    <p:extLst>
      <p:ext uri="{BB962C8B-B14F-4D97-AF65-F5344CB8AC3E}">
        <p14:creationId xmlns:p14="http://schemas.microsoft.com/office/powerpoint/2010/main" val="2351870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2B293-E9F5-7E99-7096-784695B5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061" y="208736"/>
            <a:ext cx="4707878" cy="2616680"/>
          </a:xfrm>
          <a:prstGeom prst="rect">
            <a:avLst/>
          </a:prstGeom>
        </p:spPr>
      </p:pic>
      <p:pic>
        <p:nvPicPr>
          <p:cNvPr id="5" name="Picture 4">
            <a:extLst>
              <a:ext uri="{FF2B5EF4-FFF2-40B4-BE49-F238E27FC236}">
                <a16:creationId xmlns:a16="http://schemas.microsoft.com/office/drawing/2014/main" id="{B034CA41-7836-0BEB-CD16-8FD7C70F2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4806" y="3429000"/>
            <a:ext cx="6782388" cy="3055885"/>
          </a:xfrm>
          <a:prstGeom prst="rect">
            <a:avLst/>
          </a:prstGeom>
        </p:spPr>
      </p:pic>
      <p:sp>
        <p:nvSpPr>
          <p:cNvPr id="6" name="Arrow: Down 5">
            <a:extLst>
              <a:ext uri="{FF2B5EF4-FFF2-40B4-BE49-F238E27FC236}">
                <a16:creationId xmlns:a16="http://schemas.microsoft.com/office/drawing/2014/main" id="{F1B5CC8D-8D23-64C6-47F6-D6545C9E7B94}"/>
              </a:ext>
            </a:extLst>
          </p:cNvPr>
          <p:cNvSpPr/>
          <p:nvPr/>
        </p:nvSpPr>
        <p:spPr>
          <a:xfrm>
            <a:off x="6096000" y="2952750"/>
            <a:ext cx="256674" cy="3489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4262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6A12BC-2E30-15E0-0911-2EDE7D9FEBD5}"/>
              </a:ext>
            </a:extLst>
          </p:cNvPr>
          <p:cNvSpPr txBox="1"/>
          <p:nvPr/>
        </p:nvSpPr>
        <p:spPr>
          <a:xfrm>
            <a:off x="2103135" y="292805"/>
            <a:ext cx="7281644" cy="523220"/>
          </a:xfrm>
          <a:prstGeom prst="rect">
            <a:avLst/>
          </a:prstGeom>
          <a:noFill/>
        </p:spPr>
        <p:txBody>
          <a:bodyPr wrap="square" rtlCol="0">
            <a:spAutoFit/>
          </a:bodyPr>
          <a:lstStyle/>
          <a:p>
            <a:r>
              <a:rPr lang="en-IN" sz="2000" dirty="0"/>
              <a:t>             </a:t>
            </a:r>
            <a:r>
              <a:rPr lang="en-IN" sz="2800" dirty="0"/>
              <a:t>Preventing Denial of Service attacks</a:t>
            </a:r>
          </a:p>
        </p:txBody>
      </p:sp>
      <p:pic>
        <p:nvPicPr>
          <p:cNvPr id="4" name="Picture 3">
            <a:extLst>
              <a:ext uri="{FF2B5EF4-FFF2-40B4-BE49-F238E27FC236}">
                <a16:creationId xmlns:a16="http://schemas.microsoft.com/office/drawing/2014/main" id="{B93AEB0D-1FF1-1946-BB2E-E86AFB7782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337" y="1933074"/>
            <a:ext cx="5546567" cy="4435641"/>
          </a:xfrm>
          <a:prstGeom prst="rect">
            <a:avLst/>
          </a:prstGeom>
        </p:spPr>
      </p:pic>
      <p:sp>
        <p:nvSpPr>
          <p:cNvPr id="6" name="TextBox 5">
            <a:extLst>
              <a:ext uri="{FF2B5EF4-FFF2-40B4-BE49-F238E27FC236}">
                <a16:creationId xmlns:a16="http://schemas.microsoft.com/office/drawing/2014/main" id="{18BACE71-DAB0-32D3-B29E-399ED71ED4D8}"/>
              </a:ext>
            </a:extLst>
          </p:cNvPr>
          <p:cNvSpPr txBox="1"/>
          <p:nvPr/>
        </p:nvSpPr>
        <p:spPr>
          <a:xfrm>
            <a:off x="128337" y="1275347"/>
            <a:ext cx="9817768" cy="369332"/>
          </a:xfrm>
          <a:prstGeom prst="rect">
            <a:avLst/>
          </a:prstGeom>
          <a:noFill/>
        </p:spPr>
        <p:txBody>
          <a:bodyPr wrap="square" rtlCol="0">
            <a:spAutoFit/>
          </a:bodyPr>
          <a:lstStyle/>
          <a:p>
            <a:r>
              <a:rPr lang="en-IN" dirty="0"/>
              <a:t>1. RELEASING AND RENEWING THE CURRENT IP ADDRESS</a:t>
            </a:r>
          </a:p>
        </p:txBody>
      </p:sp>
      <p:pic>
        <p:nvPicPr>
          <p:cNvPr id="8" name="Picture 7">
            <a:extLst>
              <a:ext uri="{FF2B5EF4-FFF2-40B4-BE49-F238E27FC236}">
                <a16:creationId xmlns:a16="http://schemas.microsoft.com/office/drawing/2014/main" id="{00BE5C80-1206-B241-CA33-624370F83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9431" y="1933074"/>
            <a:ext cx="6104021" cy="4435641"/>
          </a:xfrm>
          <a:prstGeom prst="rect">
            <a:avLst/>
          </a:prstGeom>
        </p:spPr>
      </p:pic>
    </p:spTree>
    <p:extLst>
      <p:ext uri="{BB962C8B-B14F-4D97-AF65-F5344CB8AC3E}">
        <p14:creationId xmlns:p14="http://schemas.microsoft.com/office/powerpoint/2010/main" val="181691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2FC358-39EC-D29D-FE2F-791517BD8AD2}"/>
              </a:ext>
            </a:extLst>
          </p:cNvPr>
          <p:cNvSpPr txBox="1"/>
          <p:nvPr/>
        </p:nvSpPr>
        <p:spPr>
          <a:xfrm>
            <a:off x="320841" y="376989"/>
            <a:ext cx="10355179" cy="400110"/>
          </a:xfrm>
          <a:prstGeom prst="rect">
            <a:avLst/>
          </a:prstGeom>
          <a:noFill/>
        </p:spPr>
        <p:txBody>
          <a:bodyPr wrap="square" rtlCol="0">
            <a:spAutoFit/>
          </a:bodyPr>
          <a:lstStyle/>
          <a:p>
            <a:r>
              <a:rPr lang="en-IN" sz="2000" b="1" dirty="0"/>
              <a:t>                  2. BUILDING SAFE FIREWALLS AND SCANNING VULNERABILITIES   </a:t>
            </a:r>
          </a:p>
        </p:txBody>
      </p:sp>
      <p:pic>
        <p:nvPicPr>
          <p:cNvPr id="8" name="Picture 7">
            <a:extLst>
              <a:ext uri="{FF2B5EF4-FFF2-40B4-BE49-F238E27FC236}">
                <a16:creationId xmlns:a16="http://schemas.microsoft.com/office/drawing/2014/main" id="{4F574024-48CE-B5D9-3EA0-A824622F86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839" y="1384103"/>
            <a:ext cx="9043383" cy="4089794"/>
          </a:xfrm>
          <a:prstGeom prst="rect">
            <a:avLst/>
          </a:prstGeom>
        </p:spPr>
      </p:pic>
    </p:spTree>
    <p:extLst>
      <p:ext uri="{BB962C8B-B14F-4D97-AF65-F5344CB8AC3E}">
        <p14:creationId xmlns:p14="http://schemas.microsoft.com/office/powerpoint/2010/main" val="765079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5689B-B3EE-A8AA-36DB-EF69BE213951}"/>
              </a:ext>
            </a:extLst>
          </p:cNvPr>
          <p:cNvSpPr>
            <a:spLocks noGrp="1"/>
          </p:cNvSpPr>
          <p:nvPr>
            <p:ph type="title"/>
          </p:nvPr>
        </p:nvSpPr>
        <p:spPr>
          <a:xfrm>
            <a:off x="1775700" y="131706"/>
            <a:ext cx="10058400" cy="1609344"/>
          </a:xfrm>
        </p:spPr>
        <p:txBody>
          <a:bodyPr/>
          <a:lstStyle/>
          <a:p>
            <a:r>
              <a:rPr lang="en-IN" dirty="0"/>
              <a:t>Implementing a </a:t>
            </a:r>
            <a:r>
              <a:rPr lang="en-IN" dirty="0" err="1"/>
              <a:t>sql</a:t>
            </a:r>
            <a:r>
              <a:rPr lang="en-IN" dirty="0"/>
              <a:t> injection</a:t>
            </a:r>
          </a:p>
        </p:txBody>
      </p:sp>
      <p:sp>
        <p:nvSpPr>
          <p:cNvPr id="3" name="Content Placeholder 2">
            <a:extLst>
              <a:ext uri="{FF2B5EF4-FFF2-40B4-BE49-F238E27FC236}">
                <a16:creationId xmlns:a16="http://schemas.microsoft.com/office/drawing/2014/main" id="{C29B6A79-A3F0-15A0-A6DC-839D086B1286}"/>
              </a:ext>
            </a:extLst>
          </p:cNvPr>
          <p:cNvSpPr>
            <a:spLocks noGrp="1"/>
          </p:cNvSpPr>
          <p:nvPr>
            <p:ph idx="1"/>
          </p:nvPr>
        </p:nvSpPr>
        <p:spPr>
          <a:xfrm>
            <a:off x="1066800" y="1741050"/>
            <a:ext cx="10058400" cy="4050792"/>
          </a:xfrm>
        </p:spPr>
        <p:txBody>
          <a:bodyPr>
            <a:normAutofit/>
          </a:bodyPr>
          <a:lstStyle/>
          <a:p>
            <a:pPr marL="0" indent="0">
              <a:buNone/>
            </a:pPr>
            <a:r>
              <a:rPr lang="en-IN" sz="2800" dirty="0"/>
              <a:t>NORMAL SQL QUERY TO LOGIN TO A DEVICE OR WEBSITE</a:t>
            </a:r>
          </a:p>
          <a:p>
            <a:pPr marL="0" indent="0">
              <a:buNone/>
            </a:pPr>
            <a:r>
              <a:rPr lang="en-IN" sz="2800" dirty="0"/>
              <a:t>  </a:t>
            </a:r>
            <a:r>
              <a:rPr lang="en-IN" dirty="0">
                <a:solidFill>
                  <a:srgbClr val="0070C0"/>
                </a:solidFill>
              </a:rPr>
              <a:t>select * from users where username = “admin” AND password = “Lab5”;</a:t>
            </a:r>
          </a:p>
          <a:p>
            <a:pPr marL="0" indent="0">
              <a:buNone/>
            </a:pPr>
            <a:r>
              <a:rPr lang="en-IN" sz="2800" dirty="0"/>
              <a:t>USING “OR” PAYLOAD IN SQL QUERIES </a:t>
            </a:r>
          </a:p>
          <a:p>
            <a:pPr marL="0" indent="0">
              <a:buNone/>
            </a:pPr>
            <a:r>
              <a:rPr lang="en-IN" sz="2800" dirty="0"/>
              <a:t> </a:t>
            </a:r>
            <a:r>
              <a:rPr lang="en-IN" dirty="0">
                <a:solidFill>
                  <a:srgbClr val="C00000"/>
                </a:solidFill>
              </a:rPr>
              <a:t>select * from users where username = “admin” OR ‘1’ = ‘1’ AND password = “Lab5”;</a:t>
            </a:r>
          </a:p>
          <a:p>
            <a:pPr marL="0" indent="0">
              <a:buNone/>
            </a:pPr>
            <a:r>
              <a:rPr lang="en-IN" sz="2800" dirty="0">
                <a:solidFill>
                  <a:schemeClr val="tx1">
                    <a:lumMod val="95000"/>
                    <a:lumOff val="5000"/>
                  </a:schemeClr>
                </a:solidFill>
              </a:rPr>
              <a:t>USING  “COMMENT” PAYLOAD IN SQL QUERIES </a:t>
            </a:r>
          </a:p>
          <a:p>
            <a:pPr marL="0" indent="0">
              <a:buNone/>
            </a:pPr>
            <a:r>
              <a:rPr lang="en-IN" sz="1800" dirty="0">
                <a:solidFill>
                  <a:srgbClr val="7030A0"/>
                </a:solidFill>
              </a:rPr>
              <a:t>select * from users where username = “admin” OR ‘1’ = ‘1’ -- AND password = “Lab5”;</a:t>
            </a:r>
          </a:p>
        </p:txBody>
      </p:sp>
    </p:spTree>
    <p:extLst>
      <p:ext uri="{BB962C8B-B14F-4D97-AF65-F5344CB8AC3E}">
        <p14:creationId xmlns:p14="http://schemas.microsoft.com/office/powerpoint/2010/main" val="108386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BA90C9-6B8B-7502-A855-A295D3E1CA57}"/>
              </a:ext>
            </a:extLst>
          </p:cNvPr>
          <p:cNvSpPr>
            <a:spLocks noGrp="1"/>
          </p:cNvSpPr>
          <p:nvPr>
            <p:ph type="title"/>
          </p:nvPr>
        </p:nvSpPr>
        <p:spPr/>
        <p:txBody>
          <a:bodyPr/>
          <a:lstStyle/>
          <a:p>
            <a:r>
              <a:rPr lang="en-IN" dirty="0"/>
              <a:t>           data and database</a:t>
            </a:r>
          </a:p>
        </p:txBody>
      </p:sp>
      <p:sp>
        <p:nvSpPr>
          <p:cNvPr id="8" name="Content Placeholder 7">
            <a:extLst>
              <a:ext uri="{FF2B5EF4-FFF2-40B4-BE49-F238E27FC236}">
                <a16:creationId xmlns:a16="http://schemas.microsoft.com/office/drawing/2014/main" id="{9452F5FC-7503-4A26-79AF-BA5F528B9336}"/>
              </a:ext>
            </a:extLst>
          </p:cNvPr>
          <p:cNvSpPr>
            <a:spLocks noGrp="1"/>
          </p:cNvSpPr>
          <p:nvPr>
            <p:ph idx="1"/>
          </p:nvPr>
        </p:nvSpPr>
        <p:spPr/>
        <p:txBody>
          <a:bodyPr/>
          <a:lstStyle/>
          <a:p>
            <a:r>
              <a:rPr lang="en-IN" dirty="0"/>
              <a:t>Data refers to raw facts and figures that are structured or unstructured in nature , which are collected , </a:t>
            </a:r>
            <a:r>
              <a:rPr lang="en-IN" dirty="0" err="1"/>
              <a:t>analyzed</a:t>
            </a:r>
            <a:r>
              <a:rPr lang="en-IN" dirty="0"/>
              <a:t> and summarized for better interpretation and presentation. It can be in the from of different formats such as text , numbers , images , audio or video etc.</a:t>
            </a:r>
          </a:p>
          <a:p>
            <a:pPr marL="0" indent="0">
              <a:buNone/>
            </a:pPr>
            <a:endParaRPr lang="en-IN" dirty="0"/>
          </a:p>
          <a:p>
            <a:r>
              <a:rPr lang="en-IN" dirty="0"/>
              <a:t>A database is a structured collection of data that is organised and managed in a way that allows for efficient storage , retrieval , modification and deletion of data. Some  common examples of database include relational database , document-oriented database , key-values stores , graph database , time-series databases etc.</a:t>
            </a:r>
          </a:p>
        </p:txBody>
      </p:sp>
    </p:spTree>
    <p:extLst>
      <p:ext uri="{BB962C8B-B14F-4D97-AF65-F5344CB8AC3E}">
        <p14:creationId xmlns:p14="http://schemas.microsoft.com/office/powerpoint/2010/main" val="379546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Prevent SQL Injection | Cloudbric Corp.">
            <a:extLst>
              <a:ext uri="{FF2B5EF4-FFF2-40B4-BE49-F238E27FC236}">
                <a16:creationId xmlns:a16="http://schemas.microsoft.com/office/drawing/2014/main" id="{4061C542-357B-B313-743B-9C183B185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49" y="521369"/>
            <a:ext cx="11142501" cy="56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8638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5FBA0F-D645-ABFB-10E6-EB4645B55B6B}"/>
              </a:ext>
            </a:extLst>
          </p:cNvPr>
          <p:cNvSpPr txBox="1"/>
          <p:nvPr/>
        </p:nvSpPr>
        <p:spPr>
          <a:xfrm>
            <a:off x="2775284" y="2366210"/>
            <a:ext cx="8542421" cy="1200329"/>
          </a:xfrm>
          <a:prstGeom prst="rect">
            <a:avLst/>
          </a:prstGeom>
          <a:noFill/>
        </p:spPr>
        <p:txBody>
          <a:bodyPr wrap="square" rtlCol="0">
            <a:spAutoFit/>
          </a:bodyPr>
          <a:lstStyle/>
          <a:p>
            <a:r>
              <a:rPr lang="en-IN" sz="7200" dirty="0"/>
              <a:t>THANK   YOU !!</a:t>
            </a:r>
          </a:p>
        </p:txBody>
      </p:sp>
    </p:spTree>
    <p:extLst>
      <p:ext uri="{BB962C8B-B14F-4D97-AF65-F5344CB8AC3E}">
        <p14:creationId xmlns:p14="http://schemas.microsoft.com/office/powerpoint/2010/main" val="105913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677D-9BDA-46E4-AA88-207B5A2092E1}"/>
              </a:ext>
            </a:extLst>
          </p:cNvPr>
          <p:cNvSpPr>
            <a:spLocks noGrp="1"/>
          </p:cNvSpPr>
          <p:nvPr>
            <p:ph type="title"/>
          </p:nvPr>
        </p:nvSpPr>
        <p:spPr/>
        <p:txBody>
          <a:bodyPr/>
          <a:lstStyle/>
          <a:p>
            <a:r>
              <a:rPr lang="en-IN" dirty="0"/>
              <a:t>     structured query language</a:t>
            </a:r>
          </a:p>
        </p:txBody>
      </p:sp>
      <p:sp>
        <p:nvSpPr>
          <p:cNvPr id="3" name="Content Placeholder 2">
            <a:extLst>
              <a:ext uri="{FF2B5EF4-FFF2-40B4-BE49-F238E27FC236}">
                <a16:creationId xmlns:a16="http://schemas.microsoft.com/office/drawing/2014/main" id="{3FC2D44D-C217-6EEB-73C2-9D64010B51DC}"/>
              </a:ext>
            </a:extLst>
          </p:cNvPr>
          <p:cNvSpPr>
            <a:spLocks noGrp="1"/>
          </p:cNvSpPr>
          <p:nvPr>
            <p:ph idx="1"/>
          </p:nvPr>
        </p:nvSpPr>
        <p:spPr/>
        <p:txBody>
          <a:bodyPr/>
          <a:lstStyle/>
          <a:p>
            <a:pPr marL="0" indent="0">
              <a:buNone/>
            </a:pPr>
            <a:r>
              <a:rPr lang="en-IN" dirty="0"/>
              <a:t> SQL (Structured Query Language) is a programming language used to manage and manipulate relational databases. It is a standard language used to access , insert , update and retrieve data from databases. It is supported by many relational database management systems (RDBMS), such as Oracle , MySQL , </a:t>
            </a:r>
            <a:r>
              <a:rPr lang="en-IN" dirty="0" err="1"/>
              <a:t>PostrgresSQL</a:t>
            </a:r>
            <a:r>
              <a:rPr lang="en-IN" dirty="0"/>
              <a:t> , Microsoft SQL Server etc. It us widely used in web development , data analysis , and other applications where structured data needs to be stored and managed</a:t>
            </a:r>
            <a:r>
              <a:rPr lang="en-IN"/>
              <a:t>. </a:t>
            </a:r>
            <a:endParaRPr lang="en-IN" dirty="0"/>
          </a:p>
        </p:txBody>
      </p:sp>
    </p:spTree>
    <p:extLst>
      <p:ext uri="{BB962C8B-B14F-4D97-AF65-F5344CB8AC3E}">
        <p14:creationId xmlns:p14="http://schemas.microsoft.com/office/powerpoint/2010/main" val="1211475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4A8F-36AC-35F8-7BE6-394DAE5A7D84}"/>
              </a:ext>
            </a:extLst>
          </p:cNvPr>
          <p:cNvSpPr>
            <a:spLocks noGrp="1"/>
          </p:cNvSpPr>
          <p:nvPr>
            <p:ph type="title"/>
          </p:nvPr>
        </p:nvSpPr>
        <p:spPr/>
        <p:txBody>
          <a:bodyPr/>
          <a:lstStyle/>
          <a:p>
            <a:r>
              <a:rPr lang="en-IN" dirty="0"/>
              <a:t>            data security</a:t>
            </a:r>
          </a:p>
        </p:txBody>
      </p:sp>
      <p:sp>
        <p:nvSpPr>
          <p:cNvPr id="3" name="Content Placeholder 2">
            <a:extLst>
              <a:ext uri="{FF2B5EF4-FFF2-40B4-BE49-F238E27FC236}">
                <a16:creationId xmlns:a16="http://schemas.microsoft.com/office/drawing/2014/main" id="{3CE3F63E-1C06-407E-BCB2-F1EEC72D6003}"/>
              </a:ext>
            </a:extLst>
          </p:cNvPr>
          <p:cNvSpPr>
            <a:spLocks noGrp="1"/>
          </p:cNvSpPr>
          <p:nvPr>
            <p:ph idx="1"/>
          </p:nvPr>
        </p:nvSpPr>
        <p:spPr/>
        <p:txBody>
          <a:bodyPr/>
          <a:lstStyle/>
          <a:p>
            <a:pPr marL="0" indent="0">
              <a:buNone/>
            </a:pPr>
            <a:r>
              <a:rPr lang="en-IN" dirty="0"/>
              <a:t>Data security is the practice of protecting digital data from unauthorized access , use , theft , destruction , or modification . Data can be sensitive or confidential information such as personal data , financial information , intellectual property or trade secrets , and its protection is crucial to maintain the privacy , integrity and availability of data.</a:t>
            </a:r>
          </a:p>
          <a:p>
            <a:pPr marL="0" indent="0">
              <a:buNone/>
            </a:pPr>
            <a:r>
              <a:rPr lang="en-IN" dirty="0"/>
              <a:t>Data security is essential for individuals , businesses , and organizations of all sizes , as a data breach can result in significant financial losses , reputation damage , legal liability and loss of customer trust .</a:t>
            </a:r>
          </a:p>
        </p:txBody>
      </p:sp>
    </p:spTree>
    <p:extLst>
      <p:ext uri="{BB962C8B-B14F-4D97-AF65-F5344CB8AC3E}">
        <p14:creationId xmlns:p14="http://schemas.microsoft.com/office/powerpoint/2010/main" val="1514785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D349-DEB5-97B1-A5EC-936080D4A4D8}"/>
              </a:ext>
            </a:extLst>
          </p:cNvPr>
          <p:cNvSpPr>
            <a:spLocks noGrp="1"/>
          </p:cNvSpPr>
          <p:nvPr>
            <p:ph type="title"/>
          </p:nvPr>
        </p:nvSpPr>
        <p:spPr/>
        <p:txBody>
          <a:bodyPr/>
          <a:lstStyle/>
          <a:p>
            <a:r>
              <a:rPr lang="en-IN" dirty="0"/>
              <a:t>                Cia triad</a:t>
            </a:r>
          </a:p>
        </p:txBody>
      </p:sp>
      <p:sp>
        <p:nvSpPr>
          <p:cNvPr id="3" name="Content Placeholder 2">
            <a:extLst>
              <a:ext uri="{FF2B5EF4-FFF2-40B4-BE49-F238E27FC236}">
                <a16:creationId xmlns:a16="http://schemas.microsoft.com/office/drawing/2014/main" id="{318C3927-3954-B38E-722A-B80921AB8850}"/>
              </a:ext>
            </a:extLst>
          </p:cNvPr>
          <p:cNvSpPr>
            <a:spLocks noGrp="1"/>
          </p:cNvSpPr>
          <p:nvPr>
            <p:ph idx="1"/>
          </p:nvPr>
        </p:nvSpPr>
        <p:spPr/>
        <p:txBody>
          <a:bodyPr/>
          <a:lstStyle/>
          <a:p>
            <a:pPr marL="0" indent="0">
              <a:buNone/>
            </a:pPr>
            <a:r>
              <a:rPr lang="en-IN" dirty="0"/>
              <a:t>The </a:t>
            </a:r>
            <a:r>
              <a:rPr lang="en-IN" dirty="0" err="1"/>
              <a:t>cia</a:t>
            </a:r>
            <a:r>
              <a:rPr lang="en-IN" dirty="0"/>
              <a:t> triad is a widely used model in information security that represents the three fundamentals goals of information security: confidentiality , integrity and availability . The acronym of CIA stands for:</a:t>
            </a:r>
          </a:p>
          <a:p>
            <a:pPr marL="457200" indent="-457200">
              <a:buAutoNum type="arabicPeriod"/>
            </a:pPr>
            <a:r>
              <a:rPr lang="en-IN" dirty="0"/>
              <a:t>Confidentiality: The protection of information from unauthorized access.</a:t>
            </a:r>
          </a:p>
          <a:p>
            <a:pPr marL="457200" indent="-457200">
              <a:buAutoNum type="arabicPeriod"/>
            </a:pPr>
            <a:r>
              <a:rPr lang="en-IN" dirty="0"/>
              <a:t>Integrity : The protection of information from unauthorized modification , deletion or destruction of data .</a:t>
            </a:r>
          </a:p>
          <a:p>
            <a:pPr marL="457200" indent="-457200">
              <a:buAutoNum type="arabicPeriod"/>
            </a:pPr>
            <a:r>
              <a:rPr lang="en-IN" dirty="0"/>
              <a:t>Availability: The protection of information from unauthorized denial of access to make sure that is available to only the authorized individuals or system </a:t>
            </a:r>
            <a:r>
              <a:rPr lang="en-IN"/>
              <a:t>whenever required.</a:t>
            </a:r>
            <a:endParaRPr lang="en-IN" dirty="0"/>
          </a:p>
        </p:txBody>
      </p:sp>
    </p:spTree>
    <p:extLst>
      <p:ext uri="{BB962C8B-B14F-4D97-AF65-F5344CB8AC3E}">
        <p14:creationId xmlns:p14="http://schemas.microsoft.com/office/powerpoint/2010/main" val="353358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1863-E400-B7F2-CC85-AF0F15B0F4BA}"/>
              </a:ext>
            </a:extLst>
          </p:cNvPr>
          <p:cNvSpPr>
            <a:spLocks noGrp="1"/>
          </p:cNvSpPr>
          <p:nvPr>
            <p:ph type="title"/>
          </p:nvPr>
        </p:nvSpPr>
        <p:spPr/>
        <p:txBody>
          <a:bodyPr/>
          <a:lstStyle/>
          <a:p>
            <a:r>
              <a:rPr lang="en-IN" dirty="0"/>
              <a:t>               Cia triad</a:t>
            </a:r>
          </a:p>
        </p:txBody>
      </p:sp>
      <p:pic>
        <p:nvPicPr>
          <p:cNvPr id="1026" name="Picture 2" descr="What Is the CIA Triad?">
            <a:extLst>
              <a:ext uri="{FF2B5EF4-FFF2-40B4-BE49-F238E27FC236}">
                <a16:creationId xmlns:a16="http://schemas.microsoft.com/office/drawing/2014/main" id="{7C7A91CD-3100-65B1-0583-A1EA23883E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675" y="1692924"/>
            <a:ext cx="6942374" cy="516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95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93C5D-3CFC-331C-6634-C1F826EC195E}"/>
              </a:ext>
            </a:extLst>
          </p:cNvPr>
          <p:cNvSpPr>
            <a:spLocks noGrp="1"/>
          </p:cNvSpPr>
          <p:nvPr>
            <p:ph type="title"/>
          </p:nvPr>
        </p:nvSpPr>
        <p:spPr/>
        <p:txBody>
          <a:bodyPr/>
          <a:lstStyle/>
          <a:p>
            <a:r>
              <a:rPr lang="en-IN" dirty="0"/>
              <a:t>    threats to data security</a:t>
            </a:r>
          </a:p>
        </p:txBody>
      </p:sp>
      <p:sp>
        <p:nvSpPr>
          <p:cNvPr id="3" name="Content Placeholder 2">
            <a:extLst>
              <a:ext uri="{FF2B5EF4-FFF2-40B4-BE49-F238E27FC236}">
                <a16:creationId xmlns:a16="http://schemas.microsoft.com/office/drawing/2014/main" id="{4DE6E909-B500-004D-9661-A089B06D0134}"/>
              </a:ext>
            </a:extLst>
          </p:cNvPr>
          <p:cNvSpPr>
            <a:spLocks noGrp="1"/>
          </p:cNvSpPr>
          <p:nvPr>
            <p:ph idx="1"/>
          </p:nvPr>
        </p:nvSpPr>
        <p:spPr/>
        <p:txBody>
          <a:bodyPr/>
          <a:lstStyle/>
          <a:p>
            <a:r>
              <a:rPr lang="en-IN" dirty="0"/>
              <a:t>Malware</a:t>
            </a:r>
          </a:p>
          <a:p>
            <a:r>
              <a:rPr lang="en-IN" dirty="0"/>
              <a:t>SQL INJECTION</a:t>
            </a:r>
          </a:p>
          <a:p>
            <a:r>
              <a:rPr lang="en-IN" dirty="0"/>
              <a:t>Phishing </a:t>
            </a:r>
          </a:p>
          <a:p>
            <a:r>
              <a:rPr lang="en-IN" dirty="0"/>
              <a:t>Denial Of Service (DOS) attacks</a:t>
            </a:r>
          </a:p>
          <a:p>
            <a:r>
              <a:rPr lang="en-IN" dirty="0"/>
              <a:t>Weak Authentication</a:t>
            </a:r>
          </a:p>
          <a:p>
            <a:r>
              <a:rPr lang="en-IN" dirty="0"/>
              <a:t>Unsecured Third Party Software</a:t>
            </a:r>
          </a:p>
          <a:p>
            <a:r>
              <a:rPr lang="en-IN" dirty="0"/>
              <a:t>Human error</a:t>
            </a:r>
          </a:p>
          <a:p>
            <a:r>
              <a:rPr lang="en-IN" dirty="0"/>
              <a:t>Cyberattacks</a:t>
            </a:r>
          </a:p>
        </p:txBody>
      </p:sp>
    </p:spTree>
    <p:extLst>
      <p:ext uri="{BB962C8B-B14F-4D97-AF65-F5344CB8AC3E}">
        <p14:creationId xmlns:p14="http://schemas.microsoft.com/office/powerpoint/2010/main" val="182013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644D-00E4-BA72-9668-791E17C16DEB}"/>
              </a:ext>
            </a:extLst>
          </p:cNvPr>
          <p:cNvSpPr>
            <a:spLocks noGrp="1"/>
          </p:cNvSpPr>
          <p:nvPr>
            <p:ph type="title"/>
          </p:nvPr>
        </p:nvSpPr>
        <p:spPr/>
        <p:txBody>
          <a:bodyPr/>
          <a:lstStyle/>
          <a:p>
            <a:r>
              <a:rPr lang="en-IN" dirty="0"/>
              <a:t>                phishing</a:t>
            </a:r>
          </a:p>
        </p:txBody>
      </p:sp>
      <p:sp>
        <p:nvSpPr>
          <p:cNvPr id="3" name="Content Placeholder 2">
            <a:extLst>
              <a:ext uri="{FF2B5EF4-FFF2-40B4-BE49-F238E27FC236}">
                <a16:creationId xmlns:a16="http://schemas.microsoft.com/office/drawing/2014/main" id="{676D98E3-D738-398D-F384-00F6E7415CFE}"/>
              </a:ext>
            </a:extLst>
          </p:cNvPr>
          <p:cNvSpPr>
            <a:spLocks noGrp="1"/>
          </p:cNvSpPr>
          <p:nvPr>
            <p:ph idx="1"/>
          </p:nvPr>
        </p:nvSpPr>
        <p:spPr/>
        <p:txBody>
          <a:bodyPr/>
          <a:lstStyle/>
          <a:p>
            <a:pPr marL="0" indent="0">
              <a:buNone/>
            </a:pPr>
            <a:r>
              <a:rPr lang="en-IN" dirty="0">
                <a:latin typeface="Rockwell (Body)"/>
              </a:rPr>
              <a:t>Phishing is a technique used by the cybercriminals into sharing sensitive information such as login credentials , credit card numbers , or personal information. Typically , phishing attacks are carried out through emails and instant messaging and they often include a link to a fake website that looks like a legitimate one. The user is asked to enter their login information and other sensitive data on this fake website which is often stolen by the data .</a:t>
            </a:r>
          </a:p>
        </p:txBody>
      </p:sp>
    </p:spTree>
    <p:extLst>
      <p:ext uri="{BB962C8B-B14F-4D97-AF65-F5344CB8AC3E}">
        <p14:creationId xmlns:p14="http://schemas.microsoft.com/office/powerpoint/2010/main" val="1584582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A30-34F0-E699-39CD-648D9EEC288C}"/>
              </a:ext>
            </a:extLst>
          </p:cNvPr>
          <p:cNvSpPr>
            <a:spLocks noGrp="1"/>
          </p:cNvSpPr>
          <p:nvPr>
            <p:ph type="title"/>
          </p:nvPr>
        </p:nvSpPr>
        <p:spPr/>
        <p:txBody>
          <a:bodyPr/>
          <a:lstStyle/>
          <a:p>
            <a:r>
              <a:rPr lang="en-IN" dirty="0"/>
              <a:t>     Steps involved in phishing  </a:t>
            </a:r>
          </a:p>
        </p:txBody>
      </p:sp>
      <p:pic>
        <p:nvPicPr>
          <p:cNvPr id="13" name="Content Placeholder 12">
            <a:extLst>
              <a:ext uri="{FF2B5EF4-FFF2-40B4-BE49-F238E27FC236}">
                <a16:creationId xmlns:a16="http://schemas.microsoft.com/office/drawing/2014/main" id="{B02E364F-DC36-9C51-93F5-C6890ECDD6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20" y="1888323"/>
            <a:ext cx="4750529" cy="3975065"/>
          </a:xfrm>
        </p:spPr>
      </p:pic>
      <p:pic>
        <p:nvPicPr>
          <p:cNvPr id="15" name="Picture 14">
            <a:extLst>
              <a:ext uri="{FF2B5EF4-FFF2-40B4-BE49-F238E27FC236}">
                <a16:creationId xmlns:a16="http://schemas.microsoft.com/office/drawing/2014/main" id="{C874BBC2-0283-1559-DD80-901E6B165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175" y="1888323"/>
            <a:ext cx="5595510" cy="3975065"/>
          </a:xfrm>
          <a:prstGeom prst="rect">
            <a:avLst/>
          </a:prstGeom>
        </p:spPr>
      </p:pic>
      <p:sp>
        <p:nvSpPr>
          <p:cNvPr id="16" name="Arrow: Right 15">
            <a:extLst>
              <a:ext uri="{FF2B5EF4-FFF2-40B4-BE49-F238E27FC236}">
                <a16:creationId xmlns:a16="http://schemas.microsoft.com/office/drawing/2014/main" id="{9D5370F5-C021-7335-BB4C-096A8703EDE7}"/>
              </a:ext>
            </a:extLst>
          </p:cNvPr>
          <p:cNvSpPr/>
          <p:nvPr/>
        </p:nvSpPr>
        <p:spPr>
          <a:xfrm>
            <a:off x="5053262" y="3842084"/>
            <a:ext cx="1363579" cy="441158"/>
          </a:xfrm>
          <a:prstGeom prs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8138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Slice</Template>
  <TotalTime>514</TotalTime>
  <Words>956</Words>
  <Application>Microsoft Office PowerPoint</Application>
  <PresentationFormat>Widescreen</PresentationFormat>
  <Paragraphs>66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Rockwell</vt:lpstr>
      <vt:lpstr>Rockwell (Body)</vt:lpstr>
      <vt:lpstr>Rockwell Condensed</vt:lpstr>
      <vt:lpstr>Wingdings</vt:lpstr>
      <vt:lpstr>Wood Type</vt:lpstr>
      <vt:lpstr>DATA SECURITY AND MANAGEMENT</vt:lpstr>
      <vt:lpstr>           data and database</vt:lpstr>
      <vt:lpstr>     structured query language</vt:lpstr>
      <vt:lpstr>            data security</vt:lpstr>
      <vt:lpstr>                Cia triad</vt:lpstr>
      <vt:lpstr>               Cia triad</vt:lpstr>
      <vt:lpstr>    threats to data security</vt:lpstr>
      <vt:lpstr>                phishing</vt:lpstr>
      <vt:lpstr>     Steps involved in phishing  </vt:lpstr>
      <vt:lpstr>    How to prevent phishing ?</vt:lpstr>
      <vt:lpstr>   Preventing phishing via seo</vt:lpstr>
      <vt:lpstr>PowerPoint Presentation</vt:lpstr>
      <vt:lpstr>     Denial of service attack</vt:lpstr>
      <vt:lpstr>PowerPoint Presentation</vt:lpstr>
      <vt:lpstr>PowerPoint Presentation</vt:lpstr>
      <vt:lpstr>PowerPoint Presentation</vt:lpstr>
      <vt:lpstr>PowerPoint Presentation</vt:lpstr>
      <vt:lpstr>PowerPoint Presentation</vt:lpstr>
      <vt:lpstr>Implementing a sql injection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SECURITY AND MANAGEMENT</dc:title>
  <dc:creator>Paramjyot Singh</dc:creator>
  <cp:lastModifiedBy>Paramjyot Singh</cp:lastModifiedBy>
  <cp:revision>3</cp:revision>
  <dcterms:created xsi:type="dcterms:W3CDTF">2023-04-20T07:30:17Z</dcterms:created>
  <dcterms:modified xsi:type="dcterms:W3CDTF">2023-04-25T19:06:53Z</dcterms:modified>
</cp:coreProperties>
</file>