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140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33ACB-DCB2-4143-885D-3325878BFA0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33ACB-DCB2-4143-885D-3325878BFA0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33ACB-DCB2-4143-885D-3325878BFA0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33ACB-DCB2-4143-885D-3325878BFA0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33ACB-DCB2-4143-885D-3325878BFA0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33ACB-DCB2-4143-885D-3325878BFA0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33ACB-DCB2-4143-885D-3325878BFA0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33ACB-DCB2-4143-885D-3325878BFA0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33ACB-DCB2-4143-885D-3325878BFA0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33ACB-DCB2-4143-885D-3325878BFA0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B33ACB-DCB2-4143-885D-3325878BFA0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5B33ACB-DCB2-4143-885D-3325878BFA09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238AF19-6244-41E4-B186-3CE92284D42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Mongo </a:t>
            </a:r>
            <a:r>
              <a:rPr lang="en-US" altLang="ko-KR" b="1" dirty="0" smtClean="0"/>
              <a:t>DB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Not Only SQL</a:t>
            </a:r>
            <a:endParaRPr lang="ko-KR" altLang="en-US" dirty="0"/>
          </a:p>
        </p:txBody>
      </p:sp>
      <p:pic>
        <p:nvPicPr>
          <p:cNvPr id="1027" name="Picture 3" descr="C:\Users\ebrkf\Desktop\mongo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34" y="298238"/>
            <a:ext cx="3346786" cy="334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0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183880" cy="691520"/>
          </a:xfrm>
        </p:spPr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  <a:effectLst/>
              </a:rPr>
              <a:t> </a:t>
            </a:r>
            <a:r>
              <a:rPr lang="ko-KR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몽고</a:t>
            </a:r>
            <a:r>
              <a:rPr lang="en-US" altLang="ko-KR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r>
              <a:rPr lang="ko-KR" altLang="en-US" dirty="0" smtClean="0">
                <a:solidFill>
                  <a:schemeClr val="tx2"/>
                </a:solidFill>
                <a:effectLst/>
              </a:rPr>
              <a:t>란</a:t>
            </a:r>
            <a:r>
              <a:rPr lang="en-US" altLang="ko-KR" dirty="0" smtClean="0">
                <a:solidFill>
                  <a:schemeClr val="tx2"/>
                </a:solidFill>
                <a:effectLst/>
              </a:rPr>
              <a:t>?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183880" cy="374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JSON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 방식 문서 기반의 </a:t>
            </a:r>
            <a:r>
              <a:rPr lang="en-US" altLang="ko-KR" sz="2000" dirty="0" err="1">
                <a:latin typeface="바탕체" pitchFamily="17" charset="-127"/>
                <a:ea typeface="바탕체" pitchFamily="17" charset="-127"/>
              </a:rPr>
              <a:t>NoSQL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 데이터베이스</a:t>
            </a:r>
            <a:r>
              <a:rPr lang="en-US" altLang="ko-KR" sz="2000" dirty="0" smtClean="0">
                <a:latin typeface="바탕체" pitchFamily="17" charset="-127"/>
                <a:ea typeface="바탕체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2000" b="1" dirty="0" smtClean="0">
              <a:latin typeface="바탕체" pitchFamily="17" charset="-127"/>
              <a:ea typeface="바탕체" pitchFamily="17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바탕체" pitchFamily="17" charset="-127"/>
                <a:ea typeface="바탕체" pitchFamily="17" charset="-127"/>
              </a:rPr>
              <a:t>크로스</a:t>
            </a: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-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플랫폼 문서</a:t>
            </a: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-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지향형 데이터 스토어로</a:t>
            </a: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몽고</a:t>
            </a: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DB 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소프트웨어 회사가 </a:t>
            </a: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2007</a:t>
            </a:r>
            <a:r>
              <a:rPr lang="ko-KR" altLang="en-US" sz="2000" dirty="0" smtClean="0">
                <a:latin typeface="바탕체" pitchFamily="17" charset="-127"/>
                <a:ea typeface="바탕체" pitchFamily="17" charset="-127"/>
              </a:rPr>
              <a:t>년 </a:t>
            </a:r>
            <a:r>
              <a:rPr lang="en-US" altLang="ko-KR" sz="2000" dirty="0" err="1">
                <a:latin typeface="바탕체" pitchFamily="17" charset="-127"/>
                <a:ea typeface="바탕체" pitchFamily="17" charset="-127"/>
              </a:rPr>
              <a:t>PaaS</a:t>
            </a: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 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제품의 일부로 개발했던 </a:t>
            </a:r>
            <a:r>
              <a:rPr lang="ko-KR" altLang="en-US" sz="2000" dirty="0" smtClean="0">
                <a:latin typeface="바탕체" pitchFamily="17" charset="-127"/>
                <a:ea typeface="바탕체" pitchFamily="17" charset="-127"/>
              </a:rPr>
              <a:t>것입니다</a:t>
            </a:r>
            <a:r>
              <a:rPr lang="en-US" altLang="ko-KR" sz="2000" dirty="0" smtClean="0">
                <a:latin typeface="바탕체" pitchFamily="17" charset="-127"/>
                <a:ea typeface="바탕체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 smtClean="0">
                <a:latin typeface="바탕체" pitchFamily="17" charset="-127"/>
                <a:ea typeface="바탕체" pitchFamily="17" charset="-127"/>
              </a:rPr>
              <a:t>회사는 </a:t>
            </a: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2009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년 </a:t>
            </a:r>
            <a:r>
              <a:rPr lang="ko-KR" altLang="en-US" sz="2000" dirty="0" err="1">
                <a:latin typeface="바탕체" pitchFamily="17" charset="-127"/>
                <a:ea typeface="바탕체" pitchFamily="17" charset="-127"/>
              </a:rPr>
              <a:t>오픈소스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 개발 모델로 전환했고</a:t>
            </a: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데이터베이스는 그때 이후로 </a:t>
            </a:r>
            <a:r>
              <a:rPr lang="ko-KR" altLang="en-US" sz="2000" dirty="0" err="1">
                <a:latin typeface="바탕체" pitchFamily="17" charset="-127"/>
                <a:ea typeface="바탕체" pitchFamily="17" charset="-127"/>
              </a:rPr>
              <a:t>크랙스리스트</a:t>
            </a: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 sz="2000" dirty="0" err="1">
                <a:latin typeface="바탕체" pitchFamily="17" charset="-127"/>
                <a:ea typeface="바탕체" pitchFamily="17" charset="-127"/>
              </a:rPr>
              <a:t>이베이</a:t>
            </a: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 sz="2000" dirty="0" err="1">
                <a:latin typeface="바탕체" pitchFamily="17" charset="-127"/>
                <a:ea typeface="바탕체" pitchFamily="17" charset="-127"/>
              </a:rPr>
              <a:t>포스퀘어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 등을 비롯한 수많은 웹사이트 및 서비스의 </a:t>
            </a:r>
            <a:r>
              <a:rPr lang="ko-KR" altLang="en-US" sz="2000" dirty="0" err="1">
                <a:latin typeface="바탕체" pitchFamily="17" charset="-127"/>
                <a:ea typeface="바탕체" pitchFamily="17" charset="-127"/>
              </a:rPr>
              <a:t>백엔드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 소프트웨어로 </a:t>
            </a:r>
            <a:r>
              <a:rPr lang="ko-KR" altLang="en-US" sz="2000" dirty="0" smtClean="0">
                <a:latin typeface="바탕체" pitchFamily="17" charset="-127"/>
                <a:ea typeface="바탕체" pitchFamily="17" charset="-127"/>
              </a:rPr>
              <a:t>채택되었습니다</a:t>
            </a:r>
            <a:r>
              <a:rPr lang="en-US" altLang="ko-KR" sz="2000" dirty="0" smtClean="0">
                <a:latin typeface="바탕체" pitchFamily="17" charset="-127"/>
                <a:ea typeface="바탕체" pitchFamily="17" charset="-127"/>
              </a:rPr>
              <a:t>.</a:t>
            </a:r>
            <a:endParaRPr lang="ko-KR" altLang="en-US" sz="2000" dirty="0"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4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183880" cy="691520"/>
          </a:xfrm>
        </p:spPr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effectLst/>
              </a:rPr>
              <a:t> </a:t>
            </a:r>
            <a:r>
              <a:rPr lang="en-US" altLang="ko-KR" dirty="0" err="1" smtClean="0"/>
              <a:t>NoSQL</a:t>
            </a:r>
            <a:r>
              <a:rPr lang="en-US" altLang="ko-KR" dirty="0" smtClean="0">
                <a:solidFill>
                  <a:schemeClr val="tx2"/>
                </a:solidFill>
                <a:effectLst/>
              </a:rPr>
              <a:t>?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18388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몽고</a:t>
            </a: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DB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는 데이터 객체들이 컬렉션 내부에서 독립된 문서로 저장되는</a:t>
            </a: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문서 모델을 기반으로 하는 </a:t>
            </a:r>
            <a:r>
              <a:rPr lang="en-US" altLang="ko-KR" sz="2000" dirty="0" err="1">
                <a:latin typeface="바탕체" pitchFamily="17" charset="-127"/>
                <a:ea typeface="바탕체" pitchFamily="17" charset="-127"/>
              </a:rPr>
              <a:t>NoSQL</a:t>
            </a: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 </a:t>
            </a:r>
            <a:r>
              <a:rPr lang="ko-KR" altLang="en-US" sz="2000" dirty="0" smtClean="0">
                <a:latin typeface="바탕체" pitchFamily="17" charset="-127"/>
                <a:ea typeface="바탕체" pitchFamily="17" charset="-127"/>
              </a:rPr>
              <a:t>데이터베이스입니다</a:t>
            </a:r>
            <a:r>
              <a:rPr lang="en-US" altLang="ko-KR" sz="2000" dirty="0" smtClean="0">
                <a:latin typeface="바탕체" pitchFamily="17" charset="-127"/>
                <a:ea typeface="바탕체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바탕체" pitchFamily="17" charset="-127"/>
              <a:ea typeface="바탕체" pitchFamily="17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MySQL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 처럼 전통적인 테이블</a:t>
            </a: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-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관계 기반의 </a:t>
            </a: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RDBMS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가 아니며 </a:t>
            </a: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SQL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을 사용하지 않는다</a:t>
            </a: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. </a:t>
            </a:r>
            <a:endParaRPr lang="en-US" altLang="ko-KR" sz="2000" dirty="0" smtClean="0">
              <a:latin typeface="바탕체" pitchFamily="17" charset="-127"/>
              <a:ea typeface="바탕체" pitchFamily="17" charset="-127"/>
            </a:endParaRPr>
          </a:p>
          <a:p>
            <a:pPr marL="0" indent="0">
              <a:buNone/>
            </a:pPr>
            <a:endParaRPr lang="en-US" altLang="ko-KR" sz="2000" dirty="0">
              <a:latin typeface="바탕체" pitchFamily="17" charset="-127"/>
              <a:ea typeface="바탕체" pitchFamily="17" charset="-127"/>
            </a:endParaRPr>
          </a:p>
          <a:p>
            <a:pPr marL="0" indent="0">
              <a:buNone/>
            </a:pPr>
            <a:r>
              <a:rPr lang="en-US" altLang="ko-KR" sz="2000" dirty="0" err="1" smtClean="0">
                <a:latin typeface="바탕체" pitchFamily="17" charset="-127"/>
                <a:ea typeface="바탕체" pitchFamily="17" charset="-127"/>
              </a:rPr>
              <a:t>NoSQL</a:t>
            </a:r>
            <a:r>
              <a:rPr lang="ko-KR" altLang="en-US" sz="2000" dirty="0" smtClean="0">
                <a:latin typeface="바탕체" pitchFamily="17" charset="-127"/>
                <a:ea typeface="바탕체" pitchFamily="17" charset="-127"/>
              </a:rPr>
              <a:t>은 </a:t>
            </a:r>
            <a:r>
              <a:rPr lang="en-US" altLang="ko-KR" sz="2000" dirty="0" smtClean="0">
                <a:latin typeface="바탕체" pitchFamily="17" charset="-127"/>
                <a:ea typeface="바탕체" pitchFamily="17" charset="-127"/>
              </a:rPr>
              <a:t>SQL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만을 사용하지 않는 데이터베이스 관리 시스템</a:t>
            </a: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(DBMS)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을 지칭하는 </a:t>
            </a:r>
            <a:r>
              <a:rPr lang="ko-KR" altLang="en-US" sz="2000" dirty="0" smtClean="0">
                <a:latin typeface="바탕체" pitchFamily="17" charset="-127"/>
                <a:ea typeface="바탕체" pitchFamily="17" charset="-127"/>
              </a:rPr>
              <a:t>단어입니다</a:t>
            </a:r>
            <a:r>
              <a:rPr lang="en-US" altLang="ko-KR" sz="2000" dirty="0" smtClean="0">
                <a:latin typeface="바탕체" pitchFamily="17" charset="-127"/>
                <a:ea typeface="바탕체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 err="1" smtClean="0">
                <a:latin typeface="바탕체" pitchFamily="17" charset="-127"/>
                <a:ea typeface="바탕체" pitchFamily="17" charset="-127"/>
              </a:rPr>
              <a:t>관계형</a:t>
            </a:r>
            <a:r>
              <a:rPr lang="ko-KR" altLang="en-US" sz="2000" dirty="0" smtClean="0">
                <a:latin typeface="바탕체" pitchFamily="17" charset="-127"/>
                <a:ea typeface="바탕체" pitchFamily="17" charset="-127"/>
              </a:rPr>
              <a:t> 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데이터베이스를 사용하지 않는다는 의미가 아닌</a:t>
            </a: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여러 유형의 데이터베이스를 사용하는 </a:t>
            </a:r>
            <a:r>
              <a:rPr lang="ko-KR" altLang="en-US" sz="2000" dirty="0" smtClean="0">
                <a:latin typeface="바탕체" pitchFamily="17" charset="-127"/>
                <a:ea typeface="바탕체" pitchFamily="17" charset="-127"/>
              </a:rPr>
              <a:t>것입니다</a:t>
            </a:r>
            <a:r>
              <a:rPr lang="en-US" altLang="ko-KR" sz="2000" dirty="0" smtClean="0">
                <a:latin typeface="바탕체" pitchFamily="17" charset="-127"/>
                <a:ea typeface="바탕체" pitchFamily="17" charset="-127"/>
              </a:rPr>
              <a:t>.</a:t>
            </a:r>
            <a:endParaRPr lang="ko-KR" altLang="en-US" sz="2000" dirty="0"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16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183880" cy="691520"/>
          </a:xfrm>
        </p:spPr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effectLst/>
              </a:rPr>
              <a:t> </a:t>
            </a:r>
            <a:r>
              <a:rPr lang="ko-KR" altLang="en-US" dirty="0" smtClean="0">
                <a:solidFill>
                  <a:schemeClr val="tx2"/>
                </a:solidFill>
                <a:effectLst/>
              </a:rPr>
              <a:t>특징</a:t>
            </a:r>
            <a:r>
              <a:rPr lang="en-US" altLang="ko-KR" dirty="0" smtClean="0">
                <a:solidFill>
                  <a:schemeClr val="tx2"/>
                </a:solidFill>
                <a:effectLst/>
              </a:rPr>
              <a:t>?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18388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>
                <a:latin typeface="바탕체" pitchFamily="17" charset="-127"/>
                <a:ea typeface="바탕체" pitchFamily="17" charset="-127"/>
              </a:rPr>
              <a:t>몽고</a:t>
            </a:r>
            <a:r>
              <a:rPr lang="en-US" altLang="ko-KR" sz="2000" b="1" dirty="0">
                <a:latin typeface="바탕체" pitchFamily="17" charset="-127"/>
                <a:ea typeface="바탕체" pitchFamily="17" charset="-127"/>
              </a:rPr>
              <a:t>DB</a:t>
            </a:r>
            <a:r>
              <a:rPr lang="ko-KR" altLang="en-US" sz="2000" b="1" dirty="0">
                <a:latin typeface="바탕체" pitchFamily="17" charset="-127"/>
                <a:ea typeface="바탕체" pitchFamily="17" charset="-127"/>
              </a:rPr>
              <a:t>와 </a:t>
            </a:r>
            <a:r>
              <a:rPr lang="ko-KR" altLang="en-US" sz="2000" b="1" dirty="0" err="1">
                <a:latin typeface="바탕체" pitchFamily="17" charset="-127"/>
                <a:ea typeface="바탕체" pitchFamily="17" charset="-127"/>
              </a:rPr>
              <a:t>관계형</a:t>
            </a:r>
            <a:r>
              <a:rPr lang="ko-KR" altLang="en-US" sz="2000" b="1" dirty="0">
                <a:latin typeface="바탕체" pitchFamily="17" charset="-127"/>
                <a:ea typeface="바탕체" pitchFamily="17" charset="-127"/>
              </a:rPr>
              <a:t> 데이터베이스의 구조적 </a:t>
            </a:r>
            <a:r>
              <a:rPr lang="ko-KR" altLang="en-US" sz="2000" b="1" dirty="0" smtClean="0">
                <a:latin typeface="바탕체" pitchFamily="17" charset="-127"/>
                <a:ea typeface="바탕체" pitchFamily="17" charset="-127"/>
              </a:rPr>
              <a:t>차이점</a:t>
            </a:r>
            <a:endParaRPr lang="en-US" altLang="ko-KR" sz="2000" b="1" dirty="0" smtClean="0">
              <a:latin typeface="바탕체" pitchFamily="17" charset="-127"/>
              <a:ea typeface="바탕체" pitchFamily="17" charset="-127"/>
            </a:endParaRPr>
          </a:p>
          <a:p>
            <a:pPr marL="0" indent="0">
              <a:buNone/>
            </a:pPr>
            <a:endParaRPr lang="ko-KR" altLang="en-US" sz="2000" dirty="0">
              <a:latin typeface="바탕체" pitchFamily="17" charset="-127"/>
              <a:ea typeface="바탕체" pitchFamily="17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일반적인 </a:t>
            </a:r>
            <a:r>
              <a:rPr lang="ko-KR" altLang="en-US" sz="2000" dirty="0" err="1">
                <a:latin typeface="바탕체" pitchFamily="17" charset="-127"/>
                <a:ea typeface="바탕체" pitchFamily="17" charset="-127"/>
              </a:rPr>
              <a:t>관계형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 데이터베이스 모델과 몽고</a:t>
            </a: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DB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의 데이터베이스 모델의 저장 구조의 차이는 다음 그림과 같습니다</a:t>
            </a:r>
            <a:r>
              <a:rPr lang="en-US" altLang="ko-KR" sz="2000" dirty="0" smtClean="0">
                <a:latin typeface="바탕체" pitchFamily="17" charset="-127"/>
                <a:ea typeface="바탕체" pitchFamily="17" charset="-127"/>
              </a:rPr>
              <a:t>.</a:t>
            </a:r>
            <a:endParaRPr lang="en-US" altLang="ko-KR" sz="2000" dirty="0">
              <a:latin typeface="바탕체" pitchFamily="17" charset="-127"/>
              <a:ea typeface="바탕체" pitchFamily="17" charset="-127"/>
            </a:endParaRPr>
          </a:p>
        </p:txBody>
      </p:sp>
      <p:pic>
        <p:nvPicPr>
          <p:cNvPr id="1026" name="Picture 2" descr="C:\Users\2강015\Desktop\m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373780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2강015\Desktop\m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59" y="2787515"/>
            <a:ext cx="3649997" cy="244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7858" y="4797152"/>
            <a:ext cx="374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체" pitchFamily="17" charset="-127"/>
                <a:ea typeface="바탕체" pitchFamily="17" charset="-127"/>
              </a:rPr>
              <a:t>관계형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체" pitchFamily="17" charset="-127"/>
                <a:ea typeface="바탕체" pitchFamily="17" charset="-127"/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체" pitchFamily="17" charset="-127"/>
                <a:ea typeface="바탕체" pitchFamily="17" charset="-127"/>
              </a:rPr>
              <a:t>데이터베이스의 저장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체" pitchFamily="17" charset="-127"/>
                <a:ea typeface="바탕체" pitchFamily="17" charset="-127"/>
              </a:rPr>
              <a:t>구조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530120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체" pitchFamily="17" charset="-127"/>
                <a:ea typeface="바탕체" pitchFamily="17" charset="-127"/>
              </a:rPr>
              <a:t>몽고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체" pitchFamily="17" charset="-127"/>
                <a:ea typeface="바탕체" pitchFamily="17" charset="-127"/>
              </a:rPr>
              <a:t>DB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체" pitchFamily="17" charset="-127"/>
                <a:ea typeface="바탕체" pitchFamily="17" charset="-127"/>
              </a:rPr>
              <a:t>의 저장 구조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0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183880" cy="691520"/>
          </a:xfrm>
        </p:spPr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effectLst/>
              </a:rPr>
              <a:t> </a:t>
            </a:r>
            <a:r>
              <a:rPr lang="ko-KR" altLang="en-US" dirty="0" smtClean="0">
                <a:solidFill>
                  <a:schemeClr val="tx2"/>
                </a:solidFill>
                <a:effectLst/>
              </a:rPr>
              <a:t>특징</a:t>
            </a:r>
            <a:r>
              <a:rPr lang="en-US" altLang="ko-KR" dirty="0" smtClean="0">
                <a:solidFill>
                  <a:schemeClr val="tx2"/>
                </a:solidFill>
                <a:effectLst/>
              </a:rPr>
              <a:t>?</a:t>
            </a:r>
            <a:endParaRPr lang="ko-KR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894703"/>
              </p:ext>
            </p:extLst>
          </p:nvPr>
        </p:nvGraphicFramePr>
        <p:xfrm>
          <a:off x="1331640" y="1340768"/>
          <a:ext cx="6696744" cy="3816421"/>
        </p:xfrm>
        <a:graphic>
          <a:graphicData uri="http://schemas.openxmlformats.org/drawingml/2006/table">
            <a:tbl>
              <a:tblPr/>
              <a:tblGrid>
                <a:gridCol w="3244909"/>
                <a:gridCol w="3451835"/>
              </a:tblGrid>
              <a:tr h="442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관계형</a:t>
                      </a:r>
                      <a:r>
                        <a:rPr lang="ko-KR" altLang="en-US" sz="1600" b="1" dirty="0" smtClean="0"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 </a:t>
                      </a:r>
                      <a:r>
                        <a:rPr lang="ko-KR" altLang="en-US" sz="1600" b="1" dirty="0"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데이터베이스</a:t>
                      </a:r>
                      <a:endParaRPr lang="ko-KR" altLang="en-US" sz="1600" dirty="0"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몽고</a:t>
                      </a:r>
                      <a:r>
                        <a:rPr lang="en-US" sz="1600" b="1" dirty="0"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DB</a:t>
                      </a:r>
                      <a:endParaRPr lang="en-US" sz="1600" dirty="0"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052">
                <a:tc>
                  <a:txBody>
                    <a:bodyPr/>
                    <a:lstStyle/>
                    <a:p>
                      <a:pPr latinLnBrk="1"/>
                      <a:endParaRPr lang="en-US" sz="1400" dirty="0"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/>
                      <a:r>
                        <a:rPr lang="en-US" sz="1400" dirty="0"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Table, View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sz="1400"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/>
                      <a:r>
                        <a:rPr lang="en-US" sz="1400"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Collection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482052">
                <a:tc>
                  <a:txBody>
                    <a:bodyPr/>
                    <a:lstStyle/>
                    <a:p>
                      <a:pPr latinLnBrk="1"/>
                      <a:endParaRPr lang="en-US" sz="1400"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/>
                      <a:r>
                        <a:rPr lang="en-US" sz="1400"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Row, Record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sz="1400"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/>
                      <a:r>
                        <a:rPr lang="en-US" sz="1400"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Document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052">
                <a:tc>
                  <a:txBody>
                    <a:bodyPr/>
                    <a:lstStyle/>
                    <a:p>
                      <a:pPr latinLnBrk="1"/>
                      <a:endParaRPr lang="en-US" sz="1400"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/>
                      <a:r>
                        <a:rPr lang="en-US" sz="1400"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Column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sz="1400"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/>
                      <a:r>
                        <a:rPr lang="en-US" sz="1400"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Field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482052">
                <a:tc>
                  <a:txBody>
                    <a:bodyPr/>
                    <a:lstStyle/>
                    <a:p>
                      <a:pPr latinLnBrk="1"/>
                      <a:endParaRPr lang="en-US" sz="1400"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/>
                      <a:r>
                        <a:rPr lang="en-US" sz="1400"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Index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sz="1400"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/>
                      <a:r>
                        <a:rPr lang="en-US" sz="1400"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Index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052">
                <a:tc>
                  <a:txBody>
                    <a:bodyPr/>
                    <a:lstStyle/>
                    <a:p>
                      <a:pPr latinLnBrk="1"/>
                      <a:endParaRPr lang="en-US" sz="1400"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/>
                      <a:r>
                        <a:rPr lang="en-US" sz="1400"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Join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sz="1400"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/>
                      <a:r>
                        <a:rPr lang="en-US" sz="1400"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Embedded Document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482052">
                <a:tc>
                  <a:txBody>
                    <a:bodyPr/>
                    <a:lstStyle/>
                    <a:p>
                      <a:pPr latinLnBrk="1"/>
                      <a:endParaRPr lang="en-US" sz="1400"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/>
                      <a:r>
                        <a:rPr lang="en-US" sz="1400"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Foreign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sz="1400"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/>
                      <a:r>
                        <a:rPr lang="en-US" sz="1400"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Reference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052">
                <a:tc>
                  <a:txBody>
                    <a:bodyPr/>
                    <a:lstStyle/>
                    <a:p>
                      <a:pPr latinLnBrk="1"/>
                      <a:endParaRPr lang="en-US" sz="1400" dirty="0"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/>
                      <a:r>
                        <a:rPr lang="en-US" sz="1400" dirty="0"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Partition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sz="1400" dirty="0"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  <a:p>
                      <a:pPr latinLnBrk="1"/>
                      <a:r>
                        <a:rPr lang="en-US" sz="1400" dirty="0"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Shard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27784" y="5243445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체" pitchFamily="17" charset="-127"/>
                <a:ea typeface="바탕체" pitchFamily="17" charset="-127"/>
              </a:rPr>
              <a:t>[ RDBMS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체" pitchFamily="17" charset="-127"/>
                <a:ea typeface="바탕체" pitchFamily="17" charset="-127"/>
              </a:rPr>
              <a:t>와 몽고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체" pitchFamily="17" charset="-127"/>
                <a:ea typeface="바탕체" pitchFamily="17" charset="-127"/>
              </a:rPr>
              <a:t>DB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체" pitchFamily="17" charset="-127"/>
                <a:ea typeface="바탕체" pitchFamily="17" charset="-127"/>
              </a:rPr>
              <a:t>의 용어 정리 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체" pitchFamily="17" charset="-127"/>
                <a:ea typeface="바탕체" pitchFamily="17" charset="-127"/>
              </a:rPr>
              <a:t>]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8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183880" cy="691520"/>
          </a:xfrm>
        </p:spPr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effectLst/>
              </a:rPr>
              <a:t> </a:t>
            </a:r>
            <a:r>
              <a:rPr lang="ko-KR" altLang="en-US" dirty="0" smtClean="0">
                <a:solidFill>
                  <a:schemeClr val="tx2"/>
                </a:solidFill>
                <a:effectLst/>
              </a:rPr>
              <a:t>특징</a:t>
            </a:r>
            <a:r>
              <a:rPr lang="en-US" altLang="ko-KR" dirty="0" smtClean="0">
                <a:solidFill>
                  <a:schemeClr val="tx2"/>
                </a:solidFill>
                <a:effectLst/>
              </a:rPr>
              <a:t>?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18388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바탕체" pitchFamily="17" charset="-127"/>
                <a:ea typeface="바탕체" pitchFamily="17" charset="-127"/>
              </a:rPr>
              <a:t>이것은 자바나 </a:t>
            </a:r>
            <a:r>
              <a:rPr lang="ko-KR" altLang="en-US" sz="2400" dirty="0" err="1">
                <a:latin typeface="바탕체" pitchFamily="17" charset="-127"/>
                <a:ea typeface="바탕체" pitchFamily="17" charset="-127"/>
              </a:rPr>
              <a:t>파이썬</a:t>
            </a:r>
            <a:r>
              <a:rPr lang="ko-KR" altLang="en-US" sz="2400" dirty="0">
                <a:latin typeface="바탕체" pitchFamily="17" charset="-127"/>
                <a:ea typeface="바탕체" pitchFamily="17" charset="-127"/>
              </a:rPr>
              <a:t> 같은 최신 객체지향 언어들을 사용하는 개발자에 매우 편리함을 가져다 줍니다</a:t>
            </a:r>
            <a:r>
              <a:rPr lang="en-US" altLang="ko-KR" sz="2400" dirty="0">
                <a:latin typeface="바탕체" pitchFamily="17" charset="-127"/>
                <a:ea typeface="바탕체" pitchFamily="17" charset="-127"/>
              </a:rPr>
              <a:t>.</a:t>
            </a:r>
            <a:br>
              <a:rPr lang="en-US" altLang="ko-KR" sz="2400" dirty="0">
                <a:latin typeface="바탕체" pitchFamily="17" charset="-127"/>
                <a:ea typeface="바탕체" pitchFamily="17" charset="-127"/>
              </a:rPr>
            </a:br>
            <a:endParaRPr lang="en-US" altLang="ko-KR" sz="2400" dirty="0">
              <a:latin typeface="바탕체" pitchFamily="17" charset="-127"/>
              <a:ea typeface="바탕체" pitchFamily="17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바탕체" pitchFamily="17" charset="-127"/>
                <a:ea typeface="바탕체" pitchFamily="17" charset="-127"/>
              </a:rPr>
              <a:t>스키마가 없습니다</a:t>
            </a:r>
            <a:r>
              <a:rPr lang="en-US" altLang="ko-KR" sz="2400" dirty="0">
                <a:latin typeface="바탕체" pitchFamily="17" charset="-127"/>
                <a:ea typeface="바탕체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바탕체" pitchFamily="17" charset="-127"/>
                <a:ea typeface="바탕체" pitchFamily="17" charset="-127"/>
              </a:rPr>
              <a:t>제약 없이 자유롭고 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필요할 때 마다 필드를 추가하거나 제거하는 것이 매우 쉬워졌음을 의미사실은 </a:t>
            </a:r>
            <a:r>
              <a:rPr lang="ko-KR" altLang="en-US" sz="2000" dirty="0" err="1">
                <a:latin typeface="바탕체" pitchFamily="17" charset="-127"/>
                <a:ea typeface="바탕체" pitchFamily="17" charset="-127"/>
              </a:rPr>
              <a:t>필드라는게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 </a:t>
            </a:r>
            <a:r>
              <a:rPr lang="ko-KR" altLang="en-US" sz="2000" dirty="0" err="1">
                <a:latin typeface="바탕체" pitchFamily="17" charset="-127"/>
                <a:ea typeface="바탕체" pitchFamily="17" charset="-127"/>
              </a:rPr>
              <a:t>없는거나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 마찬가지니까</a:t>
            </a: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. </a:t>
            </a:r>
            <a:r>
              <a:rPr lang="ko-KR" altLang="en-US" sz="2000" dirty="0">
                <a:latin typeface="바탕체" pitchFamily="17" charset="-127"/>
                <a:ea typeface="바탕체" pitchFamily="17" charset="-127"/>
              </a:rPr>
              <a:t>따라서 개발 과정이 매우 단순해지고 빠르게 개발이 가능하게 </a:t>
            </a:r>
            <a:r>
              <a:rPr lang="ko-KR" altLang="en-US" sz="2000" dirty="0" smtClean="0">
                <a:latin typeface="바탕체" pitchFamily="17" charset="-127"/>
                <a:ea typeface="바탕체" pitchFamily="17" charset="-127"/>
              </a:rPr>
              <a:t>됩니다</a:t>
            </a:r>
            <a:r>
              <a:rPr lang="en-US" altLang="ko-KR" sz="2000" dirty="0">
                <a:latin typeface="바탕체" pitchFamily="17" charset="-127"/>
                <a:ea typeface="바탕체" pitchFamily="17" charset="-127"/>
              </a:rPr>
              <a:t>.</a:t>
            </a:r>
            <a:endParaRPr lang="en-US" altLang="ko-KR" sz="2000" dirty="0" smtClean="0"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0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183880" cy="691520"/>
          </a:xfrm>
        </p:spPr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effectLst/>
              </a:rPr>
              <a:t> </a:t>
            </a:r>
            <a:r>
              <a:rPr lang="ko-KR" altLang="en-US" dirty="0" smtClean="0">
                <a:solidFill>
                  <a:schemeClr val="tx2"/>
                </a:solidFill>
                <a:effectLst/>
              </a:rPr>
              <a:t>단점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18388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바탕체" pitchFamily="17" charset="-127"/>
                <a:ea typeface="바탕체" pitchFamily="17" charset="-127"/>
              </a:rPr>
              <a:t>메모리 </a:t>
            </a:r>
            <a:r>
              <a:rPr lang="ko-KR" altLang="en-US" sz="2400" dirty="0" err="1">
                <a:latin typeface="바탕체" pitchFamily="17" charset="-127"/>
                <a:ea typeface="바탕체" pitchFamily="17" charset="-127"/>
              </a:rPr>
              <a:t>맵</a:t>
            </a:r>
            <a:r>
              <a:rPr lang="ko-KR" altLang="en-US" sz="2400" dirty="0">
                <a:latin typeface="바탕체" pitchFamily="17" charset="-127"/>
                <a:ea typeface="바탕체" pitchFamily="17" charset="-127"/>
              </a:rPr>
              <a:t> 형태의 파일 엔진 </a:t>
            </a:r>
            <a:r>
              <a:rPr lang="en-US" altLang="ko-KR" sz="2400" dirty="0">
                <a:latin typeface="바탕체" pitchFamily="17" charset="-127"/>
                <a:ea typeface="바탕체" pitchFamily="17" charset="-127"/>
              </a:rPr>
              <a:t>DB</a:t>
            </a:r>
            <a:r>
              <a:rPr lang="ko-KR" altLang="en-US" sz="2400" dirty="0">
                <a:latin typeface="바탕체" pitchFamily="17" charset="-127"/>
                <a:ea typeface="바탕체" pitchFamily="17" charset="-127"/>
              </a:rPr>
              <a:t>이기 때문에 메모리에 </a:t>
            </a:r>
            <a:r>
              <a:rPr lang="ko-KR" altLang="en-US" sz="2400" dirty="0" smtClean="0">
                <a:latin typeface="바탕체" pitchFamily="17" charset="-127"/>
                <a:ea typeface="바탕체" pitchFamily="17" charset="-127"/>
              </a:rPr>
              <a:t>의존적이며 메모리 </a:t>
            </a:r>
            <a:r>
              <a:rPr lang="ko-KR" altLang="en-US" sz="2400" dirty="0">
                <a:latin typeface="바탕체" pitchFamily="17" charset="-127"/>
                <a:ea typeface="바탕체" pitchFamily="17" charset="-127"/>
              </a:rPr>
              <a:t>크기가 성능을 </a:t>
            </a:r>
            <a:r>
              <a:rPr lang="ko-KR" altLang="en-US" sz="2400" dirty="0" smtClean="0">
                <a:latin typeface="바탕체" pitchFamily="17" charset="-127"/>
                <a:ea typeface="바탕체" pitchFamily="17" charset="-127"/>
              </a:rPr>
              <a:t>좌우합니다</a:t>
            </a:r>
            <a:r>
              <a:rPr lang="en-US" altLang="ko-KR" sz="2400" dirty="0" smtClean="0">
                <a:latin typeface="바탕체" pitchFamily="17" charset="-127"/>
                <a:ea typeface="바탕체" pitchFamily="17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바탕체" pitchFamily="17" charset="-127"/>
              <a:ea typeface="바탕체" pitchFamily="17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바탕체" pitchFamily="17" charset="-127"/>
                <a:ea typeface="바탕체" pitchFamily="17" charset="-127"/>
              </a:rPr>
              <a:t>충분한 메모리 </a:t>
            </a:r>
            <a:r>
              <a:rPr lang="ko-KR" altLang="en-US" sz="2400" dirty="0" smtClean="0">
                <a:latin typeface="바탕체" pitchFamily="17" charset="-127"/>
                <a:ea typeface="바탕체" pitchFamily="17" charset="-127"/>
              </a:rPr>
              <a:t>확보가 필요하고</a:t>
            </a:r>
            <a:r>
              <a:rPr lang="en-US" altLang="ko-KR" sz="2400" dirty="0" smtClean="0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 sz="2400" dirty="0">
                <a:latin typeface="바탕체" pitchFamily="17" charset="-127"/>
                <a:ea typeface="바탕체" pitchFamily="17" charset="-127"/>
              </a:rPr>
              <a:t>데이터 공간소모 </a:t>
            </a:r>
            <a:r>
              <a:rPr lang="ko-KR" altLang="en-US" sz="2400" dirty="0" smtClean="0">
                <a:latin typeface="바탕체" pitchFamily="17" charset="-127"/>
                <a:ea typeface="바탕체" pitchFamily="17" charset="-127"/>
              </a:rPr>
              <a:t>많습니다</a:t>
            </a:r>
            <a:r>
              <a:rPr lang="en-US" altLang="ko-KR" sz="2400" dirty="0" smtClean="0">
                <a:latin typeface="바탕체" pitchFamily="17" charset="-127"/>
                <a:ea typeface="바탕체" pitchFamily="17" charset="-127"/>
              </a:rPr>
              <a:t>.</a:t>
            </a:r>
            <a:endParaRPr lang="ko-KR" altLang="en-US" sz="2400" dirty="0">
              <a:latin typeface="바탕체" pitchFamily="17" charset="-127"/>
              <a:ea typeface="바탕체" pitchFamily="17" charset="-127"/>
            </a:endParaRPr>
          </a:p>
          <a:p>
            <a:pPr marL="0" indent="0">
              <a:buNone/>
            </a:pPr>
            <a:endParaRPr lang="en-US" altLang="ko-KR" sz="2400" dirty="0">
              <a:latin typeface="바탕체" pitchFamily="17" charset="-127"/>
              <a:ea typeface="바탕체" pitchFamily="17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바탕체" pitchFamily="17" charset="-127"/>
                <a:ea typeface="바탕체" pitchFamily="17" charset="-127"/>
              </a:rPr>
              <a:t>트랜잭션이 </a:t>
            </a:r>
            <a:r>
              <a:rPr lang="ko-KR" altLang="en-US" sz="2400" dirty="0">
                <a:latin typeface="바탕체" pitchFamily="17" charset="-127"/>
                <a:ea typeface="바탕체" pitchFamily="17" charset="-127"/>
              </a:rPr>
              <a:t>필요한 금융</a:t>
            </a:r>
            <a:r>
              <a:rPr lang="en-US" altLang="ko-KR" sz="2400" dirty="0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 sz="2400" dirty="0">
                <a:latin typeface="바탕체" pitchFamily="17" charset="-127"/>
                <a:ea typeface="바탕체" pitchFamily="17" charset="-127"/>
              </a:rPr>
              <a:t>결제</a:t>
            </a:r>
            <a:r>
              <a:rPr lang="en-US" altLang="ko-KR" sz="2400" dirty="0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 sz="2400" dirty="0" err="1">
                <a:latin typeface="바탕체" pitchFamily="17" charset="-127"/>
                <a:ea typeface="바탕체" pitchFamily="17" charset="-127"/>
              </a:rPr>
              <a:t>빌링</a:t>
            </a:r>
            <a:r>
              <a:rPr lang="en-US" altLang="ko-KR" sz="2400" dirty="0">
                <a:latin typeface="바탕체" pitchFamily="17" charset="-127"/>
                <a:ea typeface="바탕체" pitchFamily="17" charset="-127"/>
              </a:rPr>
              <a:t>, </a:t>
            </a:r>
            <a:r>
              <a:rPr lang="ko-KR" altLang="en-US" sz="2400" dirty="0" err="1">
                <a:latin typeface="바탕체" pitchFamily="17" charset="-127"/>
                <a:ea typeface="바탕체" pitchFamily="17" charset="-127"/>
              </a:rPr>
              <a:t>회원정보등에는</a:t>
            </a:r>
            <a:r>
              <a:rPr lang="ko-KR" altLang="en-US" sz="2400" dirty="0">
                <a:latin typeface="바탕체" pitchFamily="17" charset="-127"/>
                <a:ea typeface="바탕체" pitchFamily="17" charset="-127"/>
              </a:rPr>
              <a:t> </a:t>
            </a:r>
            <a:r>
              <a:rPr lang="ko-KR" altLang="en-US" sz="2400" dirty="0" smtClean="0">
                <a:latin typeface="바탕체" pitchFamily="17" charset="-127"/>
                <a:ea typeface="바탕체" pitchFamily="17" charset="-127"/>
              </a:rPr>
              <a:t>부적합</a:t>
            </a:r>
            <a:r>
              <a:rPr lang="en-US" altLang="ko-KR" sz="2400" dirty="0" smtClean="0">
                <a:latin typeface="바탕체" pitchFamily="17" charset="-127"/>
                <a:ea typeface="바탕체" pitchFamily="17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 smtClean="0">
                <a:latin typeface="바탕체" pitchFamily="17" charset="-127"/>
                <a:ea typeface="바탕체" pitchFamily="17" charset="-127"/>
              </a:rPr>
              <a:t>결국</a:t>
            </a:r>
            <a:r>
              <a:rPr lang="en-US" altLang="ko-KR" sz="2400" dirty="0">
                <a:latin typeface="바탕체" pitchFamily="17" charset="-127"/>
                <a:ea typeface="바탕체" pitchFamily="17" charset="-127"/>
              </a:rPr>
              <a:t> </a:t>
            </a:r>
            <a:r>
              <a:rPr lang="en-US" altLang="ko-KR" sz="2400" dirty="0" smtClean="0">
                <a:latin typeface="바탕체" pitchFamily="17" charset="-127"/>
                <a:ea typeface="바탕체" pitchFamily="17" charset="-127"/>
              </a:rPr>
              <a:t>RDBMS</a:t>
            </a:r>
            <a:r>
              <a:rPr lang="ko-KR" altLang="en-US" sz="2400" dirty="0" smtClean="0">
                <a:latin typeface="바탕체" pitchFamily="17" charset="-127"/>
                <a:ea typeface="바탕체" pitchFamily="17" charset="-127"/>
              </a:rPr>
              <a:t>필요</a:t>
            </a:r>
            <a:r>
              <a:rPr lang="en-US" altLang="ko-KR" sz="2400" dirty="0">
                <a:latin typeface="바탕체" pitchFamily="17" charset="-127"/>
                <a:ea typeface="바탕체" pitchFamily="17" charset="-127"/>
              </a:rPr>
              <a:t>.</a:t>
            </a:r>
            <a:endParaRPr lang="en-US" altLang="ko-KR" sz="2400" dirty="0"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8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100</TotalTime>
  <Words>142</Words>
  <Application>Microsoft Office PowerPoint</Application>
  <PresentationFormat>화면 슬라이드 쇼(4:3)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모양</vt:lpstr>
      <vt:lpstr>Mongo DB</vt:lpstr>
      <vt:lpstr> 몽고DB란?</vt:lpstr>
      <vt:lpstr> NoSQL?</vt:lpstr>
      <vt:lpstr> 특징?</vt:lpstr>
      <vt:lpstr> 특징?</vt:lpstr>
      <vt:lpstr> 특징?</vt:lpstr>
      <vt:lpstr> 단점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Darken Dark</dc:creator>
  <cp:lastModifiedBy>2강015</cp:lastModifiedBy>
  <cp:revision>17</cp:revision>
  <dcterms:created xsi:type="dcterms:W3CDTF">2017-08-09T15:41:50Z</dcterms:created>
  <dcterms:modified xsi:type="dcterms:W3CDTF">2017-08-11T04:54:01Z</dcterms:modified>
</cp:coreProperties>
</file>