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2" r:id="rId7"/>
    <p:sldId id="263" r:id="rId8"/>
    <p:sldId id="261" r:id="rId9"/>
    <p:sldId id="264" r:id="rId10"/>
    <p:sldId id="270" r:id="rId11"/>
    <p:sldId id="267" r:id="rId12"/>
    <p:sldId id="268" r:id="rId13"/>
    <p:sldId id="271" r:id="rId14"/>
    <p:sldId id="272" r:id="rId15"/>
    <p:sldId id="266" r:id="rId16"/>
    <p:sldId id="26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37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47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72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92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7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80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3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05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37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60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759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543" y="1911982"/>
            <a:ext cx="4992914" cy="1231106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r>
              <a:rPr lang="en-US" sz="24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  <a:br>
              <a:rPr lang="en-US" sz="24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MOTOR CONTROL</a:t>
            </a:r>
            <a:endParaRPr lang="en-US" sz="2400" b="1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7413"/>
            <a:ext cx="4486656" cy="70270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</a:schemeClr>
                </a:solidFill>
              </a:rPr>
              <a:t>Omkar </a:t>
            </a:r>
            <a:r>
              <a:rPr lang="en-US" sz="2800" dirty="0" err="1" smtClean="0">
                <a:solidFill>
                  <a:schemeClr val="tx1">
                    <a:lumMod val="65000"/>
                  </a:schemeClr>
                </a:solidFill>
              </a:rPr>
              <a:t>Parange</a:t>
            </a:r>
            <a:endParaRPr lang="en-US" sz="2800" dirty="0" smtClean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tx1">
                    <a:lumMod val="65000"/>
                  </a:schemeClr>
                </a:solidFill>
              </a:rPr>
              <a:t>M.Tech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., NIT Karnataka)</a:t>
            </a:r>
            <a:endParaRPr lang="en-US" sz="1800" dirty="0">
              <a:solidFill>
                <a:schemeClr val="tx1">
                  <a:lumMod val="65000"/>
                </a:schemeClr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302732"/>
              </p:ext>
            </p:extLst>
          </p:nvPr>
        </p:nvGraphicFramePr>
        <p:xfrm>
          <a:off x="6446383" y="729795"/>
          <a:ext cx="5395236" cy="5395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Image" r:id="rId4" imgW="3120840" imgH="3120840" progId="Photoshop.Image.18">
                  <p:embed/>
                </p:oleObj>
              </mc:Choice>
              <mc:Fallback>
                <p:oleObj name="Image" r:id="rId4" imgW="3120840" imgH="3120840" progId="Photoshop.Image.18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46383" y="729795"/>
                        <a:ext cx="5395236" cy="5395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3590" cy="111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 bwMode="black">
          <a:xfrm>
            <a:off x="2362200" y="0"/>
            <a:ext cx="7467600" cy="1117600"/>
          </a:xfrm>
          <a:prstGeom prst="rect">
            <a:avLst/>
          </a:prstGeo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Nonlinear Approximation</a:t>
            </a:r>
            <a:endParaRPr lang="en-US" sz="2400" b="1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18" y="1559843"/>
            <a:ext cx="9705982" cy="469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3590" cy="111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 bwMode="black">
          <a:xfrm>
            <a:off x="2362200" y="0"/>
            <a:ext cx="7467600" cy="1117600"/>
          </a:xfrm>
          <a:prstGeom prst="rect">
            <a:avLst/>
          </a:prstGeo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Identification Models</a:t>
            </a:r>
            <a:endParaRPr lang="en-US" sz="2400" b="1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084" y="2630725"/>
            <a:ext cx="4775198" cy="3018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310" y="2630487"/>
            <a:ext cx="47815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58" y="2209802"/>
            <a:ext cx="7348702" cy="35559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12193590" cy="111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 bwMode="black">
          <a:xfrm>
            <a:off x="3599543" y="0"/>
            <a:ext cx="4992914" cy="1117600"/>
          </a:xfrm>
          <a:prstGeom prst="rect">
            <a:avLst/>
          </a:prstGeo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 Motor vs. ANN</a:t>
            </a:r>
            <a:endParaRPr lang="en-US" sz="2400" b="1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682" y="2209802"/>
            <a:ext cx="2697652" cy="36036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92013" y="3695700"/>
            <a:ext cx="762000" cy="7366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54013" y="4076700"/>
            <a:ext cx="4559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3590" cy="111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 bwMode="black">
          <a:xfrm>
            <a:off x="3599543" y="0"/>
            <a:ext cx="4992914" cy="1117600"/>
          </a:xfrm>
          <a:prstGeom prst="rect">
            <a:avLst/>
          </a:prstGeo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  <a:endParaRPr lang="en-US" sz="2400" b="1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99" y="1658670"/>
            <a:ext cx="9626600" cy="465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5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 descr="Gentle introduction to Genetic Algorithm - njkhanh">
            <a:extLst>
              <a:ext uri="{FF2B5EF4-FFF2-40B4-BE49-F238E27FC236}">
                <a16:creationId xmlns:a16="http://schemas.microsoft.com/office/drawing/2014/main" id="{EDCBFD45-546A-6C1F-77BE-6EF1E4989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" t="2525" r="1603" b="2867"/>
          <a:stretch/>
        </p:blipFill>
        <p:spPr bwMode="auto">
          <a:xfrm>
            <a:off x="1722276" y="1287497"/>
            <a:ext cx="8971124" cy="468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2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95" y="1676400"/>
            <a:ext cx="1095081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359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3590" cy="11176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543" y="0"/>
            <a:ext cx="4992914" cy="1117600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r>
              <a:rPr lang="en-US" sz="32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2400" b="1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5709" y="1553608"/>
            <a:ext cx="71990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AI vs. ML</a:t>
            </a:r>
            <a:endParaRPr lang="en-IN" sz="32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Interesting history </a:t>
            </a:r>
            <a:r>
              <a:rPr lang="en-IN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of AI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ML </a:t>
            </a:r>
            <a:r>
              <a:rPr lang="en-IN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for Motor Control</a:t>
            </a:r>
            <a:endParaRPr lang="en-IN" sz="32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ANN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97289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3585029" y="1011961"/>
            <a:ext cx="5021942" cy="502194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721182" y="3284267"/>
            <a:ext cx="2749636" cy="27496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 txBox="1">
            <a:spLocks/>
          </p:cNvSpPr>
          <p:nvPr/>
        </p:nvSpPr>
        <p:spPr bwMode="black">
          <a:xfrm>
            <a:off x="5678251" y="1946766"/>
            <a:ext cx="835498" cy="815654"/>
          </a:xfrm>
          <a:prstGeom prst="rect">
            <a:avLst/>
          </a:prstGeom>
          <a:noFill/>
          <a:ln w="31750" cap="sq">
            <a:noFill/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FF"/>
                </a:solidFill>
              </a:rPr>
              <a:t>AI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 txBox="1">
            <a:spLocks/>
          </p:cNvSpPr>
          <p:nvPr/>
        </p:nvSpPr>
        <p:spPr bwMode="black">
          <a:xfrm>
            <a:off x="5563833" y="4251258"/>
            <a:ext cx="1064334" cy="815654"/>
          </a:xfrm>
          <a:prstGeom prst="rect">
            <a:avLst/>
          </a:prstGeom>
          <a:noFill/>
          <a:ln w="31750" cap="sq">
            <a:noFill/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/>
                </a:solidFill>
              </a:rPr>
              <a:t>ML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Diagram, timeline&#10;&#10;Description automatically generated">
            <a:extLst>
              <a:ext uri="{FF2B5EF4-FFF2-40B4-BE49-F238E27FC236}">
                <a16:creationId xmlns:a16="http://schemas.microsoft.com/office/drawing/2014/main" id="{F7BCCE18-3B44-4D6F-9543-8E8E5BCE7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72" y="1631048"/>
            <a:ext cx="11064454" cy="45054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258300" y="4358518"/>
            <a:ext cx="25146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7BBA5917-024B-0096-C3DC-6B10C594C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46" y="964390"/>
            <a:ext cx="2044854" cy="251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3590" cy="111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 bwMode="black">
          <a:xfrm>
            <a:off x="3327400" y="0"/>
            <a:ext cx="5537200" cy="1117600"/>
          </a:xfrm>
          <a:prstGeom prst="rect">
            <a:avLst/>
          </a:prstGeo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&amp; MOTOR CONTROL</a:t>
            </a:r>
            <a:endParaRPr lang="en-US" sz="2400" b="1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3B8674F-5DF1-7387-B539-B43EC78D2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29" y="2597815"/>
            <a:ext cx="4292600" cy="277997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0"/>
            <a:ext cx="12193590" cy="111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 bwMode="black">
          <a:xfrm>
            <a:off x="3599543" y="0"/>
            <a:ext cx="4992914" cy="1117600"/>
          </a:xfrm>
          <a:prstGeom prst="rect">
            <a:avLst/>
          </a:prstGeo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NEURON</a:t>
            </a:r>
            <a:endParaRPr lang="en-US" sz="2400" b="1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6103258" y="2822427"/>
            <a:ext cx="5316537" cy="233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3590" cy="111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 bwMode="black">
          <a:xfrm>
            <a:off x="2362200" y="0"/>
            <a:ext cx="7467600" cy="1117600"/>
          </a:xfrm>
          <a:prstGeom prst="rect">
            <a:avLst/>
          </a:prstGeo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en-US" sz="2400" b="1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143248" y="1460837"/>
            <a:ext cx="5905502" cy="5053926"/>
            <a:chOff x="457200" y="1574959"/>
            <a:chExt cx="5638800" cy="482568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574959"/>
              <a:ext cx="5638800" cy="482568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153809" y="2692856"/>
                  <a:ext cx="117359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8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8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809" y="2692856"/>
                  <a:ext cx="1173591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/>
          <p:cNvGrpSpPr/>
          <p:nvPr/>
        </p:nvGrpSpPr>
        <p:grpSpPr>
          <a:xfrm>
            <a:off x="6174144" y="3775163"/>
            <a:ext cx="3824833" cy="640718"/>
            <a:chOff x="3399698" y="3775163"/>
            <a:chExt cx="3824833" cy="640718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818798" y="4078515"/>
              <a:ext cx="877881" cy="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399698" y="3819753"/>
                  <a:ext cx="30104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800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698" y="3819753"/>
                  <a:ext cx="301043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/>
            <p:cNvGrpSpPr/>
            <p:nvPr/>
          </p:nvGrpSpPr>
          <p:grpSpPr>
            <a:xfrm>
              <a:off x="4691284" y="3775163"/>
              <a:ext cx="699200" cy="640718"/>
              <a:chOff x="8071481" y="3667441"/>
              <a:chExt cx="699200" cy="64071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8071481" y="3667441"/>
                <a:ext cx="640718" cy="640718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8253272" y="3710900"/>
                    <a:ext cx="517409" cy="5962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IN" sz="1600" i="1" dirty="0"/>
                  </a:p>
                </p:txBody>
              </p:sp>
            </mc:Choice>
            <mc:Fallback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3272" y="3710900"/>
                    <a:ext cx="517409" cy="59625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" name="Straight Arrow Connector 34"/>
            <p:cNvCxnSpPr/>
            <p:nvPr/>
          </p:nvCxnSpPr>
          <p:spPr>
            <a:xfrm>
              <a:off x="6697481" y="4103915"/>
              <a:ext cx="527050" cy="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332002" y="4097565"/>
              <a:ext cx="836839" cy="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6168841" y="3799438"/>
              <a:ext cx="527049" cy="596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6185504" y="3935902"/>
              <a:ext cx="493722" cy="336026"/>
              <a:chOff x="9386487" y="3857625"/>
              <a:chExt cx="407193" cy="27713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9451515" y="3857625"/>
                <a:ext cx="277138" cy="277136"/>
                <a:chOff x="9386487" y="3792596"/>
                <a:chExt cx="407193" cy="407193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9590084" y="3792596"/>
                  <a:ext cx="0" cy="407193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5400000">
                  <a:off x="9590084" y="3805429"/>
                  <a:ext cx="0" cy="407193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>
              <a:xfrm rot="2700000">
                <a:off x="9590084" y="3805429"/>
                <a:ext cx="0" cy="4071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717314" y="3559719"/>
                <a:ext cx="37439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IN" sz="2800" i="1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314" y="3559719"/>
                <a:ext cx="37439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10057989" y="3819752"/>
                <a:ext cx="1510350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989" y="3819752"/>
                <a:ext cx="151035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/>
              <p:cNvSpPr/>
              <p:nvPr/>
            </p:nvSpPr>
            <p:spPr>
              <a:xfrm>
                <a:off x="8130157" y="3692631"/>
                <a:ext cx="7241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157" y="3692631"/>
                <a:ext cx="7241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/>
          <p:nvPr/>
        </p:nvSpPr>
        <p:spPr>
          <a:xfrm>
            <a:off x="7258050" y="3575094"/>
            <a:ext cx="2477402" cy="104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8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22109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 animBg="1"/>
      <p:bldP spid="73" grpId="1" animBg="1"/>
      <p:bldP spid="80" grpId="1" animBg="1"/>
      <p:bldP spid="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3590" cy="111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 bwMode="black">
          <a:xfrm>
            <a:off x="2362200" y="0"/>
            <a:ext cx="7467600" cy="1117600"/>
          </a:xfrm>
          <a:prstGeom prst="rect">
            <a:avLst/>
          </a:prstGeo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Back-Propagation</a:t>
            </a:r>
            <a:endParaRPr lang="en-US" sz="2400" b="1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E38AEF-4E2D-4D00-9707-4356DDB77317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dcmitype/"/>
    <ds:schemaRef ds:uri="16c05727-aa75-4e4a-9b5f-8a80a1165891"/>
    <ds:schemaRef ds:uri="http://schemas.microsoft.com/office/infopath/2007/PartnerControls"/>
    <ds:schemaRef ds:uri="http://purl.org/dc/elements/1.1/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75</Words>
  <Application>Microsoft Office PowerPoint</Application>
  <PresentationFormat>Widescreen</PresentationFormat>
  <Paragraphs>39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Gill Sans MT</vt:lpstr>
      <vt:lpstr>Wingdings</vt:lpstr>
      <vt:lpstr>Parcel</vt:lpstr>
      <vt:lpstr>Image</vt:lpstr>
      <vt:lpstr>MACHINE LEARNING   FOR MOTOR CONTROL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2022-06-07T05:46:54Z</dcterms:created>
  <dcterms:modified xsi:type="dcterms:W3CDTF">2022-06-07T14:49:30Z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