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2" r:id="rId7"/>
    <p:sldId id="263" r:id="rId8"/>
    <p:sldId id="261" r:id="rId9"/>
    <p:sldId id="264" r:id="rId10"/>
    <p:sldId id="270" r:id="rId11"/>
    <p:sldId id="274" r:id="rId12"/>
    <p:sldId id="273" r:id="rId13"/>
    <p:sldId id="267" r:id="rId14"/>
    <p:sldId id="268" r:id="rId15"/>
    <p:sldId id="271" r:id="rId16"/>
    <p:sldId id="272" r:id="rId17"/>
    <p:sldId id="275" r:id="rId18"/>
    <p:sldId id="276" r:id="rId19"/>
    <p:sldId id="266" r:id="rId20"/>
    <p:sldId id="269" r:id="rId21"/>
    <p:sldId id="277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6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3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4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28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2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96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3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3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759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543" y="1911982"/>
            <a:ext cx="4992914" cy="1231106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b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MOTOR CONTROL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7413"/>
            <a:ext cx="4486656" cy="70270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Omkar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Parange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1">
                    <a:lumMod val="65000"/>
                  </a:schemeClr>
                </a:solidFill>
              </a:rPr>
              <a:t>M.Tech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., NIT Karnataka)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02732"/>
              </p:ext>
            </p:extLst>
          </p:nvPr>
        </p:nvGraphicFramePr>
        <p:xfrm>
          <a:off x="6446383" y="729795"/>
          <a:ext cx="5395236" cy="539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Image" r:id="rId4" imgW="3120840" imgH="3120840" progId="Photoshop.Image.18">
                  <p:embed/>
                </p:oleObj>
              </mc:Choice>
              <mc:Fallback>
                <p:oleObj name="Image" r:id="rId4" imgW="3120840" imgH="3120840" progId="Photoshop.Image.18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6383" y="729795"/>
                        <a:ext cx="5395236" cy="539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143248" y="1460837"/>
            <a:ext cx="5905502" cy="5053926"/>
            <a:chOff x="457200" y="1574959"/>
            <a:chExt cx="5638800" cy="48256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574959"/>
              <a:ext cx="5638800" cy="48256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53809" y="2692856"/>
                  <a:ext cx="11735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809" y="2692856"/>
                  <a:ext cx="117359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6174144" y="3775163"/>
            <a:ext cx="3824833" cy="640718"/>
            <a:chOff x="3399698" y="3775163"/>
            <a:chExt cx="3824833" cy="64071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18798" y="4078515"/>
              <a:ext cx="877881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399698" y="3819753"/>
                  <a:ext cx="30104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698" y="3819753"/>
                  <a:ext cx="30104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4691284" y="3775163"/>
              <a:ext cx="699200" cy="640718"/>
              <a:chOff x="8071481" y="3667441"/>
              <a:chExt cx="699200" cy="6407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071481" y="3667441"/>
                <a:ext cx="640718" cy="64071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253272" y="3710900"/>
                    <a:ext cx="517409" cy="5962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IN" sz="1600" i="1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3272" y="3710900"/>
                    <a:ext cx="517409" cy="596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Arrow Connector 34"/>
            <p:cNvCxnSpPr/>
            <p:nvPr/>
          </p:nvCxnSpPr>
          <p:spPr>
            <a:xfrm>
              <a:off x="6697481" y="4103915"/>
              <a:ext cx="527050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332002" y="4097565"/>
              <a:ext cx="83683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168841" y="3799438"/>
              <a:ext cx="527049" cy="596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185504" y="3935902"/>
              <a:ext cx="493722" cy="336026"/>
              <a:chOff x="9386487" y="3857625"/>
              <a:chExt cx="407193" cy="27713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9451515" y="3857625"/>
                <a:ext cx="277138" cy="277136"/>
                <a:chOff x="9386487" y="3792596"/>
                <a:chExt cx="407193" cy="40719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9590084" y="3792596"/>
                  <a:ext cx="0" cy="40719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9590084" y="3805429"/>
                  <a:ext cx="0" cy="40719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 rot="2700000">
                <a:off x="9590084" y="3805429"/>
                <a:ext cx="0" cy="4071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17314" y="3559719"/>
                <a:ext cx="37439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314" y="3559719"/>
                <a:ext cx="37439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057989" y="3819752"/>
                <a:ext cx="151035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89" y="3819752"/>
                <a:ext cx="151035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30157" y="3692631"/>
                <a:ext cx="7241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57" y="3692631"/>
                <a:ext cx="7241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7258050" y="3575094"/>
            <a:ext cx="2477402" cy="104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2109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73" grpId="1" animBg="1"/>
      <p:bldP spid="80" grpId="1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Approximation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" y="2368451"/>
            <a:ext cx="6241057" cy="30200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368451"/>
            <a:ext cx="6324600" cy="30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Identification Models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84" y="2249725"/>
            <a:ext cx="4775198" cy="3018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10" y="2249487"/>
            <a:ext cx="4781550" cy="30194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1522815" y="5448300"/>
            <a:ext cx="3588540" cy="424656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Input-output model</a:t>
            </a:r>
            <a:endParaRPr lang="en-US" sz="12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6650838" y="5537994"/>
            <a:ext cx="4457690" cy="424656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Autoregressive Exogenous (NARX)</a:t>
            </a:r>
            <a:endParaRPr lang="en-US" sz="12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Motor Speed Observer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93813" y="2527300"/>
            <a:ext cx="1663700" cy="9017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DC Motor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57512" y="2913860"/>
            <a:ext cx="345137" cy="117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04240" y="2527300"/>
            <a:ext cx="679907" cy="901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72768" y="2843212"/>
            <a:ext cx="84396" cy="2698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54522" y="2913859"/>
            <a:ext cx="84396" cy="117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653233" y="2742871"/>
            <a:ext cx="2438989" cy="500719"/>
          </a:xfrm>
          <a:custGeom>
            <a:avLst/>
            <a:gdLst>
              <a:gd name="connsiteX0" fmla="*/ 0 w 2453640"/>
              <a:gd name="connsiteY0" fmla="*/ 337906 h 500719"/>
              <a:gd name="connsiteX1" fmla="*/ 1203960 w 2453640"/>
              <a:gd name="connsiteY1" fmla="*/ 2626 h 500719"/>
              <a:gd name="connsiteX2" fmla="*/ 2118360 w 2453640"/>
              <a:gd name="connsiteY2" fmla="*/ 497926 h 500719"/>
              <a:gd name="connsiteX3" fmla="*/ 2453640 w 2453640"/>
              <a:gd name="connsiteY3" fmla="*/ 208366 h 5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640" h="500719">
                <a:moveTo>
                  <a:pt x="0" y="337906"/>
                </a:moveTo>
                <a:cubicBezTo>
                  <a:pt x="425450" y="156931"/>
                  <a:pt x="850900" y="-24044"/>
                  <a:pt x="1203960" y="2626"/>
                </a:cubicBezTo>
                <a:cubicBezTo>
                  <a:pt x="1557020" y="29296"/>
                  <a:pt x="1910080" y="463636"/>
                  <a:pt x="2118360" y="497926"/>
                </a:cubicBezTo>
                <a:cubicBezTo>
                  <a:pt x="2326640" y="532216"/>
                  <a:pt x="2379980" y="240116"/>
                  <a:pt x="2453640" y="20836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1728" y="2686050"/>
            <a:ext cx="1462568" cy="895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Controller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Artificial neural network - Wikimedia Commons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3802" y="4146590"/>
            <a:ext cx="2749392" cy="18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6459695" y="3336131"/>
            <a:ext cx="511969" cy="1502572"/>
          </a:xfrm>
          <a:custGeom>
            <a:avLst/>
            <a:gdLst>
              <a:gd name="connsiteX0" fmla="*/ 323850 w 585673"/>
              <a:gd name="connsiteY0" fmla="*/ 0 h 1552575"/>
              <a:gd name="connsiteX1" fmla="*/ 571500 w 585673"/>
              <a:gd name="connsiteY1" fmla="*/ 981075 h 1552575"/>
              <a:gd name="connsiteX2" fmla="*/ 495300 w 585673"/>
              <a:gd name="connsiteY2" fmla="*/ 1485900 h 1552575"/>
              <a:gd name="connsiteX3" fmla="*/ 0 w 585673"/>
              <a:gd name="connsiteY3" fmla="*/ 1552575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673" h="1552575">
                <a:moveTo>
                  <a:pt x="323850" y="0"/>
                </a:moveTo>
                <a:cubicBezTo>
                  <a:pt x="433387" y="366712"/>
                  <a:pt x="542925" y="733425"/>
                  <a:pt x="571500" y="981075"/>
                </a:cubicBezTo>
                <a:cubicBezTo>
                  <a:pt x="600075" y="1228725"/>
                  <a:pt x="590550" y="1390650"/>
                  <a:pt x="495300" y="1485900"/>
                </a:cubicBezTo>
                <a:cubicBezTo>
                  <a:pt x="400050" y="1581150"/>
                  <a:pt x="20637" y="1528763"/>
                  <a:pt x="0" y="15525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6483918" y="3233738"/>
            <a:ext cx="756828" cy="2061426"/>
          </a:xfrm>
          <a:custGeom>
            <a:avLst/>
            <a:gdLst>
              <a:gd name="connsiteX0" fmla="*/ 323850 w 585673"/>
              <a:gd name="connsiteY0" fmla="*/ 0 h 1552575"/>
              <a:gd name="connsiteX1" fmla="*/ 571500 w 585673"/>
              <a:gd name="connsiteY1" fmla="*/ 981075 h 1552575"/>
              <a:gd name="connsiteX2" fmla="*/ 495300 w 585673"/>
              <a:gd name="connsiteY2" fmla="*/ 1485900 h 1552575"/>
              <a:gd name="connsiteX3" fmla="*/ 0 w 585673"/>
              <a:gd name="connsiteY3" fmla="*/ 1552575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673" h="1552575">
                <a:moveTo>
                  <a:pt x="323850" y="0"/>
                </a:moveTo>
                <a:cubicBezTo>
                  <a:pt x="433387" y="366712"/>
                  <a:pt x="542925" y="733425"/>
                  <a:pt x="571500" y="981075"/>
                </a:cubicBezTo>
                <a:cubicBezTo>
                  <a:pt x="600075" y="1228725"/>
                  <a:pt x="590550" y="1390650"/>
                  <a:pt x="495300" y="1485900"/>
                </a:cubicBezTo>
                <a:cubicBezTo>
                  <a:pt x="400050" y="1581150"/>
                  <a:pt x="20637" y="1528763"/>
                  <a:pt x="0" y="15525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664483" y="3131345"/>
            <a:ext cx="138112" cy="2047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571475" y="5269841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602576" y="449528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sp>
        <p:nvSpPr>
          <p:cNvPr id="26" name="Freeform 25"/>
          <p:cNvSpPr/>
          <p:nvPr/>
        </p:nvSpPr>
        <p:spPr>
          <a:xfrm>
            <a:off x="3360268" y="3581400"/>
            <a:ext cx="680077" cy="1466850"/>
          </a:xfrm>
          <a:custGeom>
            <a:avLst/>
            <a:gdLst>
              <a:gd name="connsiteX0" fmla="*/ 680077 w 680077"/>
              <a:gd name="connsiteY0" fmla="*/ 1466850 h 1466850"/>
              <a:gd name="connsiteX1" fmla="*/ 627 w 680077"/>
              <a:gd name="connsiteY1" fmla="*/ 800100 h 1466850"/>
              <a:gd name="connsiteX2" fmla="*/ 559427 w 680077"/>
              <a:gd name="connsiteY2" fmla="*/ 247650 h 1466850"/>
              <a:gd name="connsiteX3" fmla="*/ 661027 w 680077"/>
              <a:gd name="connsiteY3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77" h="1466850">
                <a:moveTo>
                  <a:pt x="680077" y="1466850"/>
                </a:moveTo>
                <a:cubicBezTo>
                  <a:pt x="350406" y="1235075"/>
                  <a:pt x="20735" y="1003300"/>
                  <a:pt x="627" y="800100"/>
                </a:cubicBezTo>
                <a:cubicBezTo>
                  <a:pt x="-19481" y="596900"/>
                  <a:pt x="449360" y="381000"/>
                  <a:pt x="559427" y="247650"/>
                </a:cubicBezTo>
                <a:cubicBezTo>
                  <a:pt x="669494" y="114300"/>
                  <a:pt x="653619" y="19050"/>
                  <a:pt x="66102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233861" y="4965184"/>
            <a:ext cx="8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25723" y="5269841"/>
                <a:ext cx="2180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V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723" y="5269841"/>
                <a:ext cx="2180375" cy="369332"/>
              </a:xfrm>
              <a:prstGeom prst="rect">
                <a:avLst/>
              </a:prstGeom>
              <a:blipFill>
                <a:blip r:embed="rId5"/>
                <a:stretch>
                  <a:fillRect l="-252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56824" y="4495280"/>
                <a:ext cx="2149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824" y="4495280"/>
                <a:ext cx="2149275" cy="369332"/>
              </a:xfrm>
              <a:prstGeom prst="rect">
                <a:avLst/>
              </a:prstGeom>
              <a:blipFill>
                <a:blip r:embed="rId6"/>
                <a:stretch>
                  <a:fillRect l="-2557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362200" y="0"/>
            <a:ext cx="7467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8" y="2059666"/>
            <a:ext cx="3987802" cy="3856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86" y="2059666"/>
            <a:ext cx="3987800" cy="38562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81702" y="3649662"/>
            <a:ext cx="1068088" cy="67627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029075" y="4047605"/>
            <a:ext cx="9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095750" y="2116816"/>
            <a:ext cx="9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Voltage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0267950" y="2193016"/>
            <a:ext cx="77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7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8" y="2209802"/>
            <a:ext cx="7348702" cy="35559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Speed Observer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2" y="2209802"/>
            <a:ext cx="2697652" cy="36036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2013" y="3695700"/>
            <a:ext cx="762000" cy="736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54013" y="3695700"/>
            <a:ext cx="4559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9" y="1658670"/>
            <a:ext cx="9626600" cy="46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-54875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2743200" y="0"/>
            <a:ext cx="67056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hi-IN" sz="32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जुगाड़</a:t>
            </a:r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</a:t>
            </a:r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57" y="2359022"/>
            <a:ext cx="3967486" cy="2479678"/>
          </a:xfrm>
          <a:prstGeom prst="rect">
            <a:avLst/>
          </a:prstGeom>
        </p:spPr>
      </p:pic>
      <p:pic>
        <p:nvPicPr>
          <p:cNvPr id="4098" name="Picture 2" descr="TS Series – Torque Sensors | Magtrol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" y="2552700"/>
            <a:ext cx="309756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100038" y="3260724"/>
            <a:ext cx="813851" cy="67627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2" descr="Artificial neural network - Wikimedia Commons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677963" y="2933699"/>
            <a:ext cx="228144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8166984" y="3378200"/>
            <a:ext cx="743839" cy="690902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36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5353" y="3511033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Torque!!!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 descr="Gentle introduction to Genetic Algorithm - njkhanh">
            <a:extLst>
              <a:ext uri="{FF2B5EF4-FFF2-40B4-BE49-F238E27FC236}">
                <a16:creationId xmlns:a16="http://schemas.microsoft.com/office/drawing/2014/main" id="{EDCBFD45-546A-6C1F-77BE-6EF1E4989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2525" r="1603" b="2867"/>
          <a:stretch/>
        </p:blipFill>
        <p:spPr bwMode="auto">
          <a:xfrm>
            <a:off x="1722276" y="1287497"/>
            <a:ext cx="8971124" cy="46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5" y="1676400"/>
            <a:ext cx="1095081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35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543" y="0"/>
            <a:ext cx="4992914" cy="1117600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4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5709" y="1553608"/>
            <a:ext cx="71990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AI vs. ML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Interesting history of AI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 for Motor Control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9728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585029" y="1011961"/>
            <a:ext cx="5021942" cy="50219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721182" y="3284267"/>
            <a:ext cx="2749636" cy="2749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678251" y="1946766"/>
            <a:ext cx="835498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FF"/>
                </a:solidFill>
              </a:rPr>
              <a:t>AI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 bwMode="black">
          <a:xfrm>
            <a:off x="5563833" y="4251258"/>
            <a:ext cx="1064334" cy="815654"/>
          </a:xfrm>
          <a:prstGeom prst="rect">
            <a:avLst/>
          </a:prstGeo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ML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F7BCCE18-3B44-4D6F-9543-8E8E5BCE7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2" y="1631048"/>
            <a:ext cx="11064454" cy="4505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58300" y="4358518"/>
            <a:ext cx="25146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7BBA5917-024B-0096-C3DC-6B10C594C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46" y="964390"/>
            <a:ext cx="2044854" cy="25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327400" y="0"/>
            <a:ext cx="5537200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&amp; MOTOR CONTROL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B8674F-5DF1-7387-B539-B43EC78D2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9" y="2597815"/>
            <a:ext cx="4292600" cy="27799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NEURON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103258" y="2822427"/>
            <a:ext cx="5316537" cy="23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Functions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32" y="4515322"/>
            <a:ext cx="2772980" cy="180631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493776" y="1637375"/>
            <a:ext cx="5296698" cy="1744900"/>
            <a:chOff x="-1753239" y="1637375"/>
            <a:chExt cx="5296698" cy="1744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869666" y="1717297"/>
              <a:ext cx="2673793" cy="16649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753239" y="1637375"/>
              <a:ext cx="2743202" cy="172896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99651" y="1613741"/>
            <a:ext cx="5296698" cy="1752600"/>
            <a:chOff x="5802024" y="1613741"/>
            <a:chExt cx="5296698" cy="1752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8284216" y="1613741"/>
              <a:ext cx="2814506" cy="1752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2024" y="1641882"/>
              <a:ext cx="2559693" cy="164551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2664698" y="4319495"/>
            <a:ext cx="3316188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3261" y="4319495"/>
            <a:ext cx="2695536" cy="1897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biLevel thresh="75000"/>
          </a:blip>
          <a:stretch>
            <a:fillRect/>
          </a:stretch>
        </p:blipFill>
        <p:spPr>
          <a:xfrm>
            <a:off x="9142125" y="4437325"/>
            <a:ext cx="2833846" cy="1830714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6096000" y="1117600"/>
            <a:ext cx="0" cy="574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0" y="3949700"/>
            <a:ext cx="1219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3590" cy="111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 txBox="1">
            <a:spLocks/>
          </p:cNvSpPr>
          <p:nvPr/>
        </p:nvSpPr>
        <p:spPr bwMode="black">
          <a:xfrm>
            <a:off x="3599543" y="0"/>
            <a:ext cx="4992914" cy="1117600"/>
          </a:xfrm>
          <a:prstGeom prst="rect">
            <a:avLst/>
          </a:prstGeom>
          <a:noFill/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Neural Network</a:t>
            </a:r>
            <a:endParaRPr lang="en-US" sz="24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miro.medium.com/max/1199/1*N8UXaiUKWurFLdmEhEHiWg.jpe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5" t="7922" r="12080" b="5133"/>
          <a:stretch/>
        </p:blipFill>
        <p:spPr bwMode="auto">
          <a:xfrm>
            <a:off x="1930400" y="1879600"/>
            <a:ext cx="91313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infopath/2007/PartnerControls"/>
    <ds:schemaRef ds:uri="http://purl.org/dc/elements/1.1/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124</Words>
  <Application>Microsoft Office PowerPoint</Application>
  <PresentationFormat>Widescreen</PresentationFormat>
  <Paragraphs>64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Wingdings</vt:lpstr>
      <vt:lpstr>Parcel</vt:lpstr>
      <vt:lpstr>Image</vt:lpstr>
      <vt:lpstr>MACHINE LEARNING   FOR MOTOR CONTROL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2022-06-07T05:46:54Z</dcterms:created>
  <dcterms:modified xsi:type="dcterms:W3CDTF">2022-06-07T18:02:50Z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