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380" r:id="rId6"/>
    <p:sldId id="265" r:id="rId7"/>
    <p:sldId id="261" r:id="rId8"/>
    <p:sldId id="264" r:id="rId9"/>
    <p:sldId id="263" r:id="rId10"/>
    <p:sldId id="262" r:id="rId11"/>
    <p:sldId id="381" r:id="rId12"/>
    <p:sldId id="374" r:id="rId13"/>
    <p:sldId id="267" r:id="rId14"/>
    <p:sldId id="266" r:id="rId15"/>
    <p:sldId id="268" r:id="rId16"/>
    <p:sldId id="375" r:id="rId17"/>
    <p:sldId id="376" r:id="rId18"/>
    <p:sldId id="3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15CB0-D4F7-4E07-9925-ADDE80E22C02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C1110-897F-4D02-B091-D42A8718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8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C1110-897F-4D02-B091-D42A871881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50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3217-6108-73FF-CDF3-D7B429735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B912A-8231-A242-A77A-67D0513AC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23BD4-AB67-1F61-87EE-C2B0A80D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FBCE-30EC-47B4-931A-A00B2BAB13C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4EA18-7A9C-EC27-2CF6-430EADF6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80EDA-9D82-9097-CED0-EC048774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4B6D-49C9-464E-AB0A-A1A331D9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9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B8A0-0B27-A62B-D070-D1FFBE6F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362EC-8163-E19B-B289-70AD81EE3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2178B-7E09-AE57-6BC6-AF24F8F9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FBCE-30EC-47B4-931A-A00B2BAB13C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1844E-D53F-0D25-CD72-9225E5A7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E2682-FB41-FED5-DF36-1454AC5F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4B6D-49C9-464E-AB0A-A1A331D9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9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9083F-5436-1371-49F3-E030B019B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3103C-7B77-E826-1B12-954C7F787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DEDB-21C6-FD2E-F8D9-4B015A4C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FBCE-30EC-47B4-931A-A00B2BAB13C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2C425-B942-B3A8-532B-43663EAC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05-FB43-4594-F865-FC5CF39B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4B6D-49C9-464E-AB0A-A1A331D9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5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D1E2-EB48-5F9B-95F6-CD5CACB2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DB2B-4B7D-B23E-0664-6DF32942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E3223-B4D2-D510-DCAC-36C7FAE0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FBCE-30EC-47B4-931A-A00B2BAB13C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3F70F-063A-F18E-1039-723E419C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B7C73-6314-67BA-33F0-321F9F97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4B6D-49C9-464E-AB0A-A1A331D9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1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8217-0BAA-F61E-E7DF-811EA450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09B04-D0C5-3155-75E2-8E3DF9446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A8C85-0E05-F8E0-D8BA-036BD482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FBCE-30EC-47B4-931A-A00B2BAB13C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AE6FD-7669-90EE-934B-89D1BA67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54BDE-0494-3F9A-0045-8D729B44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4B6D-49C9-464E-AB0A-A1A331D9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0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D3C1-CF84-5CBE-952B-74146A47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9698-D660-403F-956D-5C0AF201A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AD69D-ECBF-B173-036B-6F7C7B26A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F8024-D923-BA9E-91E2-1BBBDD08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FBCE-30EC-47B4-931A-A00B2BAB13C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E329A-666F-3759-04C3-A835AE20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A2F1C-D00C-5476-DEAA-86152ED3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4B6D-49C9-464E-AB0A-A1A331D9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3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CE7A-4FC8-8F8F-2994-60B1CC6E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1892C-C24D-0CCF-574E-F7D238E8A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87918-CC5D-5B64-1A49-F49112EDE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B1DB9-660A-4645-A359-811825220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4C98D-95D2-E210-C6FA-711574EE8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4FC7B-74CE-B40A-7130-0F2B3B42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FBCE-30EC-47B4-931A-A00B2BAB13C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FA2A9-19C8-E32A-7A7A-DC32F7A3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59D28-9AC5-CF95-1447-A831B19E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4B6D-49C9-464E-AB0A-A1A331D9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0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97D2-211E-870B-881E-A21F5273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31EA4-3287-B5E3-1FD9-0B1092BC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FBCE-30EC-47B4-931A-A00B2BAB13C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E37C1-D2C3-F130-7A0C-D6561F9D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E919D-A359-7E2F-8DD7-180A6ED8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4B6D-49C9-464E-AB0A-A1A331D9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7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CBDF4-992C-C7EF-5389-FB33240B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FBCE-30EC-47B4-931A-A00B2BAB13C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3FE7-36CF-1414-3A94-54B427E5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11371-2A32-9EDC-C3A1-60AA47E2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4B6D-49C9-464E-AB0A-A1A331D9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0250-A714-8819-7C83-04B41D2CD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F15E6-28EC-D3A3-AAD9-8A32AECB8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F154F-E9E0-336D-FA01-65DA64DE3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61682-61A3-4428-88A2-D0B01C7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FBCE-30EC-47B4-931A-A00B2BAB13C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C457C-07C3-413A-2C70-EC69F0E5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8C6E8-4090-AD45-70A3-994D983F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4B6D-49C9-464E-AB0A-A1A331D9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5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E9AB-6AA8-AA78-5D1D-D2EDC1C3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506CA-8CA6-D13F-03A0-C9713DE9E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02E19-6ABC-01B5-E57D-76902B7FC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86D9B-CC82-1594-CFA5-93B074FD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FBCE-30EC-47B4-931A-A00B2BAB13C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91F41-0BA2-E0A9-ACA9-E244D917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EA849-1FE4-E775-E1F1-0954490C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4B6D-49C9-464E-AB0A-A1A331D9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3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11387-A099-CFD9-0A03-8055A081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0C4EE-4611-45FC-3C6E-CCA59F4B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91D87-1E6E-C029-8A1F-2CA35429B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6FBCE-30EC-47B4-931A-A00B2BAB13C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6E4BE-C03A-02B4-3362-250D82326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4348-A9AB-5AC8-63B9-C13BAB746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194B6D-49C9-464E-AB0A-A1A331D9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FE05D074-77D4-24C2-EACD-B2325CF17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7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CC3DA-1DDA-FB43-2C4B-9E2E894C8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Web Based 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51431-35EF-9EFE-C164-7322C8167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1300"/>
              <a:t>Innovate Coders</a:t>
            </a:r>
          </a:p>
          <a:p>
            <a:pPr algn="l"/>
            <a:r>
              <a:rPr lang="en-US" sz="1300"/>
              <a:t>Faculty of Information Technology</a:t>
            </a:r>
          </a:p>
          <a:p>
            <a:pPr algn="l"/>
            <a:r>
              <a:rPr lang="en-US" sz="1300"/>
              <a:t>University Of Moratuwa</a:t>
            </a:r>
          </a:p>
          <a:p>
            <a:pPr algn="l"/>
            <a:r>
              <a:rPr lang="en-US" sz="1300"/>
              <a:t>2022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20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44323-D148-DC37-CC8F-F372F4DB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>
                <a:latin typeface="Bookman Old Style" panose="02050604050505020204" pitchFamily="18" charset="0"/>
              </a:rPr>
              <a:t>Technologies Used</a:t>
            </a:r>
            <a:endParaRPr lang="en-US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DFCA7-A265-31FC-F305-7FB8D25C9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 dirty="0"/>
              <a:t>Figma</a:t>
            </a:r>
          </a:p>
          <a:p>
            <a:r>
              <a:rPr lang="en-US" sz="2200" dirty="0"/>
              <a:t>React </a:t>
            </a:r>
            <a:r>
              <a:rPr lang="en-US" sz="2200" dirty="0" err="1"/>
              <a:t>js</a:t>
            </a:r>
            <a:endParaRPr lang="en-US" sz="2200" dirty="0"/>
          </a:p>
          <a:p>
            <a:r>
              <a:rPr lang="en-US" sz="2200" dirty="0"/>
              <a:t>Spring boot</a:t>
            </a:r>
          </a:p>
          <a:p>
            <a:r>
              <a:rPr lang="en-US" sz="2200" dirty="0"/>
              <a:t>MySQL</a:t>
            </a:r>
          </a:p>
        </p:txBody>
      </p:sp>
      <p:pic>
        <p:nvPicPr>
          <p:cNvPr id="5" name="Picture 4" descr="A green and white logo&#10;&#10;Description automatically generated">
            <a:extLst>
              <a:ext uri="{FF2B5EF4-FFF2-40B4-BE49-F238E27FC236}">
                <a16:creationId xmlns:a16="http://schemas.microsoft.com/office/drawing/2014/main" id="{A98C8131-EFCF-A3B9-9F13-574D275A9F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4" t="9064" r="30364" b="42855"/>
          <a:stretch/>
        </p:blipFill>
        <p:spPr>
          <a:xfrm>
            <a:off x="6774426" y="5214408"/>
            <a:ext cx="2010345" cy="1798788"/>
          </a:xfrm>
          <a:prstGeom prst="rect">
            <a:avLst/>
          </a:prstGeom>
        </p:spPr>
      </p:pic>
      <p:pic>
        <p:nvPicPr>
          <p:cNvPr id="7" name="Picture 6" descr="A logo of a company">
            <a:extLst>
              <a:ext uri="{FF2B5EF4-FFF2-40B4-BE49-F238E27FC236}">
                <a16:creationId xmlns:a16="http://schemas.microsoft.com/office/drawing/2014/main" id="{62EE95DD-C0E6-D8E8-AA97-DC6B5DA0E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07" y="3014488"/>
            <a:ext cx="2295467" cy="2130156"/>
          </a:xfrm>
          <a:prstGeom prst="rect">
            <a:avLst/>
          </a:prstGeom>
        </p:spPr>
      </p:pic>
      <p:pic>
        <p:nvPicPr>
          <p:cNvPr id="11" name="Picture 10" descr="A dolphin and text on a black background&#10;&#10;Description automatically generated">
            <a:extLst>
              <a:ext uri="{FF2B5EF4-FFF2-40B4-BE49-F238E27FC236}">
                <a16:creationId xmlns:a16="http://schemas.microsoft.com/office/drawing/2014/main" id="{5256D108-A208-0143-20ED-D7500421C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66" y="4807190"/>
            <a:ext cx="2910543" cy="2105141"/>
          </a:xfrm>
          <a:prstGeom prst="rect">
            <a:avLst/>
          </a:prstGeom>
        </p:spPr>
      </p:pic>
      <p:pic>
        <p:nvPicPr>
          <p:cNvPr id="14" name="Picture 13" descr="A blue and black symbol&#10;&#10;Description automatically generated">
            <a:extLst>
              <a:ext uri="{FF2B5EF4-FFF2-40B4-BE49-F238E27FC236}">
                <a16:creationId xmlns:a16="http://schemas.microsoft.com/office/drawing/2014/main" id="{5A4592C9-3A4A-DD27-3631-BBD9628756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213" y="2834523"/>
            <a:ext cx="2457177" cy="23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FC18B-8032-8E28-8878-D5946353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/>
              <a:t>Achievements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469E-30C0-4A78-3B7D-8686DA62A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02426"/>
            <a:ext cx="10168128" cy="444417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Efficient Library Management</a:t>
            </a:r>
            <a:r>
              <a:rPr lang="en-US" sz="2000" dirty="0"/>
              <a:t>: The system streamlines the management of library resources, reducing the errors associated with manual record-keeping and decentralized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Secure Authentication &amp; Authorization</a:t>
            </a:r>
            <a:r>
              <a:rPr lang="en-US" sz="2000" dirty="0"/>
              <a:t>: By integrating Google authentication and role-based access control, the system ensures secure and controlled access to library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Enhanced User Experience</a:t>
            </a:r>
            <a:r>
              <a:rPr lang="en-US" sz="2000" dirty="0"/>
              <a:t>: The intuitive interfaces for the librarian dashboard and library home make it easy for users to manage and access library resources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Real-Time Availability</a:t>
            </a:r>
            <a:r>
              <a:rPr lang="en-US" sz="2000" dirty="0"/>
              <a:t>: The system provides real-time updates on book availability, helping users quickly find and borrow the books they need.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Interactive Article Section</a:t>
            </a:r>
            <a:r>
              <a:rPr lang="en-US" sz="2000" dirty="0"/>
              <a:t>: The article section allows for the addition, editing, and management of articles, fostering a rich repository of content for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Effective Fine Management</a:t>
            </a:r>
            <a:r>
              <a:rPr lang="en-US" sz="2000" dirty="0"/>
              <a:t>: The system simplifies fine management, ensuring timely notifications and payments, reducing overdue instances.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965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C2CC-2477-C7F9-D1B9-C45CABD8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Individual Contribution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392DFE8D-252A-C14A-168F-9D342FE0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843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EDDCF-9772-C013-693B-1EB411ED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</a:rPr>
              <a:t>Paranietharan P.  214145R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9C0E9-913F-4E20-FBA3-C5EEC774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Article Section Management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Developed the article section to allow for adding, editing, and managing articles.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Implemented functionalities for supervisors and content creators to upload and maintain articles.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Enabled comments and ratings for articles, fostering user interaction and feedback.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2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1EB14-14B2-F683-B9FC-E65E7143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Shobikan V.  214197C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61B4-7F61-5410-811F-E37B1F3FC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Authentication and Authorization</a:t>
            </a:r>
          </a:p>
          <a:p>
            <a:pPr lvl="1"/>
            <a:r>
              <a:rPr lang="en-US"/>
              <a:t>Developed a secure login system with Google integration.</a:t>
            </a:r>
          </a:p>
          <a:p>
            <a:pPr lvl="1"/>
            <a:r>
              <a:rPr lang="en-US"/>
              <a:t>Implemented user verification against student and teacher databases.</a:t>
            </a:r>
          </a:p>
          <a:p>
            <a:pPr lvl="1"/>
            <a:r>
              <a:rPr lang="en-US"/>
              <a:t>Ensured robust permission-based access control to prevent unauthorized 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50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94A4F-6A3A-3BF7-F14E-7A8BB186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Lathisana T.  214116F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4B62-F1A3-5470-57B2-6C3FCFDA9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Librarian (Admin) Dashboard</a:t>
            </a:r>
          </a:p>
          <a:p>
            <a:pPr lvl="1"/>
            <a:r>
              <a:rPr lang="en-US"/>
              <a:t>Created a comprehensive dashboard for librarians to manage the library system.</a:t>
            </a:r>
          </a:p>
          <a:p>
            <a:pPr lvl="1"/>
            <a:r>
              <a:rPr lang="en-US"/>
              <a:t>Integrated features for managing books, users, and other administrative tasks.</a:t>
            </a:r>
          </a:p>
          <a:p>
            <a:pPr lvl="1"/>
            <a:r>
              <a:rPr lang="en-US"/>
              <a:t>Ensured an intuitive interface for efficient library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76B5F-6127-0873-C546-3F109442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Mihunan V.  21413H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6D29-3FB0-ACBE-D96D-4C628FF3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Library Home</a:t>
            </a:r>
          </a:p>
          <a:p>
            <a:pPr lvl="1"/>
            <a:r>
              <a:rPr lang="en-US"/>
              <a:t>Developed the main interface displaying book details and availability.</a:t>
            </a:r>
          </a:p>
          <a:p>
            <a:pPr lvl="1"/>
            <a:r>
              <a:rPr lang="en-US"/>
              <a:t>Implemented a chat system for direct communication between librarians and members.</a:t>
            </a:r>
          </a:p>
          <a:p>
            <a:pPr lvl="1"/>
            <a:r>
              <a:rPr lang="en-US"/>
              <a:t>Enhanced user experience by making book searches and availability checks seamless.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78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33049-053A-53C4-9950-9564B1875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Yasothan R.  214240E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A2AB8-431E-D3B3-E111-98958054A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Member Side Functions</a:t>
            </a:r>
          </a:p>
          <a:p>
            <a:pPr lvl="1"/>
            <a:r>
              <a:rPr lang="en-US"/>
              <a:t>Developed functionalities for managing member accounts and profiles.</a:t>
            </a:r>
          </a:p>
          <a:p>
            <a:pPr lvl="1"/>
            <a:r>
              <a:rPr lang="en-US"/>
              <a:t>Implemented fine management for overdue books.</a:t>
            </a:r>
          </a:p>
          <a:p>
            <a:pPr lvl="1"/>
            <a:r>
              <a:rPr lang="en-US"/>
              <a:t>Enhanced the user experience by ensuring smooth interactions and timely notifications.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60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EB68E-EB92-3DCE-D730-269EC193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82EF71E0-0B1B-C8E2-05E8-D48782976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AFD2658D-7AD6-4AAD-8999-6CEF8C0F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2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B0942-06FB-839E-74D3-9D431244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in brief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02B4C-F2E4-C5AD-DB03-FC82390B8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Lack of Centralized System for Book Management: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library currently does not have an integrated software solution to efficiently manage books, making tracking and organizing the collection difficult. </a:t>
            </a: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Librarian Operations: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Librarians struggle with unorganized tasks and activities, such as managing book inventories, tracking borrowing history, and handling member queries.</a:t>
            </a: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 to Book Information: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Members have limited access to real-time information on book availability and details, hindering their ability to make informed borrowing decisions. </a:t>
            </a: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Inadequate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Fine Management: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system does not efficiently manage fines and overdue books, leading to inconsistencies and difficulties in enforcement.</a:t>
            </a: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Poor Communication: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lack of effective communication channels between librarians and members, resulting in delays and misunderstandings.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89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84E12-F42F-2015-2B51-9CB655ED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AIM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7CC2-6BD6-D010-C9A1-EB82861B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develop a comprehensive Library Management System (LMS) specifically designed for schools to streamline library operations and enhance resource management.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36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18597-7232-F64E-F093-86A21608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E4A2-631F-181A-F4C1-599E2BEE5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Implement secure user registration and management for students and librarians.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Provide real-time updates on book availability and inventory status.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Facilitate efficient borrowing and returning processes for library resources.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Automate fine calculations and management for overdue books.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Enable students to submit and manage articles in a dedicated section.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Allow librarians to add, update, and manage book details and inventory.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Enhance communication between students and librarians regarding resource requests and updates.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Provide a platform for students to submit articles, including functionality for article review and approval by librarians.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Allow students to view and manage their submitted articles, including tracking submission status.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Enable librarians to categorize, archive, and manage submitted articles efficiently.</a:t>
            </a:r>
          </a:p>
          <a:p>
            <a:pPr marL="457200" marR="0" lvl="0" indent="-4572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Support flexible development using the Agile Scrum methodology to adapt to changing user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19059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A3D609-FE42-65A6-33BA-2559950C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9506-7E11-5F27-B3CD-AD5F99421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406" y="127819"/>
            <a:ext cx="5966018" cy="65493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tx2"/>
                </a:solidFill>
              </a:rPr>
              <a:t>Below are the main and sub-modules we created from the proposed solution for the Library Management System: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tx2"/>
                </a:solidFill>
              </a:rPr>
              <a:t>Authentication &amp; Authorization Module</a:t>
            </a:r>
            <a:endParaRPr lang="en-US" sz="1400" dirty="0">
              <a:solidFill>
                <a:schemeClr val="tx2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User verification against student and teacher databases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Role-based access control to prevent unauthorized actions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tx2"/>
                </a:solidFill>
              </a:rPr>
              <a:t>Librarian (Admin) Dashboard</a:t>
            </a:r>
            <a:endParaRPr lang="en-US" sz="1400" dirty="0">
              <a:solidFill>
                <a:schemeClr val="tx2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Comprehensive interface for librarians to manage books and users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Administrative task management features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Intuitive design for efficient library operations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tx2"/>
                </a:solidFill>
              </a:rPr>
              <a:t>Library Home</a:t>
            </a:r>
            <a:endParaRPr lang="en-US" sz="1400" dirty="0">
              <a:solidFill>
                <a:schemeClr val="tx2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Main interface displaying book details and availability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Chat system for communication between librarians and members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Enhanced search functionality for book availability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tx2"/>
                </a:solidFill>
              </a:rPr>
              <a:t>Article Section</a:t>
            </a:r>
            <a:endParaRPr lang="en-US" sz="1400" dirty="0">
              <a:solidFill>
                <a:schemeClr val="tx2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Adding, editing, and managing articles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Upload and maintenance functionalities for supervisors and content creators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Comments and ratings to foster user interaction and feedback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tx2"/>
                </a:solidFill>
              </a:rPr>
              <a:t>Member Management</a:t>
            </a:r>
            <a:endParaRPr lang="en-US" sz="1400" dirty="0">
              <a:solidFill>
                <a:schemeClr val="tx2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Managing member accounts and profiles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Fine management for overdue books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Smooth user interactions and timely notification</a:t>
            </a:r>
          </a:p>
          <a:p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71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19158-1D97-5478-A238-45AEEDDE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71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94879808-26C5-9FD8-083D-B42B37A25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6" b="1648"/>
          <a:stretch/>
        </p:blipFill>
        <p:spPr>
          <a:xfrm>
            <a:off x="3831368" y="107082"/>
            <a:ext cx="4988167" cy="66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19158-1D97-5478-A238-45AEEDDE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EER DIAGRAM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4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54A6B80E-018B-E1F8-F047-25DE70263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0" b="9677"/>
          <a:stretch/>
        </p:blipFill>
        <p:spPr>
          <a:xfrm>
            <a:off x="2831691" y="26666"/>
            <a:ext cx="6459794" cy="68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0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816</Words>
  <Application>Microsoft Office PowerPoint</Application>
  <PresentationFormat>Widescreen</PresentationFormat>
  <Paragraphs>88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Bookman Old Style</vt:lpstr>
      <vt:lpstr>Calibri</vt:lpstr>
      <vt:lpstr>Times New Roman</vt:lpstr>
      <vt:lpstr>Office Theme</vt:lpstr>
      <vt:lpstr>Web Based Library Management System</vt:lpstr>
      <vt:lpstr>Problem in brief</vt:lpstr>
      <vt:lpstr>AIM</vt:lpstr>
      <vt:lpstr>OBJECTIVES</vt:lpstr>
      <vt:lpstr>Proposed Solution</vt:lpstr>
      <vt:lpstr>Use Case Diagram</vt:lpstr>
      <vt:lpstr>PowerPoint Presentation</vt:lpstr>
      <vt:lpstr>EER DIAGRAM</vt:lpstr>
      <vt:lpstr>PowerPoint Presentation</vt:lpstr>
      <vt:lpstr>Technologies Used</vt:lpstr>
      <vt:lpstr>Achievements</vt:lpstr>
      <vt:lpstr>Individual Contribution</vt:lpstr>
      <vt:lpstr>Paranietharan P.  214145R</vt:lpstr>
      <vt:lpstr>Shobikan V.  214197C</vt:lpstr>
      <vt:lpstr>Lathisana T.  214116F</vt:lpstr>
      <vt:lpstr>Mihunan V.  21413H</vt:lpstr>
      <vt:lpstr>Yasothan R.  214240E</vt:lpstr>
      <vt:lpstr>Thank You 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Paranietharan Palasuntharam</dc:creator>
  <cp:lastModifiedBy>Paranietharan Palasuntharam</cp:lastModifiedBy>
  <cp:revision>11</cp:revision>
  <dcterms:created xsi:type="dcterms:W3CDTF">2024-06-21T10:27:23Z</dcterms:created>
  <dcterms:modified xsi:type="dcterms:W3CDTF">2024-06-21T20:10:10Z</dcterms:modified>
</cp:coreProperties>
</file>