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oboto"/>
      <p:regular r:id="rId23"/>
      <p:bold r:id="rId24"/>
      <p:italic r:id="rId25"/>
      <p:boldItalic r:id="rId26"/>
    </p:embeddedFont>
    <p:embeddedFont>
      <p:font typeface="Lexend Dec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exendDeca-bold.fntdata"/><Relationship Id="rId27" Type="http://schemas.openxmlformats.org/officeDocument/2006/relationships/font" Target="fonts/LexendDeca-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5450da90b_3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5450da90b_3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5450da90b_3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5450da90b_3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5450da90b_3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5450da90b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5450da90b_3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5450da90b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5450da90b_3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5450da90b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5450da90b_3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5450da90b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5450da90b_3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5450da90b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5450da90b_3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5450da90b_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5450da90b_4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5450da90b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5450da90b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5450da90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5450da90b_3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5450da90b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5450da90b_3_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5450da90b_3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5450da90b_3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5450da90b_3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5450da90b_2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5450da90b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5450da90b_2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5450da90b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5450da90b_2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5450da90b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5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54" name="Shape 54"/>
        <p:cNvGrpSpPr/>
        <p:nvPr/>
      </p:nvGrpSpPr>
      <p:grpSpPr>
        <a:xfrm>
          <a:off x="0" y="0"/>
          <a:ext cx="0" cy="0"/>
          <a:chOff x="0" y="0"/>
          <a:chExt cx="0" cy="0"/>
        </a:xfrm>
      </p:grpSpPr>
      <p:sp>
        <p:nvSpPr>
          <p:cNvPr id="55" name="Google Shape;55;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1659550"/>
            <a:ext cx="42639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p:nvPr>
            <p:ph idx="1" type="subTitle"/>
          </p:nvPr>
        </p:nvSpPr>
        <p:spPr>
          <a:xfrm>
            <a:off x="685800" y="2916254"/>
            <a:ext cx="4263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343850" y="866400"/>
            <a:ext cx="4185600" cy="3693600"/>
          </a:xfrm>
          <a:prstGeom prst="rect">
            <a:avLst/>
          </a:prstGeom>
        </p:spPr>
        <p:txBody>
          <a:bodyPr anchorCtr="0" anchor="t" bIns="0" lIns="0" spcFirstLastPara="1" rIns="0" wrap="square" tIns="0">
            <a:noAutofit/>
          </a:bodyPr>
          <a:lstStyle>
            <a:lvl1pPr indent="-419100" lvl="0" marL="457200" rtl="0">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rtl="0">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rtl="0">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rtl="0">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rtl="0">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rtl="0">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rtl="0">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rtl="0">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0" name="Google Shape;20;p4"/>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6" name="Google Shape;2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 type="body"/>
          </p:nvPr>
        </p:nvSpPr>
        <p:spPr>
          <a:xfrm>
            <a:off x="580550"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2" name="Google Shape;3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p:nvPr>
            <p:ph type="title"/>
          </p:nvPr>
        </p:nvSpPr>
        <p:spPr>
          <a:xfrm>
            <a:off x="580550" y="205975"/>
            <a:ext cx="6405600" cy="857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idx="1" type="body"/>
          </p:nvPr>
        </p:nvSpPr>
        <p:spPr>
          <a:xfrm>
            <a:off x="580550"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2" type="body"/>
          </p:nvPr>
        </p:nvSpPr>
        <p:spPr>
          <a:xfrm>
            <a:off x="2780447"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3" type="body"/>
          </p:nvPr>
        </p:nvSpPr>
        <p:spPr>
          <a:xfrm>
            <a:off x="4980344"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Google Shape;3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3" name="Google Shape;4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idx="1" type="body"/>
          </p:nvPr>
        </p:nvSpPr>
        <p:spPr>
          <a:xfrm>
            <a:off x="580550" y="4406300"/>
            <a:ext cx="6135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400"/>
              <a:buNone/>
              <a:defRPr sz="1400"/>
            </a:lvl1pPr>
          </a:lstStyle>
          <a:p/>
        </p:txBody>
      </p:sp>
      <p:sp>
        <p:nvSpPr>
          <p:cNvPr id="47" name="Google Shape;4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48"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indent="-381000" lvl="1" marL="9144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indent="-381000" lvl="2" marL="13716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indent="-381000" lvl="3" marL="1828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indent="-381000" lvl="4" marL="2286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indent="-381000" lvl="5" marL="27432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indent="-381000" lvl="6" marL="32004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indent="-381000" lvl="7" marL="36576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indent="-381000" lvl="8" marL="4114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3"/>
          <p:cNvPicPr preferRelativeResize="0"/>
          <p:nvPr/>
        </p:nvPicPr>
        <p:blipFill>
          <a:blip r:embed="rId3">
            <a:alphaModFix/>
          </a:blip>
          <a:stretch>
            <a:fillRect/>
          </a:stretch>
        </p:blipFill>
        <p:spPr>
          <a:xfrm>
            <a:off x="5621692" y="4034576"/>
            <a:ext cx="586165" cy="686300"/>
          </a:xfrm>
          <a:prstGeom prst="rect">
            <a:avLst/>
          </a:prstGeom>
          <a:noFill/>
          <a:ln>
            <a:noFill/>
          </a:ln>
        </p:spPr>
      </p:pic>
      <p:pic>
        <p:nvPicPr>
          <p:cNvPr id="61" name="Google Shape;61;p13"/>
          <p:cNvPicPr preferRelativeResize="0"/>
          <p:nvPr/>
        </p:nvPicPr>
        <p:blipFill>
          <a:blip r:embed="rId4">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5">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6">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5" name="Google Shape;65;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66" name="Google Shape;66;p13"/>
          <p:cNvSpPr txBox="1"/>
          <p:nvPr>
            <p:ph type="ctrTitle"/>
          </p:nvPr>
        </p:nvSpPr>
        <p:spPr>
          <a:xfrm>
            <a:off x="685800" y="1050900"/>
            <a:ext cx="6131400" cy="280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Team Worf</a:t>
            </a:r>
            <a:endParaRPr/>
          </a:p>
          <a:p>
            <a:pPr indent="0" lvl="0" marL="0" rtl="0" algn="l">
              <a:spcBef>
                <a:spcPts val="0"/>
              </a:spcBef>
              <a:spcAft>
                <a:spcPts val="0"/>
              </a:spcAft>
              <a:buNone/>
            </a:pPr>
            <a:br>
              <a:rPr lang="en"/>
            </a:br>
            <a:r>
              <a:rPr lang="en"/>
              <a:t>Project Activity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ctrTitle"/>
          </p:nvPr>
        </p:nvSpPr>
        <p:spPr>
          <a:xfrm>
            <a:off x="685800" y="1659550"/>
            <a:ext cx="4263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3.</a:t>
            </a:r>
            <a:endParaRPr/>
          </a:p>
          <a:p>
            <a:pPr indent="0" lvl="0" marL="0" rtl="0" algn="l">
              <a:spcBef>
                <a:spcPts val="0"/>
              </a:spcBef>
              <a:spcAft>
                <a:spcPts val="0"/>
              </a:spcAft>
              <a:buNone/>
            </a:pPr>
            <a:r>
              <a:rPr lang="en"/>
              <a:t>Reason</a:t>
            </a:r>
            <a:endParaRPr/>
          </a:p>
        </p:txBody>
      </p:sp>
      <p:pic>
        <p:nvPicPr>
          <p:cNvPr id="130" name="Google Shape;130;p22"/>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31" name="Google Shape;131;p22"/>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132" name="Google Shape;132;p22"/>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3</a:t>
            </a:r>
            <a:r>
              <a:rPr lang="en"/>
              <a:t>. Reason</a:t>
            </a:r>
            <a:endParaRPr/>
          </a:p>
        </p:txBody>
      </p:sp>
      <p:sp>
        <p:nvSpPr>
          <p:cNvPr id="138" name="Google Shape;138;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39" name="Google Shape;139;p23"/>
          <p:cNvSpPr txBox="1"/>
          <p:nvPr>
            <p:ph idx="1" type="body"/>
          </p:nvPr>
        </p:nvSpPr>
        <p:spPr>
          <a:xfrm>
            <a:off x="580550" y="1455975"/>
            <a:ext cx="3848400" cy="3155100"/>
          </a:xfrm>
          <a:prstGeom prst="rect">
            <a:avLst/>
          </a:prstGeom>
        </p:spPr>
        <p:txBody>
          <a:bodyPr anchorCtr="0" anchor="t" bIns="0" lIns="0" spcFirstLastPara="1" rIns="0" wrap="square" tIns="0">
            <a:noAutofit/>
          </a:bodyPr>
          <a:lstStyle/>
          <a:p>
            <a:pPr indent="0" lvl="0" marL="457200" rtl="0" algn="l">
              <a:spcBef>
                <a:spcPts val="0"/>
              </a:spcBef>
              <a:spcAft>
                <a:spcPts val="0"/>
              </a:spcAft>
              <a:buNone/>
            </a:pPr>
            <a:r>
              <a:rPr b="1" lang="en" sz="1200">
                <a:latin typeface="Muli"/>
                <a:ea typeface="Muli"/>
                <a:cs typeface="Muli"/>
                <a:sym typeface="Muli"/>
              </a:rPr>
              <a:t>We’re creating our app for two main reasons:</a:t>
            </a:r>
            <a:endParaRPr b="1" sz="1200">
              <a:latin typeface="Muli"/>
              <a:ea typeface="Muli"/>
              <a:cs typeface="Muli"/>
              <a:sym typeface="Muli"/>
            </a:endParaRPr>
          </a:p>
          <a:p>
            <a:pPr indent="-304800" lvl="0" marL="457200" rtl="0" algn="l">
              <a:spcBef>
                <a:spcPts val="1200"/>
              </a:spcBef>
              <a:spcAft>
                <a:spcPts val="0"/>
              </a:spcAft>
              <a:buSzPts val="1200"/>
              <a:buChar char="⬡"/>
            </a:pPr>
            <a:r>
              <a:rPr lang="en" sz="1200"/>
              <a:t>Problem: Currently students are forced to keep track of notes across multiple apps and sharing these notes is still tedious. Our app can solve this problem.</a:t>
            </a:r>
            <a:br>
              <a:rPr lang="en" sz="1200"/>
            </a:br>
            <a:endParaRPr sz="1200"/>
          </a:p>
          <a:p>
            <a:pPr indent="-304800" lvl="0" marL="457200" rtl="0" algn="l">
              <a:spcBef>
                <a:spcPts val="0"/>
              </a:spcBef>
              <a:spcAft>
                <a:spcPts val="0"/>
              </a:spcAft>
              <a:buSzPts val="1200"/>
              <a:buChar char="⬡"/>
            </a:pPr>
            <a:r>
              <a:rPr lang="en" sz="1200"/>
              <a:t>Part of the problem is how information is currently interpreted. We feel that by reinterpreting notes as a shared collective rather than a personal obligation, we will ultimately save many students time.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ctrTitle"/>
          </p:nvPr>
        </p:nvSpPr>
        <p:spPr>
          <a:xfrm>
            <a:off x="685800" y="1659550"/>
            <a:ext cx="4263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4</a:t>
            </a:r>
            <a:r>
              <a:rPr lang="en"/>
              <a:t>.</a:t>
            </a:r>
            <a:endParaRPr/>
          </a:p>
          <a:p>
            <a:pPr indent="0" lvl="0" marL="0" rtl="0" algn="l">
              <a:spcBef>
                <a:spcPts val="0"/>
              </a:spcBef>
              <a:spcAft>
                <a:spcPts val="0"/>
              </a:spcAft>
              <a:buNone/>
            </a:pPr>
            <a:r>
              <a:rPr lang="en"/>
              <a:t>Impact</a:t>
            </a:r>
            <a:endParaRPr/>
          </a:p>
        </p:txBody>
      </p:sp>
      <p:pic>
        <p:nvPicPr>
          <p:cNvPr id="145" name="Google Shape;145;p24"/>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46" name="Google Shape;146;p24"/>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147" name="Google Shape;147;p24"/>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Impact of this app:</a:t>
            </a:r>
            <a:endParaRPr/>
          </a:p>
        </p:txBody>
      </p:sp>
      <p:sp>
        <p:nvSpPr>
          <p:cNvPr id="153" name="Google Shape;153;p25"/>
          <p:cNvSpPr txBox="1"/>
          <p:nvPr>
            <p:ph idx="2" type="body"/>
          </p:nvPr>
        </p:nvSpPr>
        <p:spPr>
          <a:xfrm>
            <a:off x="580550" y="1739275"/>
            <a:ext cx="5503200" cy="2294700"/>
          </a:xfrm>
          <a:prstGeom prst="rect">
            <a:avLst/>
          </a:prstGeom>
        </p:spPr>
        <p:txBody>
          <a:bodyPr anchorCtr="0" anchor="t" bIns="0" lIns="0" spcFirstLastPara="1" rIns="0" wrap="square" tIns="0">
            <a:noAutofit/>
          </a:bodyPr>
          <a:lstStyle/>
          <a:p>
            <a:pPr indent="-327025" lvl="0" marL="457200" rtl="0" algn="l">
              <a:lnSpc>
                <a:spcPct val="115000"/>
              </a:lnSpc>
              <a:spcBef>
                <a:spcPts val="0"/>
              </a:spcBef>
              <a:spcAft>
                <a:spcPts val="0"/>
              </a:spcAft>
              <a:buSzPts val="1550"/>
              <a:buFont typeface="Roboto"/>
              <a:buChar char="⬡"/>
            </a:pPr>
            <a:r>
              <a:rPr i="1" lang="en" sz="1550">
                <a:latin typeface="Roboto"/>
                <a:ea typeface="Roboto"/>
                <a:cs typeface="Roboto"/>
                <a:sym typeface="Roboto"/>
              </a:rPr>
              <a:t>“</a:t>
            </a:r>
            <a:r>
              <a:rPr i="1" lang="en" sz="1550">
                <a:latin typeface="Roboto"/>
                <a:ea typeface="Roboto"/>
                <a:cs typeface="Roboto"/>
                <a:sym typeface="Roboto"/>
              </a:rPr>
              <a:t>When we are done, [instead of thinking twice about sharing a note or having to sift through chat logs],  we will now [have quicker and more efficient access to class notes and sharing them won’t be as tedious], so we think we need to [learn and use best practices from this class to create a web app that fills this need] “</a:t>
            </a:r>
            <a:endParaRPr b="1" sz="1200"/>
          </a:p>
        </p:txBody>
      </p:sp>
      <p:sp>
        <p:nvSpPr>
          <p:cNvPr id="154" name="Google Shape;154;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ctrTitle"/>
          </p:nvPr>
        </p:nvSpPr>
        <p:spPr>
          <a:xfrm>
            <a:off x="685800" y="1659550"/>
            <a:ext cx="4263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5</a:t>
            </a:r>
            <a:r>
              <a:rPr lang="en"/>
              <a:t>.</a:t>
            </a:r>
            <a:endParaRPr/>
          </a:p>
          <a:p>
            <a:pPr indent="0" lvl="0" marL="0" rtl="0" algn="l">
              <a:spcBef>
                <a:spcPts val="0"/>
              </a:spcBef>
              <a:spcAft>
                <a:spcPts val="0"/>
              </a:spcAft>
              <a:buNone/>
            </a:pPr>
            <a:r>
              <a:rPr lang="en"/>
              <a:t>Who</a:t>
            </a:r>
            <a:endParaRPr/>
          </a:p>
        </p:txBody>
      </p:sp>
      <p:pic>
        <p:nvPicPr>
          <p:cNvPr id="160" name="Google Shape;160;p26"/>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61" name="Google Shape;161;p26"/>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162" name="Google Shape;162;p26"/>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Who this app is for</a:t>
            </a:r>
            <a:endParaRPr/>
          </a:p>
        </p:txBody>
      </p:sp>
      <p:sp>
        <p:nvSpPr>
          <p:cNvPr id="168" name="Google Shape;168;p27"/>
          <p:cNvSpPr txBox="1"/>
          <p:nvPr>
            <p:ph idx="1" type="body"/>
          </p:nvPr>
        </p:nvSpPr>
        <p:spPr>
          <a:xfrm>
            <a:off x="580550" y="1352550"/>
            <a:ext cx="4837800" cy="31551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b="1" lang="en" sz="1400"/>
              <a:t>Who is the audience? </a:t>
            </a:r>
            <a:endParaRPr b="1" sz="1400"/>
          </a:p>
          <a:p>
            <a:pPr indent="-317500" lvl="1" marL="914400" rtl="0" algn="l">
              <a:spcBef>
                <a:spcPts val="0"/>
              </a:spcBef>
              <a:spcAft>
                <a:spcPts val="0"/>
              </a:spcAft>
              <a:buSzPts val="1400"/>
              <a:buChar char="∙"/>
            </a:pPr>
            <a:r>
              <a:rPr b="1" lang="en" sz="1400"/>
              <a:t>Secondary and Post Secondary Students</a:t>
            </a:r>
            <a:endParaRPr b="1" sz="1400"/>
          </a:p>
          <a:p>
            <a:pPr indent="-317500" lvl="0" marL="457200" rtl="0" algn="l">
              <a:spcBef>
                <a:spcPts val="0"/>
              </a:spcBef>
              <a:spcAft>
                <a:spcPts val="0"/>
              </a:spcAft>
              <a:buSzPts val="1400"/>
              <a:buChar char="⬡"/>
            </a:pPr>
            <a:r>
              <a:rPr b="1" lang="en" sz="1400"/>
              <a:t>Whose opinion matters?</a:t>
            </a:r>
            <a:endParaRPr b="1" sz="1400"/>
          </a:p>
          <a:p>
            <a:pPr indent="-317500" lvl="1" marL="914400" rtl="0" algn="l">
              <a:spcBef>
                <a:spcPts val="0"/>
              </a:spcBef>
              <a:spcAft>
                <a:spcPts val="0"/>
              </a:spcAft>
              <a:buSzPts val="1400"/>
              <a:buChar char="∙"/>
            </a:pPr>
            <a:r>
              <a:rPr b="1" lang="en" sz="1400"/>
              <a:t>Students</a:t>
            </a:r>
            <a:endParaRPr b="1" sz="1400"/>
          </a:p>
          <a:p>
            <a:pPr indent="-317500" lvl="1" marL="914400" rtl="0" algn="l">
              <a:spcBef>
                <a:spcPts val="0"/>
              </a:spcBef>
              <a:spcAft>
                <a:spcPts val="0"/>
              </a:spcAft>
              <a:buSzPts val="1400"/>
              <a:buChar char="∙"/>
            </a:pPr>
            <a:r>
              <a:rPr b="1" lang="en" sz="1400"/>
              <a:t>Educators</a:t>
            </a:r>
            <a:endParaRPr b="1" sz="1400"/>
          </a:p>
          <a:p>
            <a:pPr indent="-317500" lvl="0" marL="457200" rtl="0" algn="l">
              <a:spcBef>
                <a:spcPts val="0"/>
              </a:spcBef>
              <a:spcAft>
                <a:spcPts val="0"/>
              </a:spcAft>
              <a:buSzPts val="1400"/>
              <a:buChar char="⬡"/>
            </a:pPr>
            <a:r>
              <a:rPr b="1" lang="en" sz="1400"/>
              <a:t>Where is the audience?</a:t>
            </a:r>
            <a:endParaRPr b="1" sz="1400"/>
          </a:p>
          <a:p>
            <a:pPr indent="-317500" lvl="1" marL="914400" rtl="0" algn="l">
              <a:spcBef>
                <a:spcPts val="0"/>
              </a:spcBef>
              <a:spcAft>
                <a:spcPts val="0"/>
              </a:spcAft>
              <a:buSzPts val="1400"/>
              <a:buChar char="∙"/>
            </a:pPr>
            <a:r>
              <a:rPr b="1" lang="en" sz="1400"/>
              <a:t>Physically isolated, but digitally connected</a:t>
            </a:r>
            <a:endParaRPr b="1" sz="1400"/>
          </a:p>
          <a:p>
            <a:pPr indent="-317500" lvl="1" marL="914400" rtl="0" algn="l">
              <a:spcBef>
                <a:spcPts val="0"/>
              </a:spcBef>
              <a:spcAft>
                <a:spcPts val="0"/>
              </a:spcAft>
              <a:buSzPts val="1400"/>
              <a:buChar char="∙"/>
            </a:pPr>
            <a:r>
              <a:rPr b="1" lang="en" sz="1400"/>
              <a:t>From English speaking regions</a:t>
            </a:r>
            <a:endParaRPr b="1" sz="1400"/>
          </a:p>
        </p:txBody>
      </p:sp>
      <p:sp>
        <p:nvSpPr>
          <p:cNvPr id="169" name="Google Shape;169;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ctrTitle"/>
          </p:nvPr>
        </p:nvSpPr>
        <p:spPr>
          <a:xfrm>
            <a:off x="685800" y="1659550"/>
            <a:ext cx="4263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6</a:t>
            </a:r>
            <a:r>
              <a:rPr lang="en"/>
              <a:t>.</a:t>
            </a:r>
            <a:endParaRPr/>
          </a:p>
          <a:p>
            <a:pPr indent="0" lvl="0" marL="0" rtl="0" algn="l">
              <a:spcBef>
                <a:spcPts val="0"/>
              </a:spcBef>
              <a:spcAft>
                <a:spcPts val="0"/>
              </a:spcAft>
              <a:buNone/>
            </a:pPr>
            <a:r>
              <a:rPr lang="en"/>
              <a:t>Constraints</a:t>
            </a:r>
            <a:endParaRPr/>
          </a:p>
        </p:txBody>
      </p:sp>
      <p:pic>
        <p:nvPicPr>
          <p:cNvPr id="175" name="Google Shape;175;p28"/>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76" name="Google Shape;176;p28"/>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177" name="Google Shape;177;p28"/>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580550" y="205975"/>
            <a:ext cx="8129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type of constraints we envision: </a:t>
            </a:r>
            <a:endParaRPr/>
          </a:p>
        </p:txBody>
      </p:sp>
      <p:sp>
        <p:nvSpPr>
          <p:cNvPr id="183" name="Google Shape;183;p29"/>
          <p:cNvSpPr txBox="1"/>
          <p:nvPr>
            <p:ph idx="1" type="body"/>
          </p:nvPr>
        </p:nvSpPr>
        <p:spPr>
          <a:xfrm>
            <a:off x="580550" y="1265750"/>
            <a:ext cx="5550300" cy="3484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b="1" sz="1200"/>
          </a:p>
          <a:p>
            <a:pPr indent="-304800" lvl="0" marL="457200" rtl="0" algn="l">
              <a:spcBef>
                <a:spcPts val="600"/>
              </a:spcBef>
              <a:spcAft>
                <a:spcPts val="0"/>
              </a:spcAft>
              <a:buSzPts val="1200"/>
              <a:buChar char="⬡"/>
            </a:pPr>
            <a:r>
              <a:rPr b="1" lang="en" sz="1200"/>
              <a:t>Our lack of </a:t>
            </a:r>
            <a:r>
              <a:rPr b="1" lang="en" sz="1200"/>
              <a:t>knowledge</a:t>
            </a:r>
            <a:r>
              <a:rPr b="1" lang="en" sz="1200"/>
              <a:t> of </a:t>
            </a:r>
            <a:r>
              <a:rPr b="1" lang="en" sz="1200"/>
              <a:t>making </a:t>
            </a:r>
            <a:r>
              <a:rPr b="1" lang="en" sz="1200"/>
              <a:t>an app with this scale and these features, as well as the required </a:t>
            </a:r>
            <a:r>
              <a:rPr b="1" lang="en" sz="1200"/>
              <a:t>project</a:t>
            </a:r>
            <a:r>
              <a:rPr b="1" lang="en" sz="1200"/>
              <a:t> management and design techniques involved along the way.</a:t>
            </a:r>
            <a:endParaRPr b="1" sz="1200"/>
          </a:p>
          <a:p>
            <a:pPr indent="-304800" lvl="0" marL="457200" rtl="0" algn="l">
              <a:spcBef>
                <a:spcPts val="0"/>
              </a:spcBef>
              <a:spcAft>
                <a:spcPts val="0"/>
              </a:spcAft>
              <a:buSzPts val="1200"/>
              <a:buChar char="⬡"/>
            </a:pPr>
            <a:r>
              <a:rPr b="1" lang="en" sz="1200"/>
              <a:t>Only </a:t>
            </a:r>
            <a:r>
              <a:rPr b="1" lang="en" sz="1200"/>
              <a:t>accommodating</a:t>
            </a:r>
            <a:r>
              <a:rPr b="1" lang="en" sz="1200"/>
              <a:t> one of the various input devices on which people take notes (i.e on a desktop, mobile, handwriting, etc).</a:t>
            </a:r>
            <a:endParaRPr b="1" sz="1200"/>
          </a:p>
          <a:p>
            <a:pPr indent="-304800" lvl="0" marL="457200" rtl="0" algn="l">
              <a:spcBef>
                <a:spcPts val="0"/>
              </a:spcBef>
              <a:spcAft>
                <a:spcPts val="0"/>
              </a:spcAft>
              <a:buSzPts val="1200"/>
              <a:buChar char="⬡"/>
            </a:pPr>
            <a:r>
              <a:rPr b="1" lang="en" sz="1200"/>
              <a:t>Another</a:t>
            </a:r>
            <a:r>
              <a:rPr b="1" lang="en" sz="1200"/>
              <a:t> constraint regarding technology </a:t>
            </a:r>
            <a:r>
              <a:rPr b="1" lang="en" sz="1200"/>
              <a:t>revolves</a:t>
            </a:r>
            <a:r>
              <a:rPr b="1" lang="en" sz="1200"/>
              <a:t> around us not knowing the best technology stacks to use in order to implement our solution, as well as having low familiarity with current technologies we are learning.</a:t>
            </a:r>
            <a:endParaRPr b="1" sz="1200"/>
          </a:p>
          <a:p>
            <a:pPr indent="-304800" lvl="0" marL="457200" rtl="0" algn="l">
              <a:spcBef>
                <a:spcPts val="0"/>
              </a:spcBef>
              <a:spcAft>
                <a:spcPts val="0"/>
              </a:spcAft>
              <a:buSzPts val="1200"/>
              <a:buChar char="⬡"/>
            </a:pPr>
            <a:r>
              <a:rPr b="1" lang="en" sz="1200"/>
              <a:t>A lack of feedback from students, who are already busy and may not be available for testing to give valuable feedback.</a:t>
            </a:r>
            <a:endParaRPr b="1" sz="1200"/>
          </a:p>
          <a:p>
            <a:pPr indent="0" lvl="0" marL="0" rtl="0" algn="l">
              <a:spcBef>
                <a:spcPts val="600"/>
              </a:spcBef>
              <a:spcAft>
                <a:spcPts val="0"/>
              </a:spcAft>
              <a:buNone/>
            </a:pPr>
            <a:r>
              <a:t/>
            </a:r>
            <a:endParaRPr b="1" sz="1200"/>
          </a:p>
        </p:txBody>
      </p:sp>
      <p:sp>
        <p:nvSpPr>
          <p:cNvPr id="184" name="Google Shape;184;p2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ctrTitle"/>
          </p:nvPr>
        </p:nvSpPr>
        <p:spPr>
          <a:xfrm>
            <a:off x="685800" y="1659550"/>
            <a:ext cx="4263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And we’re done!</a:t>
            </a:r>
            <a:endParaRPr/>
          </a:p>
        </p:txBody>
      </p:sp>
      <p:pic>
        <p:nvPicPr>
          <p:cNvPr id="190" name="Google Shape;190;p30"/>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91" name="Google Shape;191;p30"/>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192" name="Google Shape;192;p30"/>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ctrTitle"/>
          </p:nvPr>
        </p:nvSpPr>
        <p:spPr>
          <a:xfrm>
            <a:off x="685800" y="1659550"/>
            <a:ext cx="4263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1.</a:t>
            </a:r>
            <a:endParaRPr/>
          </a:p>
          <a:p>
            <a:pPr indent="0" lvl="0" marL="0" rtl="0" algn="l">
              <a:spcBef>
                <a:spcPts val="0"/>
              </a:spcBef>
              <a:spcAft>
                <a:spcPts val="0"/>
              </a:spcAft>
              <a:buNone/>
            </a:pPr>
            <a:r>
              <a:rPr lang="en"/>
              <a:t>Introductions</a:t>
            </a:r>
            <a:endParaRPr/>
          </a:p>
        </p:txBody>
      </p:sp>
      <p:pic>
        <p:nvPicPr>
          <p:cNvPr id="72" name="Google Shape;72;p14"/>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73" name="Google Shape;73;p14"/>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74" name="Google Shape;74;p14"/>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Khelan Natha</a:t>
            </a:r>
            <a:endParaRPr/>
          </a:p>
        </p:txBody>
      </p:sp>
      <p:sp>
        <p:nvSpPr>
          <p:cNvPr id="80" name="Google Shape;80;p15"/>
          <p:cNvSpPr txBox="1"/>
          <p:nvPr>
            <p:ph idx="1" type="body"/>
          </p:nvPr>
        </p:nvSpPr>
        <p:spPr>
          <a:xfrm>
            <a:off x="580550" y="1352550"/>
            <a:ext cx="3087300" cy="31551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b="1" lang="en" sz="1200"/>
              <a:t>An interesting fact about myself, at least one that I find interesting, is that I love cryptocurrency and I’m big into yield farming. If you don’t know what I’m talking about then you can definitely ask!</a:t>
            </a:r>
            <a:endParaRPr b="1" sz="1200"/>
          </a:p>
        </p:txBody>
      </p:sp>
      <p:sp>
        <p:nvSpPr>
          <p:cNvPr id="81" name="Google Shape;81;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Alok Paranjape</a:t>
            </a:r>
            <a:endParaRPr/>
          </a:p>
        </p:txBody>
      </p:sp>
      <p:sp>
        <p:nvSpPr>
          <p:cNvPr id="87" name="Google Shape;87;p16"/>
          <p:cNvSpPr txBox="1"/>
          <p:nvPr>
            <p:ph idx="1" type="body"/>
          </p:nvPr>
        </p:nvSpPr>
        <p:spPr>
          <a:xfrm>
            <a:off x="580550" y="1352550"/>
            <a:ext cx="2841000" cy="31551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b="1" lang="en" sz="1200"/>
              <a:t>The interesting fact/ skill I’m sharing is that I’m also using the material this and other classes to try </a:t>
            </a:r>
            <a:r>
              <a:rPr b="1" lang="en" sz="1200"/>
              <a:t>contributing</a:t>
            </a:r>
            <a:r>
              <a:rPr b="1" lang="en" sz="1200"/>
              <a:t> to the development of my favorite open-source video game</a:t>
            </a:r>
            <a:endParaRPr b="1" sz="1200"/>
          </a:p>
          <a:p>
            <a:pPr indent="0" lvl="0" marL="0" rtl="0" algn="l">
              <a:spcBef>
                <a:spcPts val="600"/>
              </a:spcBef>
              <a:spcAft>
                <a:spcPts val="0"/>
              </a:spcAft>
              <a:buNone/>
            </a:pPr>
            <a:r>
              <a:t/>
            </a:r>
            <a:endParaRPr b="1" sz="1200"/>
          </a:p>
        </p:txBody>
      </p:sp>
      <p:sp>
        <p:nvSpPr>
          <p:cNvPr id="88" name="Google Shape;88;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Vandan Chauhan</a:t>
            </a:r>
            <a:endParaRPr/>
          </a:p>
        </p:txBody>
      </p:sp>
      <p:sp>
        <p:nvSpPr>
          <p:cNvPr id="94" name="Google Shape;94;p17"/>
          <p:cNvSpPr txBox="1"/>
          <p:nvPr>
            <p:ph idx="1" type="body"/>
          </p:nvPr>
        </p:nvSpPr>
        <p:spPr>
          <a:xfrm>
            <a:off x="580550" y="1352550"/>
            <a:ext cx="2841000" cy="31551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200"/>
              <a:t>TBD</a:t>
            </a:r>
            <a:endParaRPr/>
          </a:p>
        </p:txBody>
      </p:sp>
      <p:sp>
        <p:nvSpPr>
          <p:cNvPr id="95" name="Google Shape;95;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ctrTitle"/>
          </p:nvPr>
        </p:nvSpPr>
        <p:spPr>
          <a:xfrm>
            <a:off x="685800" y="1904025"/>
            <a:ext cx="4263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2</a:t>
            </a:r>
            <a:r>
              <a:rPr lang="en"/>
              <a:t>.</a:t>
            </a:r>
            <a:endParaRPr/>
          </a:p>
          <a:p>
            <a:pPr indent="0" lvl="0" marL="0" rtl="0" algn="l">
              <a:spcBef>
                <a:spcPts val="0"/>
              </a:spcBef>
              <a:spcAft>
                <a:spcPts val="0"/>
              </a:spcAft>
              <a:buNone/>
            </a:pPr>
            <a:r>
              <a:rPr lang="en"/>
              <a:t>Background &amp; </a:t>
            </a:r>
            <a:r>
              <a:rPr lang="en"/>
              <a:t>Project Idea</a:t>
            </a:r>
            <a:endParaRPr/>
          </a:p>
        </p:txBody>
      </p:sp>
      <p:pic>
        <p:nvPicPr>
          <p:cNvPr id="101" name="Google Shape;101;p18"/>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02" name="Google Shape;102;p18"/>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103" name="Google Shape;103;p18"/>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580550" y="300875"/>
            <a:ext cx="6014400" cy="574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Background</a:t>
            </a:r>
            <a:endParaRPr/>
          </a:p>
        </p:txBody>
      </p:sp>
      <p:sp>
        <p:nvSpPr>
          <p:cNvPr id="109" name="Google Shape;109;p19"/>
          <p:cNvSpPr txBox="1"/>
          <p:nvPr>
            <p:ph idx="2" type="body"/>
          </p:nvPr>
        </p:nvSpPr>
        <p:spPr>
          <a:xfrm>
            <a:off x="580550" y="1241200"/>
            <a:ext cx="3839400" cy="3369900"/>
          </a:xfrm>
          <a:prstGeom prst="rect">
            <a:avLst/>
          </a:prstGeom>
        </p:spPr>
        <p:txBody>
          <a:bodyPr anchorCtr="0" anchor="t" bIns="0" lIns="0" spcFirstLastPara="1" rIns="0" wrap="square" tIns="0">
            <a:noAutofit/>
          </a:bodyPr>
          <a:lstStyle/>
          <a:p>
            <a:pPr indent="-317500" lvl="0" marL="457200" rtl="0" algn="l">
              <a:spcBef>
                <a:spcPts val="600"/>
              </a:spcBef>
              <a:spcAft>
                <a:spcPts val="0"/>
              </a:spcAft>
              <a:buSzPts val="1400"/>
              <a:buChar char="⬡"/>
            </a:pPr>
            <a:r>
              <a:rPr lang="en" sz="1400"/>
              <a:t>Apps like Notability are useful for taking notes in class, but it’s difficult to share information between students.</a:t>
            </a:r>
            <a:endParaRPr sz="1400"/>
          </a:p>
          <a:p>
            <a:pPr indent="-317500" lvl="0" marL="457200" rtl="0" algn="l">
              <a:spcBef>
                <a:spcPts val="0"/>
              </a:spcBef>
              <a:spcAft>
                <a:spcPts val="0"/>
              </a:spcAft>
              <a:buSzPts val="1400"/>
              <a:buChar char="⬡"/>
            </a:pPr>
            <a:r>
              <a:rPr lang="en" sz="1400"/>
              <a:t>People sometimes make Discord servers for classes, but since Discord is mostly used as a chat, what gets shared as notes is sandwiched between discussion.</a:t>
            </a:r>
            <a:endParaRPr sz="1400"/>
          </a:p>
          <a:p>
            <a:pPr indent="-317500" lvl="0" marL="457200" rtl="0" algn="l">
              <a:spcBef>
                <a:spcPts val="0"/>
              </a:spcBef>
              <a:spcAft>
                <a:spcPts val="0"/>
              </a:spcAft>
              <a:buSzPts val="1400"/>
              <a:buChar char="⬡"/>
            </a:pPr>
            <a:r>
              <a:rPr lang="en" sz="1400"/>
              <a:t>This web app is envisioned to fill that niche, by making sharing seamless, and moving chat to the sidelines.</a:t>
            </a:r>
            <a:endParaRPr b="1" sz="1400"/>
          </a:p>
        </p:txBody>
      </p:sp>
      <p:sp>
        <p:nvSpPr>
          <p:cNvPr id="110" name="Google Shape;110;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Project Idea</a:t>
            </a:r>
            <a:endParaRPr/>
          </a:p>
        </p:txBody>
      </p:sp>
      <p:sp>
        <p:nvSpPr>
          <p:cNvPr id="116" name="Google Shape;116;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17" name="Google Shape;117;p20"/>
          <p:cNvSpPr txBox="1"/>
          <p:nvPr>
            <p:ph idx="1" type="body"/>
          </p:nvPr>
        </p:nvSpPr>
        <p:spPr>
          <a:xfrm>
            <a:off x="580550" y="1343039"/>
            <a:ext cx="3608700" cy="3634500"/>
          </a:xfrm>
          <a:prstGeom prst="rect">
            <a:avLst/>
          </a:prstGeom>
        </p:spPr>
        <p:txBody>
          <a:bodyPr anchorCtr="0" anchor="t" bIns="0" lIns="0" spcFirstLastPara="1" rIns="0" wrap="square" tIns="0">
            <a:noAutofit/>
          </a:bodyPr>
          <a:lstStyle/>
          <a:p>
            <a:pPr indent="-304800" lvl="0" marL="457200" rtl="0" algn="l">
              <a:spcBef>
                <a:spcPts val="600"/>
              </a:spcBef>
              <a:spcAft>
                <a:spcPts val="0"/>
              </a:spcAft>
              <a:buSzPts val="1200"/>
              <a:buFont typeface="Muli"/>
              <a:buChar char="⬡"/>
            </a:pPr>
            <a:r>
              <a:rPr b="1" lang="en" sz="1200">
                <a:latin typeface="Muli"/>
                <a:ea typeface="Muli"/>
                <a:cs typeface="Muli"/>
                <a:sym typeface="Muli"/>
              </a:rPr>
              <a:t>The ‘Big Idea’</a:t>
            </a:r>
            <a:endParaRPr b="1" sz="1200">
              <a:latin typeface="Muli"/>
              <a:ea typeface="Muli"/>
              <a:cs typeface="Muli"/>
              <a:sym typeface="Muli"/>
            </a:endParaRPr>
          </a:p>
          <a:p>
            <a:pPr indent="-304800" lvl="0" marL="457200" rtl="0" algn="l">
              <a:spcBef>
                <a:spcPts val="0"/>
              </a:spcBef>
              <a:spcAft>
                <a:spcPts val="0"/>
              </a:spcAft>
              <a:buSzPts val="1200"/>
              <a:buChar char="⬡"/>
            </a:pPr>
            <a:r>
              <a:rPr lang="en" sz="1200"/>
              <a:t>To create an app that allows users to effortlessly share notes with relevant peers. At the same time, it offers users the ability to quickly and efficiently take notes, while keeping everything organized and tidy. And lastly, users can chat with each other, with the option to flag just the important ‘tid-bits’ for everyone else.</a:t>
            </a:r>
            <a:endParaRPr sz="1200"/>
          </a:p>
          <a:p>
            <a:pPr indent="0" lvl="0" marL="0" rtl="0" algn="l">
              <a:spcBef>
                <a:spcPts val="600"/>
              </a:spcBef>
              <a:spcAft>
                <a:spcPts val="0"/>
              </a:spcAft>
              <a:buNone/>
            </a:pPr>
            <a:r>
              <a:t/>
            </a:r>
            <a:endParaRPr sz="1200"/>
          </a:p>
          <a:p>
            <a:pPr indent="-304800" lvl="0" marL="457200" rtl="0" algn="l">
              <a:spcBef>
                <a:spcPts val="600"/>
              </a:spcBef>
              <a:spcAft>
                <a:spcPts val="0"/>
              </a:spcAft>
              <a:buSzPts val="1200"/>
              <a:buFont typeface="Muli"/>
              <a:buChar char="⬡"/>
            </a:pPr>
            <a:r>
              <a:rPr b="1" lang="en" sz="1200">
                <a:latin typeface="Muli"/>
                <a:ea typeface="Muli"/>
                <a:cs typeface="Muli"/>
                <a:sym typeface="Muli"/>
              </a:rPr>
              <a:t>But Ultimately….Why?</a:t>
            </a:r>
            <a:endParaRPr b="1" sz="1200">
              <a:latin typeface="Muli"/>
              <a:ea typeface="Muli"/>
              <a:cs typeface="Muli"/>
              <a:sym typeface="Muli"/>
            </a:endParaRPr>
          </a:p>
          <a:p>
            <a:pPr indent="-304800" lvl="0" marL="457200" rtl="0" algn="l">
              <a:spcBef>
                <a:spcPts val="0"/>
              </a:spcBef>
              <a:spcAft>
                <a:spcPts val="0"/>
              </a:spcAft>
              <a:buSzPts val="1200"/>
              <a:buChar char="⬡"/>
            </a:pPr>
            <a:r>
              <a:rPr lang="en" sz="1200"/>
              <a:t>We think learning should be a efficient and collaborative experience, rather than an isolated personal obligation.</a:t>
            </a:r>
            <a:br>
              <a:rPr lang="en" sz="1200"/>
            </a:br>
            <a:br>
              <a:rPr lang="en" sz="1200"/>
            </a:br>
            <a:endParaRPr sz="1200"/>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Clr>
                <a:schemeClr val="dk1"/>
              </a:buClr>
              <a:buSzPts val="1100"/>
              <a:buFont typeface="Arial"/>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580550" y="300875"/>
            <a:ext cx="6377700" cy="574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 what exactly are “notes”?</a:t>
            </a:r>
            <a:endParaRPr/>
          </a:p>
        </p:txBody>
      </p:sp>
      <p:sp>
        <p:nvSpPr>
          <p:cNvPr id="123" name="Google Shape;123;p21"/>
          <p:cNvSpPr txBox="1"/>
          <p:nvPr>
            <p:ph idx="2" type="body"/>
          </p:nvPr>
        </p:nvSpPr>
        <p:spPr>
          <a:xfrm>
            <a:off x="580550" y="1053125"/>
            <a:ext cx="4678800" cy="3369900"/>
          </a:xfrm>
          <a:prstGeom prst="rect">
            <a:avLst/>
          </a:prstGeom>
        </p:spPr>
        <p:txBody>
          <a:bodyPr anchorCtr="0" anchor="t" bIns="0" lIns="0" spcFirstLastPara="1" rIns="0" wrap="square" tIns="0">
            <a:noAutofit/>
          </a:bodyPr>
          <a:lstStyle/>
          <a:p>
            <a:pPr indent="-311150" lvl="0" marL="457200" rtl="0" algn="l">
              <a:lnSpc>
                <a:spcPct val="150000"/>
              </a:lnSpc>
              <a:spcBef>
                <a:spcPts val="600"/>
              </a:spcBef>
              <a:spcAft>
                <a:spcPts val="0"/>
              </a:spcAft>
              <a:buSzPts val="1300"/>
              <a:buChar char="⬡"/>
            </a:pPr>
            <a:r>
              <a:rPr b="1" lang="en" sz="1300"/>
              <a:t>For the purposes of this project, notes have a</a:t>
            </a:r>
            <a:r>
              <a:rPr b="1" lang="en" sz="1300"/>
              <a:t> more inclusive definition</a:t>
            </a:r>
            <a:r>
              <a:rPr b="1" lang="en" sz="1300"/>
              <a:t>:</a:t>
            </a:r>
            <a:endParaRPr b="1" sz="1300"/>
          </a:p>
          <a:p>
            <a:pPr indent="-311150" lvl="1" marL="914400" rtl="0" algn="l">
              <a:lnSpc>
                <a:spcPct val="150000"/>
              </a:lnSpc>
              <a:spcBef>
                <a:spcPts val="0"/>
              </a:spcBef>
              <a:spcAft>
                <a:spcPts val="0"/>
              </a:spcAft>
              <a:buSzPts val="1300"/>
              <a:buChar char="∙"/>
            </a:pPr>
            <a:r>
              <a:rPr b="1" lang="en" sz="1300"/>
              <a:t>They aren’t </a:t>
            </a:r>
            <a:r>
              <a:rPr b="1" lang="en" sz="1300"/>
              <a:t>strictly the longform pieces that are written alongside meetings, like one  might do with Notability</a:t>
            </a:r>
            <a:endParaRPr b="1" sz="1300"/>
          </a:p>
          <a:p>
            <a:pPr indent="0" lvl="0" marL="0" rtl="0" algn="l">
              <a:lnSpc>
                <a:spcPct val="150000"/>
              </a:lnSpc>
              <a:spcBef>
                <a:spcPts val="600"/>
              </a:spcBef>
              <a:spcAft>
                <a:spcPts val="0"/>
              </a:spcAft>
              <a:buNone/>
            </a:pPr>
            <a:r>
              <a:t/>
            </a:r>
            <a:endParaRPr b="1" sz="1300"/>
          </a:p>
          <a:p>
            <a:pPr indent="-311150" lvl="1" marL="914400" rtl="0" algn="l">
              <a:lnSpc>
                <a:spcPct val="150000"/>
              </a:lnSpc>
              <a:spcBef>
                <a:spcPts val="480"/>
              </a:spcBef>
              <a:spcAft>
                <a:spcPts val="0"/>
              </a:spcAft>
              <a:buSzPts val="1300"/>
              <a:buChar char="∙"/>
            </a:pPr>
            <a:r>
              <a:rPr b="1" lang="en" sz="1300"/>
              <a:t>This also includes the “sticky notes”, the key pieces of information that everyone should know</a:t>
            </a:r>
            <a:endParaRPr b="1" sz="1300"/>
          </a:p>
          <a:p>
            <a:pPr indent="0" lvl="0" marL="0" rtl="0" algn="l">
              <a:lnSpc>
                <a:spcPct val="150000"/>
              </a:lnSpc>
              <a:spcBef>
                <a:spcPts val="600"/>
              </a:spcBef>
              <a:spcAft>
                <a:spcPts val="0"/>
              </a:spcAft>
              <a:buNone/>
            </a:pPr>
            <a:r>
              <a:rPr b="1" lang="en" sz="1300"/>
              <a:t> </a:t>
            </a:r>
            <a:endParaRPr b="1" sz="1300"/>
          </a:p>
          <a:p>
            <a:pPr indent="-311150" lvl="1" marL="914400" rtl="0" algn="l">
              <a:lnSpc>
                <a:spcPct val="150000"/>
              </a:lnSpc>
              <a:spcBef>
                <a:spcPts val="480"/>
              </a:spcBef>
              <a:spcAft>
                <a:spcPts val="0"/>
              </a:spcAft>
              <a:buSzPts val="1300"/>
              <a:buChar char="∙"/>
            </a:pPr>
            <a:r>
              <a:rPr b="1" lang="en" sz="1300"/>
              <a:t>As well, the discussion in any class Discord server usually has important comments that also qualify</a:t>
            </a:r>
            <a:endParaRPr b="1" sz="1300"/>
          </a:p>
          <a:p>
            <a:pPr indent="0" lvl="0" marL="457200" rtl="0" algn="l">
              <a:spcBef>
                <a:spcPts val="600"/>
              </a:spcBef>
              <a:spcAft>
                <a:spcPts val="0"/>
              </a:spcAft>
              <a:buNone/>
            </a:pPr>
            <a:r>
              <a:t/>
            </a:r>
            <a:endParaRPr b="1" sz="1200"/>
          </a:p>
        </p:txBody>
      </p:sp>
      <p:sp>
        <p:nvSpPr>
          <p:cNvPr id="124" name="Google Shape;124;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