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49" r:id="rId2"/>
    <p:sldId id="381" r:id="rId3"/>
    <p:sldId id="382" r:id="rId4"/>
    <p:sldId id="383" r:id="rId5"/>
    <p:sldId id="384" r:id="rId6"/>
    <p:sldId id="385" r:id="rId7"/>
    <p:sldId id="386" r:id="rId8"/>
    <p:sldId id="388" r:id="rId9"/>
    <p:sldId id="389" r:id="rId10"/>
    <p:sldId id="390" r:id="rId11"/>
    <p:sldId id="391" r:id="rId12"/>
    <p:sldId id="392" r:id="rId13"/>
    <p:sldId id="393" r:id="rId14"/>
    <p:sldId id="402" r:id="rId15"/>
    <p:sldId id="394" r:id="rId16"/>
    <p:sldId id="395" r:id="rId17"/>
    <p:sldId id="396" r:id="rId18"/>
    <p:sldId id="397" r:id="rId19"/>
    <p:sldId id="398" r:id="rId20"/>
    <p:sldId id="400" r:id="rId21"/>
    <p:sldId id="401" r:id="rId22"/>
    <p:sldId id="399" r:id="rId23"/>
    <p:sldId id="38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10-09-2023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533400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UIT2301 – Programming and Design Patterns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1882A2-CF92-437D-9C97-4767C3C8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676400"/>
            <a:ext cx="892175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b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</a:b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Lecture-</a:t>
            </a:r>
            <a:r>
              <a:rPr lang="en-US" sz="2904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01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70" y="3548269"/>
            <a:ext cx="11426618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Introduction to object-oriented Programming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2A2-70C6-F0F4-ADD7-2754957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describes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2B02-910F-78D1-BF54-365A1FA8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7103"/>
            <a:ext cx="10972800" cy="4830763"/>
          </a:xfrm>
        </p:spPr>
        <p:txBody>
          <a:bodyPr/>
          <a:lstStyle/>
          <a:p>
            <a:r>
              <a:rPr lang="en-US" sz="2400" dirty="0"/>
              <a:t>A class of objects can define specific characteristics that are shared by all instances of that class. </a:t>
            </a:r>
          </a:p>
          <a:p>
            <a:r>
              <a:rPr lang="en-US" sz="2400" dirty="0"/>
              <a:t>Each instance can then have different data values for the given characteristics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F0B21-765B-DEDF-8333-FBA8DA87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88" y="2885553"/>
            <a:ext cx="331516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96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0EA5-8512-FD51-BE78-A8C0D32E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describes objects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40A4A-5467-9A6E-5BC6-07FB114E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44" y="1499061"/>
            <a:ext cx="4525006" cy="427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76A91-D782-3BA2-726A-13745DB6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4" y="1557076"/>
            <a:ext cx="3655424" cy="41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6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C12C-4C1C-BD44-4999-050438D7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Behaviors</a:t>
            </a:r>
            <a:r>
              <a:rPr lang="en-IN" dirty="0"/>
              <a:t> are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D1E8-3E9F-97E8-B5C9-E0676A11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6741"/>
            <a:ext cx="10972800" cy="4830763"/>
          </a:xfrm>
        </p:spPr>
        <p:txBody>
          <a:bodyPr/>
          <a:lstStyle/>
          <a:p>
            <a:r>
              <a:rPr lang="en-US" sz="2400" dirty="0"/>
              <a:t>Behaviors are actions that can occur on a specific class of objects are called methods. </a:t>
            </a:r>
          </a:p>
          <a:p>
            <a:r>
              <a:rPr lang="en-US" sz="2400" dirty="0"/>
              <a:t>Methods are like functions in structured programming – It can also accept parameters, and return values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C9106-C93A-8CD9-F7D8-91367229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74" y="3382787"/>
            <a:ext cx="60968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830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961-193F-9EE5-E80C-8A5343EC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72B0-FCC3-F2DD-1CC7-8C55099C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Keywords: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r>
              <a:rPr lang="en-US" dirty="0"/>
              <a:t>Types of interfaces: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1211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1FC-2366-96D3-7FAA-C96069C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UML </a:t>
            </a:r>
            <a:r>
              <a:rPr lang="en-IN"/>
              <a:t>diagram Symbols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7431-BB24-F9C1-21C4-62976C81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8" y="1733341"/>
            <a:ext cx="2125959" cy="348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51ECE-2A43-652B-6639-62582A34C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0"/>
          <a:stretch/>
        </p:blipFill>
        <p:spPr>
          <a:xfrm>
            <a:off x="3689498" y="1733341"/>
            <a:ext cx="3062622" cy="373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49F8F-59B6-84A4-0240-C75E166B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76" y="1650786"/>
            <a:ext cx="2399861" cy="32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640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6C69-DABF-096D-4116-58C27C7A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E31F-5F59-EFCB-8F50-3CC2B2E1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30017"/>
            <a:ext cx="5152692" cy="44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14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72A5-2485-905E-5EA5-222CE7A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and Inheritance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4C4B9-68BA-00D7-26EE-AB8AA925E02A}"/>
              </a:ext>
            </a:extLst>
          </p:cNvPr>
          <p:cNvSpPr txBox="1"/>
          <p:nvPr/>
        </p:nvSpPr>
        <p:spPr>
          <a:xfrm>
            <a:off x="569843" y="1379954"/>
            <a:ext cx="377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Highest level of abstraction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7AEAB-E525-27D9-C372-56B41384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5" y="2080590"/>
            <a:ext cx="3941389" cy="2531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BC665-C5A0-A4F3-7E31-41227C60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4" y="4632066"/>
            <a:ext cx="2588615" cy="1231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CBE7B-01E3-1D4A-35FA-2276B9589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847" y="2381103"/>
            <a:ext cx="7557816" cy="28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4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187D-1799-5712-D945-9C193298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46652"/>
            <a:ext cx="10972800" cy="685800"/>
          </a:xfrm>
        </p:spPr>
        <p:txBody>
          <a:bodyPr/>
          <a:lstStyle/>
          <a:p>
            <a:r>
              <a:rPr lang="en-US" dirty="0"/>
              <a:t>Inheritance </a:t>
            </a:r>
            <a:br>
              <a:rPr lang="en-US" dirty="0"/>
            </a:br>
            <a:r>
              <a:rPr lang="en-US" sz="2400" kern="1200" dirty="0" err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Inheritance</a:t>
            </a:r>
            <a:r>
              <a:rPr lang="en-US" sz="2400" kern="1200" dirty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provides abstraction</a:t>
            </a:r>
            <a:br>
              <a:rPr lang="en-US" sz="2400" kern="1200" dirty="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br>
            <a:endParaRPr lang="en-IN" kern="1200" dirty="0">
              <a:solidFill>
                <a:schemeClr val="tx1"/>
              </a:solidFill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FCB3-629B-9651-3FEE-9AC657D3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1457739"/>
            <a:ext cx="7416966" cy="406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B5C757-BE15-011D-F63F-46E01D366AEA}"/>
              </a:ext>
            </a:extLst>
          </p:cNvPr>
          <p:cNvSpPr txBox="1"/>
          <p:nvPr/>
        </p:nvSpPr>
        <p:spPr>
          <a:xfrm>
            <a:off x="251791" y="5627061"/>
            <a:ext cx="11940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Multiple inheritance, allows a subclass to inherit functionality from multiple parent classes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88689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A589-A7FA-1B48-2BBB-56119479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Modelling a library catalog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87456-4176-7FE9-1A0B-B13594C8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07" y="1876250"/>
            <a:ext cx="4013740" cy="376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5B14E-C8BB-D8C1-00CA-B91E89C57A09}"/>
              </a:ext>
            </a:extLst>
          </p:cNvPr>
          <p:cNvSpPr txBox="1"/>
          <p:nvPr/>
        </p:nvSpPr>
        <p:spPr>
          <a:xfrm>
            <a:off x="2557669" y="1098015"/>
            <a:ext cx="650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Basic design for the objects concretely identified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3675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7B07-4D9B-7FE2-9F33-592DC3D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diagrams: Class diagram for the Case study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676D3-5ED7-F1CA-FACB-08A6251F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1616765"/>
            <a:ext cx="7232624" cy="43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3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54-10A6-9B51-FD9F-5B86B22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5EDD-8490-98AB-8AF7-3E9C9A94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object is a collection of data and associated behaviors.</a:t>
            </a:r>
          </a:p>
          <a:p>
            <a:r>
              <a:rPr lang="en-IN" sz="2400" dirty="0">
                <a:latin typeface="+mj-lt"/>
                <a:ea typeface="+mj-ea"/>
              </a:rPr>
              <a:t>Object-oriented</a:t>
            </a:r>
          </a:p>
          <a:p>
            <a:pPr lvl="1"/>
            <a:r>
              <a:rPr lang="en-US" sz="2400" dirty="0">
                <a:latin typeface="+mj-lt"/>
                <a:ea typeface="+mj-ea"/>
              </a:rPr>
              <a:t>Functionally directed toward modeling objects</a:t>
            </a:r>
          </a:p>
          <a:p>
            <a:pPr lvl="1"/>
            <a:r>
              <a:rPr lang="en-US" sz="2400" dirty="0">
                <a:latin typeface="+mj-lt"/>
                <a:ea typeface="+mj-ea"/>
              </a:rPr>
              <a:t>Used for modeling complex systems by describing a collection of interacting objects via their data and behavior</a:t>
            </a:r>
            <a:endParaRPr lang="en-IN" sz="2400" dirty="0">
              <a:latin typeface="+mj-lt"/>
              <a:ea typeface="+mj-ea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90067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39A2-889B-A98A-97E3-EB368B75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UML diagrams: Extended Class diagram for the Case study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F9F64-70BE-A81B-CBB5-7CB000F0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3" y="1870026"/>
            <a:ext cx="5754662" cy="3342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EB380-68BE-2C8E-F837-3D6DBC86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17" y="1179444"/>
            <a:ext cx="5481960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45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7AB6C-3597-9D59-2725-8DE402A8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59" y="1603513"/>
            <a:ext cx="8313497" cy="4492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8F6D5-6562-7E05-2E80-D806BA39B778}"/>
              </a:ext>
            </a:extLst>
          </p:cNvPr>
          <p:cNvSpPr txBox="1"/>
          <p:nvPr/>
        </p:nvSpPr>
        <p:spPr>
          <a:xfrm>
            <a:off x="781877" y="298415"/>
            <a:ext cx="11105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B57B5"/>
                </a:solidFill>
                <a:effectLst/>
                <a:uLnTx/>
                <a:uFillTx/>
                <a:latin typeface="Verdana"/>
                <a:ea typeface="MS PGothic"/>
              </a:rPr>
              <a:t>UML diagrams: Extended Class diagram for the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3340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6401-6A91-CF7C-74F4-5ECC4D93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diagrams: Sequence diagram for the Case study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B38AD-83A4-FF5D-6B16-D9BB54AA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1371313"/>
            <a:ext cx="5317108" cy="51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51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Dusty Phillips, “Python 3 Object-Oriented Programming: Build robust and maintainable software with object-oriented design patterns in Python 3.8”, Third Edition, </a:t>
            </a:r>
            <a:r>
              <a:rPr lang="en-IN" sz="1600" dirty="0" err="1"/>
              <a:t>Packt</a:t>
            </a:r>
            <a:r>
              <a:rPr lang="en-IN" sz="1600" dirty="0"/>
              <a:t> Publishing, 2018. 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 </a:t>
            </a:r>
            <a:r>
              <a:rPr lang="en-IN" sz="1600" dirty="0" err="1"/>
              <a:t>Weisfeld</a:t>
            </a:r>
            <a:r>
              <a:rPr lang="en-IN" sz="1600" dirty="0"/>
              <a:t>, “Object-Oriented Thought Process”, Fifth Edition, Addison-Wesley Professional,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Matthias </a:t>
            </a:r>
            <a:r>
              <a:rPr lang="en-IN" sz="1600" dirty="0" err="1"/>
              <a:t>Noback</a:t>
            </a:r>
            <a:r>
              <a:rPr lang="en-IN" sz="1600" dirty="0"/>
              <a:t>, “Object Design Style Guide”, Manning Publications, 2020.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Stephen F. Lott, “Mastering Object-oriented Python”, Second Edition, </a:t>
            </a:r>
            <a:r>
              <a:rPr lang="en-IN" sz="1600" dirty="0" err="1"/>
              <a:t>Packt</a:t>
            </a:r>
            <a:r>
              <a:rPr lang="en-IN" sz="1600" dirty="0"/>
              <a:t> Publishing,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Mark Lutz, “Programming Python: Powerful Object-Oriented Programming”, Fourth Edition, O’Reilly Media, 2011. </a:t>
            </a:r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A98F-E258-DD44-1B1F-697FE5D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in software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F496-DC32-9057-1107-B4D7ED65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Object-oriented Analysis (OOA)</a:t>
            </a:r>
          </a:p>
          <a:p>
            <a:r>
              <a:rPr lang="en-IN" sz="2800" dirty="0"/>
              <a:t>Object-oriented Design (OOD)</a:t>
            </a:r>
          </a:p>
          <a:p>
            <a:r>
              <a:rPr lang="en-IN" sz="2800" dirty="0"/>
              <a:t>Object-oriented Programming (OOP) </a:t>
            </a:r>
          </a:p>
        </p:txBody>
      </p:sp>
    </p:spTree>
    <p:extLst>
      <p:ext uri="{BB962C8B-B14F-4D97-AF65-F5344CB8AC3E}">
        <p14:creationId xmlns:p14="http://schemas.microsoft.com/office/powerpoint/2010/main" val="38099698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C26F-FF57-55A9-FC6C-9B586798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Object-oriented Analysis (OOA)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2CD0-667A-0B79-8800-9D2E2402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i="1" dirty="0"/>
              <a:t>What </a:t>
            </a:r>
            <a:r>
              <a:rPr lang="en-IN" sz="2800" dirty="0"/>
              <a:t>needs to be done</a:t>
            </a:r>
          </a:p>
          <a:p>
            <a:r>
              <a:rPr lang="en-IN" sz="2800" dirty="0"/>
              <a:t>Set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792759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192-CB18-06EC-BFBD-E6956D42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Object-oriented Design (OOD)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A79-E427-74A3-7516-3F446B5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i="1" dirty="0"/>
              <a:t>How</a:t>
            </a:r>
            <a:r>
              <a:rPr lang="en-IN" sz="2800" dirty="0"/>
              <a:t> should be done</a:t>
            </a:r>
          </a:p>
          <a:p>
            <a:r>
              <a:rPr lang="en-IN" sz="2800" dirty="0"/>
              <a:t>Implementation-specific</a:t>
            </a:r>
          </a:p>
          <a:p>
            <a:r>
              <a:rPr lang="en-IN" sz="2800" dirty="0"/>
              <a:t>Requirements -&gt;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728768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9822-5B2D-15C9-8CCD-DAF860A0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Object-oriented Programming (OOP)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2B54-2534-0E12-EB22-473CD71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process of converting this perfectly defined design into a working program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678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6001-2E48-81B4-4023-F57DE94B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A45C-D44D-41ED-A230-78F5DFFA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Classes: Description/ Blueprint for the objects </a:t>
            </a:r>
          </a:p>
          <a:p>
            <a:r>
              <a:rPr lang="en-IN" sz="2400" dirty="0"/>
              <a:t>Description of class diagram – </a:t>
            </a:r>
            <a:r>
              <a:rPr lang="en-IN" sz="2400" b="1" dirty="0"/>
              <a:t>Unified </a:t>
            </a:r>
            <a:r>
              <a:rPr lang="en-IN" sz="2400" b="1" dirty="0" err="1"/>
              <a:t>Modeling</a:t>
            </a:r>
            <a:r>
              <a:rPr lang="en-IN" sz="2400" b="1" dirty="0"/>
              <a:t> Language (UML)</a:t>
            </a:r>
          </a:p>
          <a:p>
            <a:r>
              <a:rPr lang="en-IN" sz="2400" dirty="0"/>
              <a:t>Example: Inventory system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E0D4-14AF-1CF6-C24E-3FA61EC8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69" y="3883818"/>
            <a:ext cx="250542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FE8D2-922B-3468-6476-5DC921B669A9}"/>
              </a:ext>
            </a:extLst>
          </p:cNvPr>
          <p:cNvSpPr txBox="1"/>
          <p:nvPr/>
        </p:nvSpPr>
        <p:spPr>
          <a:xfrm>
            <a:off x="1908313" y="5575786"/>
            <a:ext cx="76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Association is the most basic way for two classes to be related.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626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5F02-87F2-CCAA-CFEC-1D4C3707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Detailing 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08231-3BD4-7790-4398-9337C050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05" y="1256517"/>
            <a:ext cx="3617600" cy="2748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BB9DD-6007-0D6B-30E3-20D39C01B1C7}"/>
              </a:ext>
            </a:extLst>
          </p:cNvPr>
          <p:cNvSpPr txBox="1"/>
          <p:nvPr/>
        </p:nvSpPr>
        <p:spPr>
          <a:xfrm>
            <a:off x="854765" y="4488022"/>
            <a:ext cx="9621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Multiplicity</a:t>
            </a:r>
            <a:r>
              <a:rPr lang="en-US" dirty="0"/>
              <a:t> (number of that object that can be used in the association) on both sides of the relationship.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7063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3F79-9CFA-7846-779F-660268A5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and </a:t>
            </a:r>
            <a:r>
              <a:rPr lang="en-IN" dirty="0" err="1"/>
              <a:t>Behaviors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3624-3100-6A8A-AE5D-A5698A62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are instances of classes that can be associated with each other. </a:t>
            </a:r>
          </a:p>
          <a:p>
            <a:r>
              <a:rPr lang="en-US" sz="2400" dirty="0"/>
              <a:t>An object instance is a specific object with its own set of data and behaviors</a:t>
            </a:r>
          </a:p>
          <a:p>
            <a:r>
              <a:rPr lang="en-US" sz="2400" dirty="0"/>
              <a:t>Data describes objects: Data typically represents the individual characteristics of a certain object.</a:t>
            </a:r>
          </a:p>
          <a:p>
            <a:r>
              <a:rPr lang="en-US" sz="2400" dirty="0"/>
              <a:t>Attributes are frequently referred to as properties.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66981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497</Words>
  <Application>Microsoft Office PowerPoint</Application>
  <PresentationFormat>Widescreen</PresentationFormat>
  <Paragraphs>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Verdana</vt:lpstr>
      <vt:lpstr>Wingdings</vt:lpstr>
      <vt:lpstr>IT6006U3LS02Filtering_Streams</vt:lpstr>
      <vt:lpstr>UIT2301 – Programming and Design Patterns</vt:lpstr>
      <vt:lpstr>Object-oriented</vt:lpstr>
      <vt:lpstr>Object-oriented in software development </vt:lpstr>
      <vt:lpstr>Object-oriented Analysis (OOA)</vt:lpstr>
      <vt:lpstr>Object-oriented Design (OOD)</vt:lpstr>
      <vt:lpstr>Object-oriented Programming (OOP) </vt:lpstr>
      <vt:lpstr>Objects &amp; Classes</vt:lpstr>
      <vt:lpstr>Detailing UML</vt:lpstr>
      <vt:lpstr>Attributes and Behaviors</vt:lpstr>
      <vt:lpstr>Data describes objects</vt:lpstr>
      <vt:lpstr>Data describes objects</vt:lpstr>
      <vt:lpstr>Behaviors are actions</vt:lpstr>
      <vt:lpstr>Interfaces</vt:lpstr>
      <vt:lpstr>UML diagram Symbols</vt:lpstr>
      <vt:lpstr>Abstraction</vt:lpstr>
      <vt:lpstr>Composition and Inheritance</vt:lpstr>
      <vt:lpstr>Inheritance  Inheritance provides abstraction </vt:lpstr>
      <vt:lpstr>Case study: Modelling a library catalog</vt:lpstr>
      <vt:lpstr>UML diagrams: Class diagram for the Case study</vt:lpstr>
      <vt:lpstr>UML diagrams: Extended Class diagram for the Case study</vt:lpstr>
      <vt:lpstr>PowerPoint Presentation</vt:lpstr>
      <vt:lpstr>UML diagrams: Sequence diagram for the Case study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212</cp:revision>
  <dcterms:created xsi:type="dcterms:W3CDTF">2020-08-02T17:30:45Z</dcterms:created>
  <dcterms:modified xsi:type="dcterms:W3CDTF">2023-09-10T08:13:10Z</dcterms:modified>
</cp:coreProperties>
</file>