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49" r:id="rId2"/>
    <p:sldId id="388" r:id="rId3"/>
    <p:sldId id="410" r:id="rId4"/>
    <p:sldId id="407" r:id="rId5"/>
    <p:sldId id="408" r:id="rId6"/>
    <p:sldId id="409" r:id="rId7"/>
    <p:sldId id="415" r:id="rId8"/>
    <p:sldId id="411" r:id="rId9"/>
    <p:sldId id="412" r:id="rId10"/>
    <p:sldId id="413" r:id="rId11"/>
    <p:sldId id="416" r:id="rId12"/>
    <p:sldId id="414" r:id="rId13"/>
    <p:sldId id="417" r:id="rId14"/>
    <p:sldId id="418" r:id="rId15"/>
    <p:sldId id="257" r:id="rId16"/>
    <p:sldId id="258" r:id="rId17"/>
    <p:sldId id="268" r:id="rId18"/>
    <p:sldId id="263" r:id="rId19"/>
    <p:sldId id="264" r:id="rId20"/>
    <p:sldId id="266" r:id="rId21"/>
    <p:sldId id="267" r:id="rId22"/>
    <p:sldId id="269" r:id="rId23"/>
    <p:sldId id="270" r:id="rId24"/>
    <p:sldId id="265" r:id="rId25"/>
    <p:sldId id="282" r:id="rId26"/>
    <p:sldId id="274" r:id="rId27"/>
    <p:sldId id="275" r:id="rId28"/>
    <p:sldId id="276" r:id="rId29"/>
    <p:sldId id="285" r:id="rId30"/>
    <p:sldId id="284" r:id="rId31"/>
    <p:sldId id="387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4659" autoAdjust="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B0FF3E-45F1-43B8-B345-4BDBBF07A7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F9A75-C077-45A9-825E-C6B04B24026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C76006B-1609-407B-B4DF-18FB2F915E3A}" type="datetimeFigureOut">
              <a:rPr lang="en-IN"/>
              <a:pPr>
                <a:defRPr/>
              </a:pPr>
              <a:t>02-11-2023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44B7DB-FF18-4A40-95A7-12719871AE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0B1F00B-FA20-45A0-A39A-D2F9BA9BC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AE3A7-313B-45A8-AABB-7D725AC482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BA41B-7414-4071-80A8-BD8925D23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E2244FC-7632-47D8-9188-518A72FB3A9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80D0A25C-BBA7-4C07-85D4-8127069AF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1C32B4-B99F-4B38-8D2C-C7DB36F7BACE}" type="slidenum">
              <a:rPr lang="en-US" altLang="en-US" smtClean="0">
                <a:solidFill>
                  <a:srgbClr val="FFFFFF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solidFill>
                <a:srgbClr val="FFFFFF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6EBBCFE-8E96-47C3-B77E-8D9F84860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30513" y="566738"/>
            <a:ext cx="5037137" cy="2833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C340F232-9272-4D30-B1C5-19585A2A4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25575" y="3589338"/>
            <a:ext cx="7842250" cy="3400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73214" indent="0" algn="ctr">
              <a:buNone/>
              <a:defRPr/>
            </a:lvl2pPr>
            <a:lvl3pPr marL="946429" indent="0" algn="ctr">
              <a:buNone/>
              <a:defRPr/>
            </a:lvl3pPr>
            <a:lvl4pPr marL="1419643" indent="0" algn="ctr">
              <a:buNone/>
              <a:defRPr/>
            </a:lvl4pPr>
            <a:lvl5pPr marL="1892858" indent="0" algn="ctr">
              <a:buNone/>
              <a:defRPr/>
            </a:lvl5pPr>
            <a:lvl6pPr marL="2366071" indent="0" algn="ctr">
              <a:buNone/>
              <a:defRPr/>
            </a:lvl6pPr>
            <a:lvl7pPr marL="2839286" indent="0" algn="ctr">
              <a:buNone/>
              <a:defRPr/>
            </a:lvl7pPr>
            <a:lvl8pPr marL="3312500" indent="0" algn="ctr">
              <a:buNone/>
              <a:defRPr/>
            </a:lvl8pPr>
            <a:lvl9pPr marL="378571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1A18FDD-F8FB-48EC-81A5-05675859B2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B7D1E-6DF6-4752-A710-C2698E234E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3108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D010446-F860-4F3D-948B-F1CB62DAD8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0BF4A-F59E-4280-A7A6-64CB8CE96F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9164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3801" y="228601"/>
            <a:ext cx="2768600" cy="58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228601"/>
            <a:ext cx="8102600" cy="5897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6C3F708-910D-4DCD-8992-E27117BDD6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00381-DB6F-4CC2-BA01-AFC70A8128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0023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A3B895D-DF92-43DD-AE17-443AF10090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67F06-8C13-4734-9C58-547A6022B2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0368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1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87"/>
            </a:lvl1pPr>
            <a:lvl2pPr marL="473214" indent="0">
              <a:buNone/>
              <a:defRPr sz="1906"/>
            </a:lvl2pPr>
            <a:lvl3pPr marL="946429" indent="0">
              <a:buNone/>
              <a:defRPr sz="1634"/>
            </a:lvl3pPr>
            <a:lvl4pPr marL="1419643" indent="0">
              <a:buNone/>
              <a:defRPr sz="1452"/>
            </a:lvl4pPr>
            <a:lvl5pPr marL="1892858" indent="0">
              <a:buNone/>
              <a:defRPr sz="1452"/>
            </a:lvl5pPr>
            <a:lvl6pPr marL="2366071" indent="0">
              <a:buNone/>
              <a:defRPr sz="1452"/>
            </a:lvl6pPr>
            <a:lvl7pPr marL="2839286" indent="0">
              <a:buNone/>
              <a:defRPr sz="1452"/>
            </a:lvl7pPr>
            <a:lvl8pPr marL="3312500" indent="0">
              <a:buNone/>
              <a:defRPr sz="1452"/>
            </a:lvl8pPr>
            <a:lvl9pPr marL="3785715" indent="0">
              <a:buNone/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3935024-D5B8-4870-8B59-743A525F27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8AA0B-A091-4E4F-BAA0-ED98D21E9E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6204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904"/>
            </a:lvl1pPr>
            <a:lvl2pPr>
              <a:defRPr sz="2451"/>
            </a:lvl2pPr>
            <a:lvl3pPr>
              <a:defRPr sz="2087"/>
            </a:lvl3pPr>
            <a:lvl4pPr>
              <a:defRPr sz="1906"/>
            </a:lvl4pPr>
            <a:lvl5pPr>
              <a:defRPr sz="1906"/>
            </a:lvl5pPr>
            <a:lvl6pPr>
              <a:defRPr sz="1906"/>
            </a:lvl6pPr>
            <a:lvl7pPr>
              <a:defRPr sz="1906"/>
            </a:lvl7pPr>
            <a:lvl8pPr>
              <a:defRPr sz="1906"/>
            </a:lvl8pPr>
            <a:lvl9pPr>
              <a:defRPr sz="1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904"/>
            </a:lvl1pPr>
            <a:lvl2pPr>
              <a:defRPr sz="2451"/>
            </a:lvl2pPr>
            <a:lvl3pPr>
              <a:defRPr sz="2087"/>
            </a:lvl3pPr>
            <a:lvl4pPr>
              <a:defRPr sz="1906"/>
            </a:lvl4pPr>
            <a:lvl5pPr>
              <a:defRPr sz="1906"/>
            </a:lvl5pPr>
            <a:lvl6pPr>
              <a:defRPr sz="1906"/>
            </a:lvl6pPr>
            <a:lvl7pPr>
              <a:defRPr sz="1906"/>
            </a:lvl7pPr>
            <a:lvl8pPr>
              <a:defRPr sz="1906"/>
            </a:lvl8pPr>
            <a:lvl9pPr>
              <a:defRPr sz="1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C2577CE-8A3A-4487-A5F7-3588E8D3B8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85FED-0574-4120-A240-E2935F6A53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22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51" b="1"/>
            </a:lvl1pPr>
            <a:lvl2pPr marL="473214" indent="0">
              <a:buNone/>
              <a:defRPr sz="2087" b="1"/>
            </a:lvl2pPr>
            <a:lvl3pPr marL="946429" indent="0">
              <a:buNone/>
              <a:defRPr sz="1906" b="1"/>
            </a:lvl3pPr>
            <a:lvl4pPr marL="1419643" indent="0">
              <a:buNone/>
              <a:defRPr sz="1634" b="1"/>
            </a:lvl4pPr>
            <a:lvl5pPr marL="1892858" indent="0">
              <a:buNone/>
              <a:defRPr sz="1634" b="1"/>
            </a:lvl5pPr>
            <a:lvl6pPr marL="2366071" indent="0">
              <a:buNone/>
              <a:defRPr sz="1634" b="1"/>
            </a:lvl6pPr>
            <a:lvl7pPr marL="2839286" indent="0">
              <a:buNone/>
              <a:defRPr sz="1634" b="1"/>
            </a:lvl7pPr>
            <a:lvl8pPr marL="3312500" indent="0">
              <a:buNone/>
              <a:defRPr sz="1634" b="1"/>
            </a:lvl8pPr>
            <a:lvl9pPr marL="3785715" indent="0">
              <a:buNone/>
              <a:defRPr sz="1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51"/>
            </a:lvl1pPr>
            <a:lvl2pPr>
              <a:defRPr sz="2087"/>
            </a:lvl2pPr>
            <a:lvl3pPr>
              <a:defRPr sz="1906"/>
            </a:lvl3pPr>
            <a:lvl4pPr>
              <a:defRPr sz="1634"/>
            </a:lvl4pPr>
            <a:lvl5pPr>
              <a:defRPr sz="1634"/>
            </a:lvl5pPr>
            <a:lvl6pPr>
              <a:defRPr sz="1634"/>
            </a:lvl6pPr>
            <a:lvl7pPr>
              <a:defRPr sz="1634"/>
            </a:lvl7pPr>
            <a:lvl8pPr>
              <a:defRPr sz="1634"/>
            </a:lvl8pPr>
            <a:lvl9pPr>
              <a:defRPr sz="16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51" b="1"/>
            </a:lvl1pPr>
            <a:lvl2pPr marL="473214" indent="0">
              <a:buNone/>
              <a:defRPr sz="2087" b="1"/>
            </a:lvl2pPr>
            <a:lvl3pPr marL="946429" indent="0">
              <a:buNone/>
              <a:defRPr sz="1906" b="1"/>
            </a:lvl3pPr>
            <a:lvl4pPr marL="1419643" indent="0">
              <a:buNone/>
              <a:defRPr sz="1634" b="1"/>
            </a:lvl4pPr>
            <a:lvl5pPr marL="1892858" indent="0">
              <a:buNone/>
              <a:defRPr sz="1634" b="1"/>
            </a:lvl5pPr>
            <a:lvl6pPr marL="2366071" indent="0">
              <a:buNone/>
              <a:defRPr sz="1634" b="1"/>
            </a:lvl6pPr>
            <a:lvl7pPr marL="2839286" indent="0">
              <a:buNone/>
              <a:defRPr sz="1634" b="1"/>
            </a:lvl7pPr>
            <a:lvl8pPr marL="3312500" indent="0">
              <a:buNone/>
              <a:defRPr sz="1634" b="1"/>
            </a:lvl8pPr>
            <a:lvl9pPr marL="3785715" indent="0">
              <a:buNone/>
              <a:defRPr sz="1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51"/>
            </a:lvl1pPr>
            <a:lvl2pPr>
              <a:defRPr sz="2087"/>
            </a:lvl2pPr>
            <a:lvl3pPr>
              <a:defRPr sz="1906"/>
            </a:lvl3pPr>
            <a:lvl4pPr>
              <a:defRPr sz="1634"/>
            </a:lvl4pPr>
            <a:lvl5pPr>
              <a:defRPr sz="1634"/>
            </a:lvl5pPr>
            <a:lvl6pPr>
              <a:defRPr sz="1634"/>
            </a:lvl6pPr>
            <a:lvl7pPr>
              <a:defRPr sz="1634"/>
            </a:lvl7pPr>
            <a:lvl8pPr>
              <a:defRPr sz="1634"/>
            </a:lvl8pPr>
            <a:lvl9pPr>
              <a:defRPr sz="16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6284437-A0FA-4DDB-8D39-CDCFBCC4E1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00822-6C0F-4025-8441-8D8FC90BB7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78081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D55447C-A63C-4484-8308-49E194F098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6E37C-1A5F-4EF7-9F92-22A8DF399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0326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2869FC-9EBE-402F-9172-5BEBC6D924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9B762-0D60-4608-B2B1-52C0A3250B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4888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l">
              <a:defRPr sz="208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67"/>
            </a:lvl1pPr>
            <a:lvl2pPr>
              <a:defRPr sz="2904"/>
            </a:lvl2pPr>
            <a:lvl3pPr>
              <a:defRPr sz="2451"/>
            </a:lvl3pPr>
            <a:lvl4pPr>
              <a:defRPr sz="2087"/>
            </a:lvl4pPr>
            <a:lvl5pPr>
              <a:defRPr sz="2087"/>
            </a:lvl5pPr>
            <a:lvl6pPr>
              <a:defRPr sz="2087"/>
            </a:lvl6pPr>
            <a:lvl7pPr>
              <a:defRPr sz="2087"/>
            </a:lvl7pPr>
            <a:lvl8pPr>
              <a:defRPr sz="2087"/>
            </a:lvl8pPr>
            <a:lvl9pPr>
              <a:defRPr sz="2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</p:spPr>
        <p:txBody>
          <a:bodyPr/>
          <a:lstStyle>
            <a:lvl1pPr marL="0" indent="0">
              <a:buNone/>
              <a:defRPr sz="1452"/>
            </a:lvl1pPr>
            <a:lvl2pPr marL="473214" indent="0">
              <a:buNone/>
              <a:defRPr sz="1271"/>
            </a:lvl2pPr>
            <a:lvl3pPr marL="946429" indent="0">
              <a:buNone/>
              <a:defRPr sz="998"/>
            </a:lvl3pPr>
            <a:lvl4pPr marL="1419643" indent="0">
              <a:buNone/>
              <a:defRPr sz="908"/>
            </a:lvl4pPr>
            <a:lvl5pPr marL="1892858" indent="0">
              <a:buNone/>
              <a:defRPr sz="908"/>
            </a:lvl5pPr>
            <a:lvl6pPr marL="2366071" indent="0">
              <a:buNone/>
              <a:defRPr sz="908"/>
            </a:lvl6pPr>
            <a:lvl7pPr marL="2839286" indent="0">
              <a:buNone/>
              <a:defRPr sz="908"/>
            </a:lvl7pPr>
            <a:lvl8pPr marL="3312500" indent="0">
              <a:buNone/>
              <a:defRPr sz="908"/>
            </a:lvl8pPr>
            <a:lvl9pPr marL="3785715" indent="0">
              <a:buNone/>
              <a:defRPr sz="9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9D19E17-DE14-4EBE-B440-EE5855B14E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8CE8-157F-48D1-94BC-EA501134D0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9579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8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67"/>
            </a:lvl1pPr>
            <a:lvl2pPr marL="473214" indent="0">
              <a:buNone/>
              <a:defRPr sz="2904"/>
            </a:lvl2pPr>
            <a:lvl3pPr marL="946429" indent="0">
              <a:buNone/>
              <a:defRPr sz="2451"/>
            </a:lvl3pPr>
            <a:lvl4pPr marL="1419643" indent="0">
              <a:buNone/>
              <a:defRPr sz="2087"/>
            </a:lvl4pPr>
            <a:lvl5pPr marL="1892858" indent="0">
              <a:buNone/>
              <a:defRPr sz="2087"/>
            </a:lvl5pPr>
            <a:lvl6pPr marL="2366071" indent="0">
              <a:buNone/>
              <a:defRPr sz="2087"/>
            </a:lvl6pPr>
            <a:lvl7pPr marL="2839286" indent="0">
              <a:buNone/>
              <a:defRPr sz="2087"/>
            </a:lvl7pPr>
            <a:lvl8pPr marL="3312500" indent="0">
              <a:buNone/>
              <a:defRPr sz="2087"/>
            </a:lvl8pPr>
            <a:lvl9pPr marL="3785715" indent="0">
              <a:buNone/>
              <a:defRPr sz="208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52"/>
            </a:lvl1pPr>
            <a:lvl2pPr marL="473214" indent="0">
              <a:buNone/>
              <a:defRPr sz="1271"/>
            </a:lvl2pPr>
            <a:lvl3pPr marL="946429" indent="0">
              <a:buNone/>
              <a:defRPr sz="998"/>
            </a:lvl3pPr>
            <a:lvl4pPr marL="1419643" indent="0">
              <a:buNone/>
              <a:defRPr sz="908"/>
            </a:lvl4pPr>
            <a:lvl5pPr marL="1892858" indent="0">
              <a:buNone/>
              <a:defRPr sz="908"/>
            </a:lvl5pPr>
            <a:lvl6pPr marL="2366071" indent="0">
              <a:buNone/>
              <a:defRPr sz="908"/>
            </a:lvl6pPr>
            <a:lvl7pPr marL="2839286" indent="0">
              <a:buNone/>
              <a:defRPr sz="908"/>
            </a:lvl7pPr>
            <a:lvl8pPr marL="3312500" indent="0">
              <a:buNone/>
              <a:defRPr sz="908"/>
            </a:lvl8pPr>
            <a:lvl9pPr marL="3785715" indent="0">
              <a:buNone/>
              <a:defRPr sz="9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14AC197-EF1E-44B4-B518-CE6818673D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7A6A4-0C8F-453E-A564-A575F00AF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4196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>
            <a:extLst>
              <a:ext uri="{FF2B5EF4-FFF2-40B4-BE49-F238E27FC236}">
                <a16:creationId xmlns:a16="http://schemas.microsoft.com/office/drawing/2014/main" id="{9D5C5592-86D1-45BD-8CAB-1514CD65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6013450"/>
            <a:ext cx="22352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 descr="band">
            <a:extLst>
              <a:ext uri="{FF2B5EF4-FFF2-40B4-BE49-F238E27FC236}">
                <a16:creationId xmlns:a16="http://schemas.microsoft.com/office/drawing/2014/main" id="{92F56DA8-85A4-48AA-90D9-986C78D6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66"/>
          <a:stretch>
            <a:fillRect/>
          </a:stretch>
        </p:blipFill>
        <p:spPr bwMode="auto">
          <a:xfrm>
            <a:off x="0" y="5867400"/>
            <a:ext cx="8940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>
            <a:extLst>
              <a:ext uri="{FF2B5EF4-FFF2-40B4-BE49-F238E27FC236}">
                <a16:creationId xmlns:a16="http://schemas.microsoft.com/office/drawing/2014/main" id="{F02E2BB9-25A8-4EFC-9A80-45D5308BF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75C0A3B0-DB66-4FE7-880F-F027A0AC8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Slide Number Placeholder 1">
            <a:extLst>
              <a:ext uri="{FF2B5EF4-FFF2-40B4-BE49-F238E27FC236}">
                <a16:creationId xmlns:a16="http://schemas.microsoft.com/office/drawing/2014/main" id="{EBBE09C9-ABF4-4A7D-8185-E660A29332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44275" y="914400"/>
            <a:ext cx="81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71">
                <a:solidFill>
                  <a:srgbClr val="898989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E824012-6F34-4F3D-8476-D88DADBDD4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+mj-lt"/>
          <a:ea typeface="+mj-ea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5pPr>
      <a:lvl6pPr marL="473214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6pPr>
      <a:lvl7pPr marL="946429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7pPr>
      <a:lvl8pPr marL="1419643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8pPr>
      <a:lvl9pPr marL="1892858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9pPr>
    </p:titleStyle>
    <p:bodyStyle>
      <a:lvl1pPr marL="354013" indent="-354013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MS PGothic" charset="0"/>
        </a:defRPr>
      </a:lvl1pPr>
      <a:lvl2pPr marL="766763" indent="-295275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500">
          <a:solidFill>
            <a:schemeClr val="tx1"/>
          </a:solidFill>
          <a:latin typeface="+mn-lt"/>
          <a:ea typeface="+mn-ea"/>
          <a:cs typeface="MS PGothic" charset="0"/>
        </a:defRPr>
      </a:lvl2pPr>
      <a:lvl3pPr marL="1182688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  <a:ea typeface="+mn-ea"/>
          <a:cs typeface="MS PGothic" charset="0"/>
        </a:defRPr>
      </a:lvl3pPr>
      <a:lvl4pPr marL="1654175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MS PGothic" charset="0"/>
        </a:defRPr>
      </a:lvl4pPr>
      <a:lvl5pPr marL="2127250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MS PGothic" charset="0"/>
        </a:defRPr>
      </a:lvl5pPr>
      <a:lvl6pPr marL="2602679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6pPr>
      <a:lvl7pPr marL="3075894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7pPr>
      <a:lvl8pPr marL="3549108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8pPr>
      <a:lvl9pPr marL="4022322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1pPr>
      <a:lvl2pPr marL="473214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2pPr>
      <a:lvl3pPr marL="946429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3pPr>
      <a:lvl4pPr marL="1419643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4pPr>
      <a:lvl5pPr marL="1892858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5pPr>
      <a:lvl6pPr marL="2366071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6pPr>
      <a:lvl7pPr marL="2839286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7pPr>
      <a:lvl8pPr marL="3312500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8pPr>
      <a:lvl9pPr marL="3785715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yam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123E0D7-ECDD-4262-96CF-B7821E7D59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3088" y="533400"/>
            <a:ext cx="11201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721" dirty="0"/>
              <a:t>UIT2301 – Programming and Design Patterns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1882A2-CF92-437D-9C97-4767C3C83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1676400"/>
            <a:ext cx="892175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140" tIns="48433" rIns="93140" bIns="48433" anchor="ctr"/>
          <a:lstStyle/>
          <a:p>
            <a:pPr algn="ctr" defTabSz="473169">
              <a:buClr>
                <a:srgbClr val="000000"/>
              </a:buClr>
              <a:buSzPct val="100000"/>
              <a:defRPr/>
            </a:pPr>
            <a:br>
              <a:rPr lang="en-US" sz="3267" b="1" kern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</a:br>
            <a:r>
              <a:rPr lang="en-US" sz="3267" b="1" kern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Lecture-</a:t>
            </a:r>
            <a:r>
              <a:rPr lang="en-US" sz="2904" b="1" kern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02</a:t>
            </a:r>
            <a:endParaRPr lang="en-US" sz="2904" b="1" kern="0" dirty="0">
              <a:solidFill>
                <a:srgbClr val="000000"/>
              </a:solidFill>
              <a:latin typeface="Verdana"/>
              <a:ea typeface="MS PGothic"/>
              <a:cs typeface="Arial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58AF5B0-6D99-4C3C-9F82-61C7A563D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70" y="3548269"/>
            <a:ext cx="11426618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140" tIns="48433" rIns="93140" bIns="48433" anchor="ctr"/>
          <a:lstStyle/>
          <a:p>
            <a:pPr algn="ctr" defTabSz="473169">
              <a:buClr>
                <a:srgbClr val="000000"/>
              </a:buClr>
              <a:buSzPct val="100000"/>
              <a:defRPr/>
            </a:pPr>
            <a:r>
              <a:rPr lang="en-US" sz="3267" b="1" kern="0" dirty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Serialization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3AB3-DD85-7CEB-59B3-89CB2947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in JSON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B0AD-2EF0-996C-03EA-9E9ACFCF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/>
              <a:t>For serialization:</a:t>
            </a:r>
          </a:p>
          <a:p>
            <a:r>
              <a:rPr lang="en-IN" sz="2800" dirty="0"/>
              <a:t>dumps(): Serializes Python object to JSON string</a:t>
            </a:r>
          </a:p>
          <a:p>
            <a:r>
              <a:rPr lang="en-IN" sz="2800" dirty="0"/>
              <a:t>dump(): Serializes a file</a:t>
            </a:r>
          </a:p>
          <a:p>
            <a:pPr marL="0" indent="0">
              <a:buNone/>
            </a:pPr>
            <a:r>
              <a:rPr lang="en-IN" sz="2800" b="1" dirty="0"/>
              <a:t>For Deserialization:</a:t>
            </a:r>
          </a:p>
          <a:p>
            <a:r>
              <a:rPr lang="en-IN" sz="2800" dirty="0"/>
              <a:t>loads(): Deserializes a string</a:t>
            </a:r>
          </a:p>
          <a:p>
            <a:r>
              <a:rPr lang="en-IN" sz="2800" dirty="0"/>
              <a:t>load(): Deserializes a JSON file </a:t>
            </a:r>
          </a:p>
        </p:txBody>
      </p:sp>
    </p:spTree>
    <p:extLst>
      <p:ext uri="{BB962C8B-B14F-4D97-AF65-F5344CB8AC3E}">
        <p14:creationId xmlns:p14="http://schemas.microsoft.com/office/powerpoint/2010/main" val="27392521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715B-FA5A-35BF-374C-46C6C496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- 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CC603-6399-8167-1029-D24B6813B9FA}"/>
              </a:ext>
            </a:extLst>
          </p:cNvPr>
          <p:cNvSpPr txBox="1"/>
          <p:nvPr/>
        </p:nvSpPr>
        <p:spPr>
          <a:xfrm>
            <a:off x="829340" y="1327157"/>
            <a:ext cx="900577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1" dirty="0"/>
              <a:t>#serializing </a:t>
            </a:r>
            <a:r>
              <a:rPr lang="en-IN" sz="2400" i="1" dirty="0" err="1"/>
              <a:t>json</a:t>
            </a:r>
            <a:r>
              <a:rPr lang="en-IN" sz="2400" i="1" dirty="0"/>
              <a:t> string</a:t>
            </a:r>
          </a:p>
          <a:p>
            <a:endParaRPr lang="en-IN" sz="2400" dirty="0"/>
          </a:p>
          <a:p>
            <a:r>
              <a:rPr lang="en-IN" sz="2400" dirty="0" err="1"/>
              <a:t>json_str</a:t>
            </a:r>
            <a:r>
              <a:rPr lang="en-IN" sz="2400" dirty="0"/>
              <a:t>=</a:t>
            </a:r>
            <a:r>
              <a:rPr lang="en-IN" sz="2400" dirty="0" err="1">
                <a:solidFill>
                  <a:srgbClr val="FF0000"/>
                </a:solidFill>
              </a:rPr>
              <a:t>json.dumps</a:t>
            </a:r>
            <a:r>
              <a:rPr lang="en-IN" sz="2400" dirty="0"/>
              <a:t>([ball_1,ball_2])</a:t>
            </a:r>
          </a:p>
          <a:p>
            <a:endParaRPr lang="en-IN" sz="2400" dirty="0"/>
          </a:p>
          <a:p>
            <a:r>
              <a:rPr lang="en-IN" sz="2400" dirty="0"/>
              <a:t>print(type(</a:t>
            </a:r>
            <a:r>
              <a:rPr lang="en-IN" sz="2400" dirty="0" err="1"/>
              <a:t>json_str</a:t>
            </a:r>
            <a:r>
              <a:rPr lang="en-IN" sz="2400" dirty="0"/>
              <a:t>))</a:t>
            </a:r>
          </a:p>
          <a:p>
            <a:endParaRPr lang="en-IN" sz="2400" dirty="0"/>
          </a:p>
          <a:p>
            <a:r>
              <a:rPr lang="en-IN" sz="2400" i="1" dirty="0"/>
              <a:t>#serializing </a:t>
            </a:r>
            <a:r>
              <a:rPr lang="en-IN" sz="2400" i="1" dirty="0" err="1"/>
              <a:t>json</a:t>
            </a:r>
            <a:r>
              <a:rPr lang="en-IN" sz="2400" i="1" dirty="0"/>
              <a:t> file</a:t>
            </a:r>
          </a:p>
          <a:p>
            <a:endParaRPr lang="en-IN" sz="2400" dirty="0"/>
          </a:p>
          <a:p>
            <a:r>
              <a:rPr lang="en-IN" sz="2400" dirty="0"/>
              <a:t>with open('file2.json','w') as f2:</a:t>
            </a:r>
          </a:p>
          <a:p>
            <a:r>
              <a:rPr lang="en-IN" sz="2400" dirty="0"/>
              <a:t>    </a:t>
            </a:r>
            <a:r>
              <a:rPr lang="en-IN" sz="2400" dirty="0" err="1">
                <a:solidFill>
                  <a:srgbClr val="FF0000"/>
                </a:solidFill>
              </a:rPr>
              <a:t>json</a:t>
            </a:r>
            <a:r>
              <a:rPr lang="en-IN" sz="2400" dirty="0" err="1"/>
              <a:t>.dump</a:t>
            </a:r>
            <a:r>
              <a:rPr lang="en-IN" sz="2400" dirty="0"/>
              <a:t>([ball_1,ball_2],f2, indent=4)</a:t>
            </a:r>
          </a:p>
          <a:p>
            <a:endParaRPr lang="en-IN" sz="2400" dirty="0"/>
          </a:p>
          <a:p>
            <a:r>
              <a:rPr lang="en-IN" sz="2400" dirty="0"/>
              <a:t>with open('file2.json','r') as f2:</a:t>
            </a:r>
          </a:p>
          <a:p>
            <a:r>
              <a:rPr lang="en-IN" sz="2400" dirty="0"/>
              <a:t>    a=</a:t>
            </a:r>
            <a:r>
              <a:rPr lang="en-IN" sz="2400" dirty="0" err="1">
                <a:solidFill>
                  <a:srgbClr val="FF0000"/>
                </a:solidFill>
              </a:rPr>
              <a:t>json</a:t>
            </a:r>
            <a:r>
              <a:rPr lang="en-IN" sz="2400" dirty="0" err="1"/>
              <a:t>.load</a:t>
            </a:r>
            <a:r>
              <a:rPr lang="en-IN" sz="2400" dirty="0"/>
              <a:t>(f2)</a:t>
            </a:r>
          </a:p>
        </p:txBody>
      </p:sp>
    </p:spTree>
    <p:extLst>
      <p:ext uri="{BB962C8B-B14F-4D97-AF65-F5344CB8AC3E}">
        <p14:creationId xmlns:p14="http://schemas.microsoft.com/office/powerpoint/2010/main" val="19732698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5001-EB94-5C21-B8CB-FCAA8991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Serialization using 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EBBD-756B-7F10-15CB-2E66C598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Human-friendly data serialization language</a:t>
            </a:r>
          </a:p>
          <a:p>
            <a:r>
              <a:rPr lang="en-IN" sz="2800" dirty="0"/>
              <a:t>Python package to parse YAML data - </a:t>
            </a:r>
            <a:r>
              <a:rPr lang="en-IN" sz="2800" i="1" dirty="0"/>
              <a:t>import </a:t>
            </a:r>
            <a:r>
              <a:rPr lang="en-IN" sz="2800" i="1" dirty="0" err="1"/>
              <a:t>yaml</a:t>
            </a:r>
            <a:endParaRPr lang="en-IN" sz="2800" i="1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687252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893C-F32D-A933-F38A-4CFBB167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712" y="228600"/>
            <a:ext cx="6611088" cy="685800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075F2-A37F-CCF8-6235-72F7BD107E04}"/>
              </a:ext>
            </a:extLst>
          </p:cNvPr>
          <p:cNvSpPr txBox="1"/>
          <p:nvPr/>
        </p:nvSpPr>
        <p:spPr>
          <a:xfrm>
            <a:off x="508000" y="474345"/>
            <a:ext cx="60977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yaml</a:t>
            </a:r>
            <a:endParaRPr lang="en-IN" dirty="0"/>
          </a:p>
          <a:p>
            <a:endParaRPr lang="en-IN" dirty="0"/>
          </a:p>
          <a:p>
            <a:r>
              <a:rPr lang="en-IN" dirty="0"/>
              <a:t>with open('patient.</a:t>
            </a:r>
            <a:r>
              <a:rPr lang="en-IN" dirty="0" err="1"/>
              <a:t>yml</a:t>
            </a:r>
            <a:r>
              <a:rPr lang="en-IN" dirty="0"/>
              <a:t>','r') as f:</a:t>
            </a:r>
          </a:p>
          <a:p>
            <a:r>
              <a:rPr lang="en-IN" dirty="0"/>
              <a:t>    file_1=</a:t>
            </a:r>
            <a:r>
              <a:rPr lang="en-IN" dirty="0" err="1">
                <a:solidFill>
                  <a:srgbClr val="FF0000"/>
                </a:solidFill>
              </a:rPr>
              <a:t>yaml.safe_load</a:t>
            </a:r>
            <a:r>
              <a:rPr lang="en-IN" dirty="0"/>
              <a:t>(f)</a:t>
            </a:r>
          </a:p>
          <a:p>
            <a:endParaRPr lang="en-IN" dirty="0"/>
          </a:p>
          <a:p>
            <a:r>
              <a:rPr lang="en-IN" dirty="0"/>
              <a:t>print(type(file_1))</a:t>
            </a:r>
          </a:p>
          <a:p>
            <a:r>
              <a:rPr lang="en-IN" dirty="0"/>
              <a:t>print(file_1)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print(file_1['</a:t>
            </a:r>
            <a:r>
              <a:rPr lang="en-IN" dirty="0" err="1"/>
              <a:t>patient_details</a:t>
            </a:r>
            <a:r>
              <a:rPr lang="en-IN" dirty="0"/>
              <a:t>']['phone'])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with open('patient1.json', 'w') as file:</a:t>
            </a:r>
          </a:p>
          <a:p>
            <a:r>
              <a:rPr lang="en-IN" dirty="0"/>
              <a:t>    </a:t>
            </a:r>
            <a:r>
              <a:rPr lang="en-IN" dirty="0" err="1">
                <a:solidFill>
                  <a:srgbClr val="FF0000"/>
                </a:solidFill>
              </a:rPr>
              <a:t>yaml.dump</a:t>
            </a:r>
            <a:r>
              <a:rPr lang="en-IN" dirty="0"/>
              <a:t>(file_1, file)</a:t>
            </a:r>
          </a:p>
          <a:p>
            <a:endParaRPr lang="en-IN" dirty="0"/>
          </a:p>
          <a:p>
            <a:r>
              <a:rPr lang="en-IN" dirty="0"/>
              <a:t>with open('patient1.json','r')as file:</a:t>
            </a:r>
          </a:p>
          <a:p>
            <a:r>
              <a:rPr lang="en-IN" dirty="0"/>
              <a:t>    file_2=</a:t>
            </a:r>
            <a:r>
              <a:rPr lang="en-IN" dirty="0" err="1">
                <a:solidFill>
                  <a:srgbClr val="FF0000"/>
                </a:solidFill>
              </a:rPr>
              <a:t>yaml.safe_load</a:t>
            </a:r>
            <a:r>
              <a:rPr lang="en-IN" dirty="0"/>
              <a:t>(file)</a:t>
            </a:r>
          </a:p>
          <a:p>
            <a:endParaRPr lang="en-IN" dirty="0"/>
          </a:p>
          <a:p>
            <a:r>
              <a:rPr lang="en-IN" dirty="0"/>
              <a:t>           </a:t>
            </a:r>
          </a:p>
          <a:p>
            <a:r>
              <a:rPr lang="en-IN" dirty="0"/>
              <a:t>print(type(file_2))</a:t>
            </a:r>
          </a:p>
          <a:p>
            <a:r>
              <a:rPr lang="en-IN" dirty="0"/>
              <a:t>print(file_2)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3E3DB-A819-96BC-8AFD-3AA6471C2FC4}"/>
              </a:ext>
            </a:extLst>
          </p:cNvPr>
          <p:cNvSpPr txBox="1"/>
          <p:nvPr/>
        </p:nvSpPr>
        <p:spPr>
          <a:xfrm>
            <a:off x="3261537" y="626006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YAML: The Missing Battery in Python – Real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44649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988B-630B-2582-AE58-C2464BC1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97B9E5-CBE7-94BE-42B5-6F6480D5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6" y="837383"/>
            <a:ext cx="5443871" cy="5686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773176-9BA0-3B72-B2EE-E373125A4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255"/>
          <a:stretch/>
        </p:blipFill>
        <p:spPr>
          <a:xfrm>
            <a:off x="5753838" y="1074047"/>
            <a:ext cx="3645344" cy="49465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66C3AD-0556-32AF-CB4B-725E4D5F3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755" y="1905323"/>
            <a:ext cx="3103216" cy="243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7364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XML?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 (much like HTML)</a:t>
            </a:r>
          </a:p>
          <a:p>
            <a:r>
              <a:rPr lang="en-US" dirty="0"/>
              <a:t>Store and transfer data in webpages, applications</a:t>
            </a:r>
          </a:p>
          <a:p>
            <a:r>
              <a:rPr lang="en-US" dirty="0"/>
              <a:t>Just the information wrapped up in </a:t>
            </a:r>
            <a:r>
              <a:rPr lang="en-US" b="1" dirty="0"/>
              <a:t>&lt;Tags&gt;</a:t>
            </a:r>
          </a:p>
          <a:p>
            <a:pPr marL="68580" indent="0">
              <a:buNone/>
            </a:pP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3792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3895" y="409228"/>
            <a:ext cx="7024744" cy="1143000"/>
          </a:xfrm>
        </p:spPr>
        <p:txBody>
          <a:bodyPr/>
          <a:lstStyle/>
          <a:p>
            <a:r>
              <a:rPr lang="en-US" b="1" dirty="0"/>
              <a:t>XML Features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503" y="1828800"/>
            <a:ext cx="8462424" cy="404847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Designed to carry data; not to display data</a:t>
            </a:r>
          </a:p>
          <a:p>
            <a:r>
              <a:rPr lang="en-US" dirty="0"/>
              <a:t>Self descriptive</a:t>
            </a:r>
          </a:p>
          <a:p>
            <a:r>
              <a:rPr lang="en-US" dirty="0"/>
              <a:t>No predefined tags like HTML</a:t>
            </a:r>
          </a:p>
          <a:p>
            <a:r>
              <a:rPr lang="en-US" dirty="0"/>
              <a:t>User must define his own tags</a:t>
            </a:r>
          </a:p>
          <a:p>
            <a:r>
              <a:rPr lang="en-US" dirty="0"/>
              <a:t>Platform independent &amp; language independent</a:t>
            </a:r>
          </a:p>
          <a:p>
            <a:r>
              <a:rPr lang="en-US" dirty="0"/>
              <a:t>Configures frameworks (in Android)</a:t>
            </a:r>
          </a:p>
          <a:p>
            <a:r>
              <a:rPr lang="en-US" dirty="0"/>
              <a:t>Client </a:t>
            </a:r>
            <a:r>
              <a:rPr lang="en-US" dirty="0">
                <a:sym typeface="Wingdings" pitchFamily="2" charset="2"/>
              </a:rPr>
              <a:t> Server:</a:t>
            </a:r>
          </a:p>
          <a:p>
            <a:pPr marL="68580" indent="0">
              <a:buNone/>
            </a:pPr>
            <a:r>
              <a:rPr lang="en-US" dirty="0"/>
              <a:t>	HTML – Layout, data</a:t>
            </a:r>
          </a:p>
          <a:p>
            <a:pPr marL="68580" indent="0">
              <a:buNone/>
            </a:pPr>
            <a:r>
              <a:rPr lang="en-US" dirty="0"/>
              <a:t>	XML – Just data</a:t>
            </a:r>
          </a:p>
        </p:txBody>
      </p:sp>
    </p:spTree>
    <p:extLst>
      <p:ext uri="{BB962C8B-B14F-4D97-AF65-F5344CB8AC3E}">
        <p14:creationId xmlns:p14="http://schemas.microsoft.com/office/powerpoint/2010/main" val="95588947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XML Structure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  <a:p>
            <a:r>
              <a:rPr lang="en-US" dirty="0"/>
              <a:t>Root element (only one) and child elements</a:t>
            </a:r>
          </a:p>
          <a:p>
            <a:r>
              <a:rPr lang="en-US" dirty="0"/>
              <a:t>Opening tag must have a closing tag</a:t>
            </a:r>
          </a:p>
          <a:p>
            <a:r>
              <a:rPr lang="en-US" dirty="0"/>
              <a:t>Case sensitive</a:t>
            </a:r>
            <a:endParaRPr lang="en-IN" dirty="0"/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88211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458" y="465525"/>
            <a:ext cx="7024744" cy="1143000"/>
          </a:xfrm>
        </p:spPr>
        <p:txBody>
          <a:bodyPr/>
          <a:lstStyle/>
          <a:p>
            <a:r>
              <a:rPr lang="en-US" b="1" dirty="0"/>
              <a:t>XML Structure - Example</a:t>
            </a:r>
            <a:endParaRPr lang="en-IN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78465" y="1765005"/>
            <a:ext cx="5414409" cy="43380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023992" y="1860699"/>
            <a:ext cx="5414408" cy="41466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187778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XML Structure - Example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9335" y="1655649"/>
            <a:ext cx="217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Browser: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43884" y="2886506"/>
            <a:ext cx="7932014" cy="28869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40899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0298-C51A-8BD2-0516-3BEA6513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2167-5277-3DE0-3278-439B8D8D3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39800"/>
            <a:ext cx="10972800" cy="4830763"/>
          </a:xfrm>
        </p:spPr>
        <p:txBody>
          <a:bodyPr/>
          <a:lstStyle/>
          <a:p>
            <a:pPr algn="just"/>
            <a:r>
              <a:rPr lang="en-US" sz="2400" dirty="0"/>
              <a:t>To make an object persistent, we need to create a series of bytes that represent the state of the object, and write those bytes to a file.</a:t>
            </a:r>
          </a:p>
          <a:p>
            <a:pPr algn="just"/>
            <a:r>
              <a:rPr lang="en-US" sz="2400" dirty="0"/>
              <a:t>Serializing: process of encoding objects as a series of bytes</a:t>
            </a:r>
          </a:p>
          <a:p>
            <a:pPr algn="just"/>
            <a:r>
              <a:rPr lang="en-US" sz="2400" dirty="0"/>
              <a:t>Deserializing: decode objects and their relationships from a series of bytes</a:t>
            </a:r>
          </a:p>
          <a:p>
            <a:pPr algn="just"/>
            <a:r>
              <a:rPr lang="en-US" sz="2400" dirty="0"/>
              <a:t>Pickle, JSON, YAML – Data serialization languages used for writing configuration files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180217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805" y="427835"/>
            <a:ext cx="7024744" cy="5418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XML Structure – Case Sensitive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985" y="1258230"/>
            <a:ext cx="4310796" cy="31907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4629965"/>
            <a:ext cx="5904656" cy="18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01473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465" y="134963"/>
            <a:ext cx="11621386" cy="1143000"/>
          </a:xfrm>
        </p:spPr>
        <p:txBody>
          <a:bodyPr>
            <a:normAutofit/>
          </a:bodyPr>
          <a:lstStyle/>
          <a:p>
            <a:r>
              <a:rPr lang="en-US" sz="3000" b="1" dirty="0"/>
              <a:t>XML Structure – Contains only one root element</a:t>
            </a:r>
            <a:endParaRPr lang="en-IN" sz="3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64" y="1556792"/>
            <a:ext cx="4898223" cy="4610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1924493"/>
            <a:ext cx="6070860" cy="30886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75472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724" y="126750"/>
            <a:ext cx="9494875" cy="854968"/>
          </a:xfrm>
        </p:spPr>
        <p:txBody>
          <a:bodyPr>
            <a:normAutofit/>
          </a:bodyPr>
          <a:lstStyle/>
          <a:p>
            <a:r>
              <a:rPr lang="en-US" sz="2600" b="1" dirty="0"/>
              <a:t>Creating an XML file using </a:t>
            </a:r>
            <a:r>
              <a:rPr lang="en-US" sz="2600" b="1" dirty="0" err="1"/>
              <a:t>ElementTree</a:t>
            </a:r>
            <a:r>
              <a:rPr lang="en-US" sz="2600" b="1" dirty="0"/>
              <a:t> module:</a:t>
            </a:r>
            <a:endParaRPr lang="en-IN" sz="2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981" y="962821"/>
            <a:ext cx="7343266" cy="54911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47737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09" y="1286540"/>
            <a:ext cx="9214309" cy="4642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3DFD0DD-832C-5D06-E88D-B49CF7EA23ED}"/>
              </a:ext>
            </a:extLst>
          </p:cNvPr>
          <p:cNvSpPr txBox="1">
            <a:spLocks/>
          </p:cNvSpPr>
          <p:nvPr/>
        </p:nvSpPr>
        <p:spPr bwMode="auto">
          <a:xfrm>
            <a:off x="1020724" y="126750"/>
            <a:ext cx="9494875" cy="8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1B57B5"/>
                </a:solidFill>
                <a:latin typeface="+mj-lt"/>
                <a:ea typeface="+mj-ea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1B57B5"/>
                </a:solidFill>
                <a:latin typeface="Verdana" pitchFamily="34" charset="0"/>
                <a:ea typeface="MS PGothic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1B57B5"/>
                </a:solidFill>
                <a:latin typeface="Verdana" pitchFamily="34" charset="0"/>
                <a:ea typeface="MS PGothic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1B57B5"/>
                </a:solidFill>
                <a:latin typeface="Verdana" pitchFamily="34" charset="0"/>
                <a:ea typeface="MS PGothic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1B57B5"/>
                </a:solidFill>
                <a:latin typeface="Verdana" pitchFamily="34" charset="0"/>
                <a:ea typeface="MS PGothic" pitchFamily="34" charset="-128"/>
                <a:cs typeface="MS PGothic" charset="0"/>
              </a:defRPr>
            </a:lvl5pPr>
            <a:lvl6pPr marL="473214" algn="ctr" rtl="0" eaLnBrk="1" fontAlgn="base" hangingPunct="1">
              <a:spcBef>
                <a:spcPct val="0"/>
              </a:spcBef>
              <a:spcAft>
                <a:spcPct val="0"/>
              </a:spcAft>
              <a:defRPr sz="2904">
                <a:solidFill>
                  <a:srgbClr val="1B57B5"/>
                </a:solidFill>
                <a:latin typeface="Verdana" pitchFamily="34" charset="0"/>
                <a:ea typeface="MS PGothic" pitchFamily="34" charset="-128"/>
              </a:defRPr>
            </a:lvl6pPr>
            <a:lvl7pPr marL="946429" algn="ctr" rtl="0" eaLnBrk="1" fontAlgn="base" hangingPunct="1">
              <a:spcBef>
                <a:spcPct val="0"/>
              </a:spcBef>
              <a:spcAft>
                <a:spcPct val="0"/>
              </a:spcAft>
              <a:defRPr sz="2904">
                <a:solidFill>
                  <a:srgbClr val="1B57B5"/>
                </a:solidFill>
                <a:latin typeface="Verdana" pitchFamily="34" charset="0"/>
                <a:ea typeface="MS PGothic" pitchFamily="34" charset="-128"/>
              </a:defRPr>
            </a:lvl7pPr>
            <a:lvl8pPr marL="1419643" algn="ctr" rtl="0" eaLnBrk="1" fontAlgn="base" hangingPunct="1">
              <a:spcBef>
                <a:spcPct val="0"/>
              </a:spcBef>
              <a:spcAft>
                <a:spcPct val="0"/>
              </a:spcAft>
              <a:defRPr sz="2904">
                <a:solidFill>
                  <a:srgbClr val="1B57B5"/>
                </a:solidFill>
                <a:latin typeface="Verdana" pitchFamily="34" charset="0"/>
                <a:ea typeface="MS PGothic" pitchFamily="34" charset="-128"/>
              </a:defRPr>
            </a:lvl8pPr>
            <a:lvl9pPr marL="1892858" algn="ctr" rtl="0" eaLnBrk="1" fontAlgn="base" hangingPunct="1">
              <a:spcBef>
                <a:spcPct val="0"/>
              </a:spcBef>
              <a:spcAft>
                <a:spcPct val="0"/>
              </a:spcAft>
              <a:defRPr sz="2904">
                <a:solidFill>
                  <a:srgbClr val="1B57B5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sz="2600" b="1" kern="0"/>
              <a:t>Creating an XML file using ElementTree module:</a:t>
            </a:r>
            <a:endParaRPr lang="en-IN" sz="2600" b="1" kern="0" dirty="0"/>
          </a:p>
        </p:txBody>
      </p:sp>
    </p:spTree>
    <p:extLst>
      <p:ext uri="{BB962C8B-B14F-4D97-AF65-F5344CB8AC3E}">
        <p14:creationId xmlns:p14="http://schemas.microsoft.com/office/powerpoint/2010/main" val="314817461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82" y="289190"/>
            <a:ext cx="7024744" cy="1143000"/>
          </a:xfrm>
        </p:spPr>
        <p:txBody>
          <a:bodyPr>
            <a:normAutofit/>
          </a:bodyPr>
          <a:lstStyle/>
          <a:p>
            <a:r>
              <a:rPr lang="en-US" b="1" dirty="0"/>
              <a:t>XML Parsing in Python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381" y="1916833"/>
            <a:ext cx="10504968" cy="35089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Parsing - Reading the data from the different file and splits it into the different pieces that are the XML file</a:t>
            </a:r>
          </a:p>
          <a:p>
            <a:r>
              <a:rPr lang="en-US" dirty="0"/>
              <a:t>Process of reading an XML document and providing an interface to the user application for accessing the document</a:t>
            </a:r>
          </a:p>
        </p:txBody>
      </p:sp>
    </p:spTree>
    <p:extLst>
      <p:ext uri="{BB962C8B-B14F-4D97-AF65-F5344CB8AC3E}">
        <p14:creationId xmlns:p14="http://schemas.microsoft.com/office/powerpoint/2010/main" val="1951181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3895" y="369720"/>
            <a:ext cx="7024744" cy="613872"/>
          </a:xfrm>
        </p:spPr>
        <p:txBody>
          <a:bodyPr>
            <a:normAutofit/>
          </a:bodyPr>
          <a:lstStyle/>
          <a:p>
            <a:r>
              <a:rPr lang="en-US" b="1" dirty="0"/>
              <a:t>XML Parsing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41" y="1156128"/>
            <a:ext cx="11658754" cy="1927314"/>
          </a:xfrm>
        </p:spPr>
        <p:txBody>
          <a:bodyPr/>
          <a:lstStyle/>
          <a:p>
            <a:r>
              <a:rPr lang="en-US" sz="2800" dirty="0"/>
              <a:t>XML Parser – Software library or package that provides interfaces for client applications to work with xml documents</a:t>
            </a:r>
          </a:p>
          <a:p>
            <a:r>
              <a:rPr lang="en-US" sz="2800" dirty="0" err="1"/>
              <a:t>Xml.etree</a:t>
            </a:r>
            <a:r>
              <a:rPr lang="en-US" sz="2800" dirty="0"/>
              <a:t> and </a:t>
            </a:r>
            <a:r>
              <a:rPr lang="en-US" sz="2800" dirty="0" err="1"/>
              <a:t>ElementTree</a:t>
            </a:r>
            <a:r>
              <a:rPr lang="en-US" sz="2800" dirty="0"/>
              <a:t> – used for parsing XML in python</a:t>
            </a:r>
            <a:endParaRPr lang="en-IN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702" y="3525592"/>
            <a:ext cx="6810937" cy="2176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743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018" y="79381"/>
            <a:ext cx="7024744" cy="541864"/>
          </a:xfrm>
        </p:spPr>
        <p:txBody>
          <a:bodyPr>
            <a:normAutofit/>
          </a:bodyPr>
          <a:lstStyle/>
          <a:p>
            <a:r>
              <a:rPr lang="en-US" sz="2300" b="1" dirty="0"/>
              <a:t>XML Parsing using </a:t>
            </a:r>
            <a:r>
              <a:rPr lang="en-US" sz="2300" b="1" dirty="0" err="1"/>
              <a:t>ElementTree</a:t>
            </a:r>
            <a:r>
              <a:rPr lang="en-US" sz="2300" b="1" dirty="0"/>
              <a:t> module: </a:t>
            </a:r>
            <a:endParaRPr lang="en-IN" sz="23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020" y="975070"/>
            <a:ext cx="5665034" cy="3545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33" y="4869160"/>
            <a:ext cx="7996383" cy="1493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848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851" y="-81178"/>
            <a:ext cx="10504968" cy="757888"/>
          </a:xfrm>
        </p:spPr>
        <p:txBody>
          <a:bodyPr>
            <a:normAutofit/>
          </a:bodyPr>
          <a:lstStyle/>
          <a:p>
            <a:r>
              <a:rPr lang="en-US" sz="2300" b="1" dirty="0"/>
              <a:t>XML Serialization and Deserialization with Dictionary object</a:t>
            </a:r>
            <a:endParaRPr lang="en-IN" sz="23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4" y="762357"/>
            <a:ext cx="6581552" cy="56921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80738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0228"/>
            <a:ext cx="10972800" cy="685800"/>
          </a:xfrm>
        </p:spPr>
        <p:txBody>
          <a:bodyPr>
            <a:normAutofit fontScale="90000"/>
          </a:bodyPr>
          <a:lstStyle/>
          <a:p>
            <a:r>
              <a:rPr lang="en-US" sz="3000" b="1" dirty="0"/>
              <a:t>XML Serialization and Deserialization with Dictionary object</a:t>
            </a:r>
            <a:endParaRPr lang="en-IN" sz="3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491" y="2434856"/>
            <a:ext cx="10211507" cy="208398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10878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968" y="328769"/>
            <a:ext cx="9007642" cy="792088"/>
          </a:xfrm>
        </p:spPr>
        <p:txBody>
          <a:bodyPr>
            <a:normAutofit fontScale="90000"/>
          </a:bodyPr>
          <a:lstStyle/>
          <a:p>
            <a:r>
              <a:rPr lang="en-US" sz="2300" b="1" dirty="0"/>
              <a:t>XML Serialization and Deserialization with Class object</a:t>
            </a:r>
            <a:endParaRPr lang="en-IN" sz="23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90" y="1062477"/>
            <a:ext cx="7609535" cy="5191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7627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7293-3747-9BF6-02AA-682D1E1A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1026" name="Picture 2" descr="What, Why and How of (De)Serialization in Python | by Xiaoxu Gao | Towards  Data Science">
            <a:extLst>
              <a:ext uri="{FF2B5EF4-FFF2-40B4-BE49-F238E27FC236}">
                <a16:creationId xmlns:a16="http://schemas.microsoft.com/office/drawing/2014/main" id="{423BC01C-0644-E64A-880E-6C5150F51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51" y="2140075"/>
            <a:ext cx="7994509" cy="224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DA76DE-CAC3-D70E-D6F5-72C6EBBE914E}"/>
              </a:ext>
            </a:extLst>
          </p:cNvPr>
          <p:cNvSpPr txBox="1"/>
          <p:nvPr/>
        </p:nvSpPr>
        <p:spPr>
          <a:xfrm>
            <a:off x="71120" y="4744720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Serialization/ Marshalling/ Pickling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417C1-61C5-B059-E75D-2BF5B4941A79}"/>
              </a:ext>
            </a:extLst>
          </p:cNvPr>
          <p:cNvSpPr txBox="1"/>
          <p:nvPr/>
        </p:nvSpPr>
        <p:spPr>
          <a:xfrm>
            <a:off x="5831840" y="4687332"/>
            <a:ext cx="597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Deserialization/ Unmarshalling/ Unpickling</a:t>
            </a:r>
          </a:p>
        </p:txBody>
      </p:sp>
    </p:spTree>
    <p:extLst>
      <p:ext uri="{BB962C8B-B14F-4D97-AF65-F5344CB8AC3E}">
        <p14:creationId xmlns:p14="http://schemas.microsoft.com/office/powerpoint/2010/main" val="60092326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23" y="627321"/>
            <a:ext cx="11706447" cy="654534"/>
          </a:xfrm>
        </p:spPr>
        <p:txBody>
          <a:bodyPr>
            <a:normAutofit/>
          </a:bodyPr>
          <a:lstStyle/>
          <a:p>
            <a:r>
              <a:rPr lang="en-US" b="1" dirty="0"/>
              <a:t>XML Serialization and Deserialization with Class object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62" y="1913861"/>
            <a:ext cx="12055738" cy="238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1197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5957-FFF0-6063-F832-ED091075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B0DD-A467-3F16-6BD6-8B703EE6F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b="1" dirty="0"/>
              <a:t>TEXTBOOKS: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Dusty Phillips, “Python 3 Object-Oriented Programming: Build robust and maintainable software with object-oriented design patterns in Python 3.8”, Third Edition, </a:t>
            </a:r>
            <a:r>
              <a:rPr lang="en-IN" sz="1600" dirty="0" err="1"/>
              <a:t>Packt</a:t>
            </a:r>
            <a:r>
              <a:rPr lang="en-IN" sz="1600" dirty="0"/>
              <a:t> Publishing, 2018. </a:t>
            </a:r>
          </a:p>
          <a:p>
            <a:pPr marL="0" indent="0">
              <a:buNone/>
            </a:pPr>
            <a:r>
              <a:rPr lang="en-IN" sz="1600" b="1" dirty="0"/>
              <a:t>REFERENCES: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Matt </a:t>
            </a:r>
            <a:r>
              <a:rPr lang="en-IN" sz="1600" dirty="0" err="1"/>
              <a:t>Weisfeld</a:t>
            </a:r>
            <a:r>
              <a:rPr lang="en-IN" sz="1600" dirty="0"/>
              <a:t>, “Object-Oriented Thought Process”, Fifth Edition, Addison-Wesley Professional, 2019.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Matthias </a:t>
            </a:r>
            <a:r>
              <a:rPr lang="en-IN" sz="1600" dirty="0" err="1"/>
              <a:t>Noback</a:t>
            </a:r>
            <a:r>
              <a:rPr lang="en-IN" sz="1600" dirty="0"/>
              <a:t>, “Object Design Style Guide”, Manning Publications, 2020.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Stephen F. Lott, “Mastering Object-oriented Python”, Second Edition, </a:t>
            </a:r>
            <a:r>
              <a:rPr lang="en-IN" sz="1600" dirty="0" err="1"/>
              <a:t>Packt</a:t>
            </a:r>
            <a:r>
              <a:rPr lang="en-IN" sz="1600" dirty="0"/>
              <a:t> Publishing, 2019.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Mark Lutz, “Programming Python: Powerful Object-Oriented Programming”, Fourth Edition, O’Reilly Media, 2011. </a:t>
            </a:r>
          </a:p>
        </p:txBody>
      </p:sp>
    </p:spTree>
    <p:extLst>
      <p:ext uri="{BB962C8B-B14F-4D97-AF65-F5344CB8AC3E}">
        <p14:creationId xmlns:p14="http://schemas.microsoft.com/office/powerpoint/2010/main" val="365123347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56E6-3F94-1F5D-006F-6AA79690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serialization using Pickle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92B3-F3CC-BAB6-AFC5-3F23E1808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The Python pickle module is an object-oriented way to store object state directly in a special storage format. </a:t>
            </a:r>
          </a:p>
          <a:p>
            <a:pPr algn="just"/>
            <a:r>
              <a:rPr lang="en-US" sz="2400" dirty="0"/>
              <a:t>It essentially converts an object's state (and all the state of all the objects it holds as attributes) into a series of bytes that can be stored or transported however we see fit.</a:t>
            </a:r>
          </a:p>
          <a:p>
            <a:pPr algn="just"/>
            <a:r>
              <a:rPr lang="en-US" sz="2400" dirty="0"/>
              <a:t>Comprises of 4 functions: two for manipulating file-like objects, and two for manipulating bytes objects so we can work with pickled objects without necessarily having an open file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7439372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99A9-C1CD-D84A-BF12-CBDAB9C7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Pickle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CA39-3F74-F962-3A14-5D0D20CED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/>
              <a:t>dump(): </a:t>
            </a:r>
          </a:p>
          <a:p>
            <a:r>
              <a:rPr lang="en-US" sz="2400" dirty="0"/>
              <a:t>Accepts an object to be written and a file-like object to write the serialized bytes to.</a:t>
            </a:r>
          </a:p>
          <a:p>
            <a:r>
              <a:rPr lang="en-US" sz="2400" dirty="0"/>
              <a:t>A file-like object must have a write() method, and that method must know how to handle a bytes argument. </a:t>
            </a:r>
          </a:p>
          <a:p>
            <a:r>
              <a:rPr lang="en-US" sz="2400" dirty="0"/>
              <a:t>This means a file opened for text output wouldn't work; we need to open the file with a mode value of </a:t>
            </a:r>
            <a:r>
              <a:rPr lang="en-US" sz="2400" dirty="0" err="1"/>
              <a:t>wb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95630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5B13-D436-E760-1D82-89AFE888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Pickle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CB7F-25C2-3981-B585-3C1026C1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b="1"/>
              <a:t>load</a:t>
            </a:r>
            <a:r>
              <a:rPr lang="en-US" sz="2400" b="1" dirty="0"/>
              <a:t>():</a:t>
            </a:r>
          </a:p>
          <a:p>
            <a:pPr algn="just"/>
            <a:r>
              <a:rPr lang="en-US" sz="2400" dirty="0"/>
              <a:t>It reads a serialized object's state from a file-like object. </a:t>
            </a:r>
          </a:p>
          <a:p>
            <a:pPr algn="just"/>
            <a:r>
              <a:rPr lang="en-US" sz="2400" dirty="0"/>
              <a:t>This object must have the proper file-like read() and </a:t>
            </a:r>
            <a:r>
              <a:rPr lang="en-US" sz="2400" dirty="0" err="1"/>
              <a:t>readline</a:t>
            </a:r>
            <a:r>
              <a:rPr lang="en-US" sz="2400" dirty="0"/>
              <a:t>() methods, each of which must, of course, return bytes. </a:t>
            </a:r>
          </a:p>
          <a:p>
            <a:pPr algn="just"/>
            <a:r>
              <a:rPr lang="en-US" sz="2400" dirty="0"/>
              <a:t>The pickle module will read the bytes and the load() method will return the fully reconstructed object.</a:t>
            </a:r>
            <a:endParaRPr lang="en-IN" sz="2400" dirty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840930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D52C-2193-BBDF-1CEC-D4ECE777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-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5FFC5-CF98-B644-E944-3787247E518D}"/>
              </a:ext>
            </a:extLst>
          </p:cNvPr>
          <p:cNvSpPr txBox="1"/>
          <p:nvPr/>
        </p:nvSpPr>
        <p:spPr>
          <a:xfrm>
            <a:off x="988828" y="1839433"/>
            <a:ext cx="855920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with open('file2.txt','wb') as f1:</a:t>
            </a:r>
          </a:p>
          <a:p>
            <a:r>
              <a:rPr lang="en-IN" sz="3200" dirty="0"/>
              <a:t>    </a:t>
            </a:r>
            <a:r>
              <a:rPr lang="en-IN" sz="3200" dirty="0" err="1">
                <a:solidFill>
                  <a:srgbClr val="FF0000"/>
                </a:solidFill>
              </a:rPr>
              <a:t>pickle</a:t>
            </a:r>
            <a:r>
              <a:rPr lang="en-IN" sz="3200" dirty="0" err="1"/>
              <a:t>.</a:t>
            </a:r>
            <a:r>
              <a:rPr lang="en-IN" sz="3200" b="1" dirty="0" err="1"/>
              <a:t>dump</a:t>
            </a:r>
            <a:r>
              <a:rPr lang="en-IN" sz="3200" dirty="0"/>
              <a:t>(b1,f1)</a:t>
            </a:r>
          </a:p>
          <a:p>
            <a:endParaRPr lang="en-IN" sz="3200" dirty="0"/>
          </a:p>
          <a:p>
            <a:r>
              <a:rPr lang="en-IN" sz="3200" dirty="0"/>
              <a:t>with open('file2.txt','rb') as f1:</a:t>
            </a:r>
          </a:p>
          <a:p>
            <a:r>
              <a:rPr lang="en-IN" sz="3200" dirty="0"/>
              <a:t>    b1_new=</a:t>
            </a:r>
            <a:r>
              <a:rPr lang="en-IN" sz="3200" dirty="0" err="1"/>
              <a:t>pickle.</a:t>
            </a:r>
            <a:r>
              <a:rPr lang="en-IN" sz="3200" b="1" dirty="0" err="1"/>
              <a:t>load</a:t>
            </a:r>
            <a:r>
              <a:rPr lang="en-IN" sz="3200" dirty="0"/>
              <a:t>(f1)</a:t>
            </a:r>
          </a:p>
        </p:txBody>
      </p:sp>
    </p:spTree>
    <p:extLst>
      <p:ext uri="{BB962C8B-B14F-4D97-AF65-F5344CB8AC3E}">
        <p14:creationId xmlns:p14="http://schemas.microsoft.com/office/powerpoint/2010/main" val="32292244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DA55-E73B-B64B-52A1-EF8125C2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serialization using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68D2-4182-F2A7-2ACC-D3E027A91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JSON – Java Script Object Notation</a:t>
            </a:r>
          </a:p>
          <a:p>
            <a:r>
              <a:rPr lang="en-IN" sz="2800" dirty="0"/>
              <a:t>Common message format for </a:t>
            </a:r>
            <a:r>
              <a:rPr lang="en-IN" sz="2800" dirty="0" err="1"/>
              <a:t>interoperatability</a:t>
            </a:r>
            <a:endParaRPr lang="en-IN" sz="2800" dirty="0"/>
          </a:p>
          <a:p>
            <a:r>
              <a:rPr lang="en-IN" sz="2800" dirty="0"/>
              <a:t>Human readable form</a:t>
            </a:r>
          </a:p>
          <a:p>
            <a:r>
              <a:rPr lang="en-IN" sz="2800" dirty="0"/>
              <a:t>Light weight – Less memory to store </a:t>
            </a:r>
          </a:p>
        </p:txBody>
      </p:sp>
    </p:spTree>
    <p:extLst>
      <p:ext uri="{BB962C8B-B14F-4D97-AF65-F5344CB8AC3E}">
        <p14:creationId xmlns:p14="http://schemas.microsoft.com/office/powerpoint/2010/main" val="10598507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22D9-0754-8DDF-C665-6B474901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 Module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C149-9AD4-E79C-31EA-70546EF88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JSON is similar to Python </a:t>
            </a:r>
            <a:r>
              <a:rPr lang="en-IN" sz="2800" dirty="0" err="1"/>
              <a:t>dict</a:t>
            </a:r>
            <a:endParaRPr lang="en-IN" sz="2800" dirty="0"/>
          </a:p>
          <a:p>
            <a:r>
              <a:rPr lang="en-IN" sz="2800" dirty="0"/>
              <a:t>JOSN object has key, value pair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1800" dirty="0" err="1"/>
              <a:t>Float,int</a:t>
            </a:r>
            <a:r>
              <a:rPr lang="en-IN" sz="1800" dirty="0"/>
              <a:t> -&gt; number</a:t>
            </a:r>
          </a:p>
          <a:p>
            <a:r>
              <a:rPr lang="en-IN" sz="1800" dirty="0"/>
              <a:t>List-&gt;array</a:t>
            </a:r>
          </a:p>
          <a:p>
            <a:r>
              <a:rPr lang="en-IN" sz="1800" dirty="0" err="1"/>
              <a:t>Dict</a:t>
            </a:r>
            <a:r>
              <a:rPr lang="en-IN" sz="1800" dirty="0"/>
              <a:t>-&gt;object</a:t>
            </a:r>
          </a:p>
          <a:p>
            <a:r>
              <a:rPr lang="en-IN" sz="1800" dirty="0"/>
              <a:t>True-&gt;true</a:t>
            </a:r>
          </a:p>
          <a:p>
            <a:r>
              <a:rPr lang="en-IN" sz="1800" dirty="0"/>
              <a:t>None-&gt;null</a:t>
            </a:r>
          </a:p>
          <a:p>
            <a:r>
              <a:rPr lang="en-IN" sz="1800" dirty="0"/>
              <a:t>Str-&gt;string</a:t>
            </a:r>
          </a:p>
        </p:txBody>
      </p:sp>
    </p:spTree>
    <p:extLst>
      <p:ext uri="{BB962C8B-B14F-4D97-AF65-F5344CB8AC3E}">
        <p14:creationId xmlns:p14="http://schemas.microsoft.com/office/powerpoint/2010/main" val="31528508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T6006U3LS02Filtering_Streams">
  <a:themeElements>
    <a:clrScheme name="1_Heartbeat Review 9 May'06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CC"/>
      </a:hlink>
      <a:folHlink>
        <a:srgbClr val="000099"/>
      </a:folHlink>
    </a:clrScheme>
    <a:fontScheme name="1_Heartbeat Review 9 May'06">
      <a:majorFont>
        <a:latin typeface="Verdana"/>
        <a:ea typeface="MS PGothic"/>
        <a:cs typeface=""/>
      </a:majorFont>
      <a:minorFont>
        <a:latin typeface="Verdan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lnDef>
  </a:objectDefaults>
  <a:extraClrSchemeLst>
    <a:extraClrScheme>
      <a:clrScheme name="1_Heartbeat Review 9 May'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9293</TotalTime>
  <Words>1029</Words>
  <Application>Microsoft Office PowerPoint</Application>
  <PresentationFormat>Widescreen</PresentationFormat>
  <Paragraphs>140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Verdana</vt:lpstr>
      <vt:lpstr>Wingdings</vt:lpstr>
      <vt:lpstr>IT6006U3LS02Filtering_Streams</vt:lpstr>
      <vt:lpstr>UIT2301 – Programming and Design Patterns</vt:lpstr>
      <vt:lpstr>Introduction</vt:lpstr>
      <vt:lpstr>Introduction</vt:lpstr>
      <vt:lpstr>Object serialization using Pickle </vt:lpstr>
      <vt:lpstr>Pickle Module</vt:lpstr>
      <vt:lpstr>Pickle Module</vt:lpstr>
      <vt:lpstr>Implementation - Syntax</vt:lpstr>
      <vt:lpstr>Object serialization using JSON</vt:lpstr>
      <vt:lpstr>JSON Module </vt:lpstr>
      <vt:lpstr>Functions in JSON module</vt:lpstr>
      <vt:lpstr>Implementation - Syntax</vt:lpstr>
      <vt:lpstr>Object Serialization using YAML</vt:lpstr>
      <vt:lpstr>Implementation</vt:lpstr>
      <vt:lpstr>Example</vt:lpstr>
      <vt:lpstr>What is XML?</vt:lpstr>
      <vt:lpstr>XML Features</vt:lpstr>
      <vt:lpstr>XML Structure</vt:lpstr>
      <vt:lpstr>XML Structure - Example</vt:lpstr>
      <vt:lpstr>XML Structure - Example</vt:lpstr>
      <vt:lpstr>XML Structure – Case Sensitive</vt:lpstr>
      <vt:lpstr>XML Structure – Contains only one root element</vt:lpstr>
      <vt:lpstr>Creating an XML file using ElementTree module:</vt:lpstr>
      <vt:lpstr>PowerPoint Presentation</vt:lpstr>
      <vt:lpstr>XML Parsing in Python</vt:lpstr>
      <vt:lpstr>XML Parsing</vt:lpstr>
      <vt:lpstr>XML Parsing using ElementTree module: </vt:lpstr>
      <vt:lpstr>XML Serialization and Deserialization with Dictionary object</vt:lpstr>
      <vt:lpstr>XML Serialization and Deserialization with Dictionary object</vt:lpstr>
      <vt:lpstr>XML Serialization and Deserialization with Class object</vt:lpstr>
      <vt:lpstr>XML Serialization and Deserialization with Class object</vt:lpstr>
      <vt:lpstr>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PIF1941 – NLP &amp; IR</dc:title>
  <dc:creator>VEERA RAGAVAN</dc:creator>
  <cp:lastModifiedBy>Karthika S</cp:lastModifiedBy>
  <cp:revision>332</cp:revision>
  <dcterms:created xsi:type="dcterms:W3CDTF">2020-08-02T17:30:45Z</dcterms:created>
  <dcterms:modified xsi:type="dcterms:W3CDTF">2023-11-02T04:55:01Z</dcterms:modified>
</cp:coreProperties>
</file>