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5" r:id="rId5"/>
  </p:sldMasterIdLst>
  <p:notesMasterIdLst>
    <p:notesMasterId r:id="rId20"/>
  </p:notesMasterIdLst>
  <p:sldIdLst>
    <p:sldId id="256" r:id="rId6"/>
    <p:sldId id="257" r:id="rId7"/>
    <p:sldId id="258" r:id="rId8"/>
    <p:sldId id="680" r:id="rId9"/>
    <p:sldId id="685" r:id="rId10"/>
    <p:sldId id="687" r:id="rId11"/>
    <p:sldId id="686" r:id="rId12"/>
    <p:sldId id="688" r:id="rId13"/>
    <p:sldId id="689" r:id="rId14"/>
    <p:sldId id="691" r:id="rId15"/>
    <p:sldId id="682" r:id="rId16"/>
    <p:sldId id="692" r:id="rId17"/>
    <p:sldId id="683" r:id="rId18"/>
    <p:sldId id="69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610" autoAdjust="0"/>
  </p:normalViewPr>
  <p:slideViewPr>
    <p:cSldViewPr snapToGrid="0">
      <p:cViewPr varScale="1">
        <p:scale>
          <a:sx n="73" d="100"/>
          <a:sy n="73" d="100"/>
        </p:scale>
        <p:origin x="107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E508BC-C23A-493A-B597-880D7E9177F2}" type="datetimeFigureOut">
              <a:rPr lang="en-US" smtClean="0"/>
              <a:t>1/27/2025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F76E95-6180-459A-A7DF-8B2D711CCAC5}" type="slidenum">
              <a:rPr lang="en-US" smtClean="0"/>
              <a:t>‹#›</a:t>
            </a:fld>
            <a:endParaRPr lang="en-US"/>
          </a:p>
        </p:txBody>
      </p:sp>
    </p:spTree>
    <p:extLst>
      <p:ext uri="{BB962C8B-B14F-4D97-AF65-F5344CB8AC3E}">
        <p14:creationId xmlns:p14="http://schemas.microsoft.com/office/powerpoint/2010/main" val="612246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F76E95-6180-459A-A7DF-8B2D711CCAC5}" type="slidenum">
              <a:rPr lang="en-US" smtClean="0"/>
              <a:t>1</a:t>
            </a:fld>
            <a:endParaRPr lang="en-US"/>
          </a:p>
        </p:txBody>
      </p:sp>
    </p:spTree>
    <p:extLst>
      <p:ext uri="{BB962C8B-B14F-4D97-AF65-F5344CB8AC3E}">
        <p14:creationId xmlns:p14="http://schemas.microsoft.com/office/powerpoint/2010/main" val="1003219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F76E95-6180-459A-A7DF-8B2D711CCAC5}" type="slidenum">
              <a:rPr lang="en-US" smtClean="0"/>
              <a:t>10</a:t>
            </a:fld>
            <a:endParaRPr lang="en-US"/>
          </a:p>
        </p:txBody>
      </p:sp>
    </p:spTree>
    <p:extLst>
      <p:ext uri="{BB962C8B-B14F-4D97-AF65-F5344CB8AC3E}">
        <p14:creationId xmlns:p14="http://schemas.microsoft.com/office/powerpoint/2010/main" val="3619210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Government’s reaction to extreme weathers?</a:t>
            </a:r>
          </a:p>
        </p:txBody>
      </p:sp>
      <p:sp>
        <p:nvSpPr>
          <p:cNvPr id="4" name="Slide Number Placeholder 3"/>
          <p:cNvSpPr>
            <a:spLocks noGrp="1"/>
          </p:cNvSpPr>
          <p:nvPr>
            <p:ph type="sldNum" sz="quarter" idx="5"/>
          </p:nvPr>
        </p:nvSpPr>
        <p:spPr/>
        <p:txBody>
          <a:bodyPr/>
          <a:lstStyle/>
          <a:p>
            <a:fld id="{68F76E95-6180-459A-A7DF-8B2D711CCAC5}" type="slidenum">
              <a:rPr lang="en-US" smtClean="0"/>
              <a:t>11</a:t>
            </a:fld>
            <a:endParaRPr lang="en-US"/>
          </a:p>
        </p:txBody>
      </p:sp>
    </p:spTree>
    <p:extLst>
      <p:ext uri="{BB962C8B-B14F-4D97-AF65-F5344CB8AC3E}">
        <p14:creationId xmlns:p14="http://schemas.microsoft.com/office/powerpoint/2010/main" val="970657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F76E95-6180-459A-A7DF-8B2D711CCAC5}" type="slidenum">
              <a:rPr lang="en-US" smtClean="0"/>
              <a:t>2</a:t>
            </a:fld>
            <a:endParaRPr lang="en-US"/>
          </a:p>
        </p:txBody>
      </p:sp>
    </p:spTree>
    <p:extLst>
      <p:ext uri="{BB962C8B-B14F-4D97-AF65-F5344CB8AC3E}">
        <p14:creationId xmlns:p14="http://schemas.microsoft.com/office/powerpoint/2010/main" val="2983203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Georgia is damp place: flood not only have destructive issue and lingering issues such as mold issue and cause pollutant &amp; health issue</a:t>
            </a:r>
          </a:p>
          <a:p>
            <a:r>
              <a:rPr lang="en-US" dirty="0"/>
              <a:t>Provide individual cases – example of things ppl can do case study into (things made flood worse), other factors</a:t>
            </a:r>
          </a:p>
          <a:p>
            <a:endParaRPr lang="en-US" dirty="0"/>
          </a:p>
          <a:p>
            <a:r>
              <a:rPr lang="en-US" dirty="0"/>
              <a:t>Community is in the ongoing struggle with removing trees for a bunch of reason. Info in this project is valuable for them to fight</a:t>
            </a:r>
          </a:p>
          <a:p>
            <a:r>
              <a:rPr lang="en-US" dirty="0"/>
              <a:t>Increasing biomass industry: data center: consume power and require power that state using biomass (energy drive towards deforestation) </a:t>
            </a:r>
            <a:r>
              <a:rPr lang="en-US"/>
              <a:t>– respiratory </a:t>
            </a:r>
            <a:r>
              <a:rPr lang="en-US" dirty="0"/>
              <a:t>issue</a:t>
            </a:r>
          </a:p>
        </p:txBody>
      </p:sp>
      <p:sp>
        <p:nvSpPr>
          <p:cNvPr id="4" name="Slide Number Placeholder 3"/>
          <p:cNvSpPr>
            <a:spLocks noGrp="1"/>
          </p:cNvSpPr>
          <p:nvPr>
            <p:ph type="sldNum" sz="quarter" idx="5"/>
          </p:nvPr>
        </p:nvSpPr>
        <p:spPr/>
        <p:txBody>
          <a:bodyPr/>
          <a:lstStyle/>
          <a:p>
            <a:fld id="{68F76E95-6180-459A-A7DF-8B2D711CCAC5}" type="slidenum">
              <a:rPr lang="en-US" smtClean="0"/>
              <a:t>3</a:t>
            </a:fld>
            <a:endParaRPr lang="en-US"/>
          </a:p>
        </p:txBody>
      </p:sp>
    </p:spTree>
    <p:extLst>
      <p:ext uri="{BB962C8B-B14F-4D97-AF65-F5344CB8AC3E}">
        <p14:creationId xmlns:p14="http://schemas.microsoft.com/office/powerpoint/2010/main" val="245628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F76E95-6180-459A-A7DF-8B2D711CCAC5}" type="slidenum">
              <a:rPr lang="en-US" smtClean="0"/>
              <a:t>4</a:t>
            </a:fld>
            <a:endParaRPr lang="en-US"/>
          </a:p>
        </p:txBody>
      </p:sp>
    </p:spTree>
    <p:extLst>
      <p:ext uri="{BB962C8B-B14F-4D97-AF65-F5344CB8AC3E}">
        <p14:creationId xmlns:p14="http://schemas.microsoft.com/office/powerpoint/2010/main" val="4222283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68F76E95-6180-459A-A7DF-8B2D711CCAC5}" type="slidenum">
              <a:rPr lang="en-US" smtClean="0"/>
              <a:t>5</a:t>
            </a:fld>
            <a:endParaRPr lang="en-US"/>
          </a:p>
        </p:txBody>
      </p:sp>
    </p:spTree>
    <p:extLst>
      <p:ext uri="{BB962C8B-B14F-4D97-AF65-F5344CB8AC3E}">
        <p14:creationId xmlns:p14="http://schemas.microsoft.com/office/powerpoint/2010/main" val="1122120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two map were plotted from FEMA’s flood hazard zone distributions. FEMA's flood hazard zones are geographic areas that FEMA has defined according to varying levels of flood risk. The zones, are primarily used to determine insurance requirements and building standards. The two main type of flood hazard zones are plotted side by side: the red zones on the left are areas that has 0.2% chance of hitting by a flood in a year. The purple zones on the right are areas that has 1% chance of hitting by a flood in a year. The purple areas are more likely to flood. We can tell that Flood Hazard Zones are concentrated near </a:t>
            </a:r>
            <a:r>
              <a:rPr lang="en-US" b="1" dirty="0"/>
              <a:t>Atlanta</a:t>
            </a:r>
            <a:r>
              <a:rPr lang="en-US" dirty="0"/>
              <a:t> &amp; </a:t>
            </a:r>
            <a:r>
              <a:rPr lang="en-US" b="1" dirty="0"/>
              <a:t>Southeast costal area.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0.2% and 1% area overlap issue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Change in region over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How do FEMA &amp; EPA generate flood hazard zone areas</a:t>
            </a:r>
          </a:p>
        </p:txBody>
      </p:sp>
      <p:sp>
        <p:nvSpPr>
          <p:cNvPr id="4" name="Slide Number Placeholder 3"/>
          <p:cNvSpPr>
            <a:spLocks noGrp="1"/>
          </p:cNvSpPr>
          <p:nvPr>
            <p:ph type="sldNum" sz="quarter" idx="5"/>
          </p:nvPr>
        </p:nvSpPr>
        <p:spPr/>
        <p:txBody>
          <a:bodyPr/>
          <a:lstStyle/>
          <a:p>
            <a:fld id="{68F76E95-6180-459A-A7DF-8B2D711CCAC5}" type="slidenum">
              <a:rPr lang="en-US" smtClean="0"/>
              <a:t>6</a:t>
            </a:fld>
            <a:endParaRPr lang="en-US"/>
          </a:p>
        </p:txBody>
      </p:sp>
    </p:spTree>
    <p:extLst>
      <p:ext uri="{BB962C8B-B14F-4D97-AF65-F5344CB8AC3E}">
        <p14:creationId xmlns:p14="http://schemas.microsoft.com/office/powerpoint/2010/main" val="3993505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get an overall sense of the flood areas look like, let’s take a look into the flood area percentage for each county. Counties with deeper color means higher percent of the land in this county are in flood hazard zones. The two maps are data from two data sources: the EPA flood hazard areas, and the FEMA flood hazard areas. </a:t>
            </a:r>
          </a:p>
          <a:p>
            <a:endParaRPr lang="en-US" dirty="0"/>
          </a:p>
          <a:p>
            <a:r>
              <a:rPr lang="en-US" dirty="0"/>
              <a:t>Solve the difference problem</a:t>
            </a:r>
          </a:p>
        </p:txBody>
      </p:sp>
      <p:sp>
        <p:nvSpPr>
          <p:cNvPr id="4" name="Slide Number Placeholder 3"/>
          <p:cNvSpPr>
            <a:spLocks noGrp="1"/>
          </p:cNvSpPr>
          <p:nvPr>
            <p:ph type="sldNum" sz="quarter" idx="5"/>
          </p:nvPr>
        </p:nvSpPr>
        <p:spPr/>
        <p:txBody>
          <a:bodyPr/>
          <a:lstStyle/>
          <a:p>
            <a:fld id="{68F76E95-6180-459A-A7DF-8B2D711CCAC5}" type="slidenum">
              <a:rPr lang="en-US" smtClean="0"/>
              <a:t>7</a:t>
            </a:fld>
            <a:endParaRPr lang="en-US"/>
          </a:p>
        </p:txBody>
      </p:sp>
    </p:spTree>
    <p:extLst>
      <p:ext uri="{BB962C8B-B14F-4D97-AF65-F5344CB8AC3E}">
        <p14:creationId xmlns:p14="http://schemas.microsoft.com/office/powerpoint/2010/main" val="502412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looked through the flood conditions, let’s take a look at the land cover visualizations from </a:t>
            </a:r>
            <a:r>
              <a:rPr lang="en-US" sz="1200" b="0" i="0" dirty="0">
                <a:effectLst/>
              </a:rPr>
              <a:t>National Land Cover Database. </a:t>
            </a:r>
          </a:p>
          <a:p>
            <a:endParaRPr lang="en-US" sz="1200" b="0" i="0" dirty="0">
              <a:effectLst/>
            </a:endParaRPr>
          </a:p>
          <a:p>
            <a:r>
              <a:rPr lang="en-US" dirty="0"/>
              <a:t>Emily: https://croplandcros.scinet.usda.gov/ crop land data</a:t>
            </a:r>
            <a:endParaRPr lang="en-US" sz="1200" b="0" i="0" dirty="0">
              <a:effectLst/>
            </a:endParaRPr>
          </a:p>
          <a:p>
            <a:endParaRPr lang="en-US" dirty="0"/>
          </a:p>
        </p:txBody>
      </p:sp>
      <p:sp>
        <p:nvSpPr>
          <p:cNvPr id="4" name="Slide Number Placeholder 3"/>
          <p:cNvSpPr>
            <a:spLocks noGrp="1"/>
          </p:cNvSpPr>
          <p:nvPr>
            <p:ph type="sldNum" sz="quarter" idx="5"/>
          </p:nvPr>
        </p:nvSpPr>
        <p:spPr/>
        <p:txBody>
          <a:bodyPr/>
          <a:lstStyle/>
          <a:p>
            <a:fld id="{68F76E95-6180-459A-A7DF-8B2D711CCAC5}" type="slidenum">
              <a:rPr lang="en-US" smtClean="0"/>
              <a:t>8</a:t>
            </a:fld>
            <a:endParaRPr lang="en-US"/>
          </a:p>
        </p:txBody>
      </p:sp>
    </p:spTree>
    <p:extLst>
      <p:ext uri="{BB962C8B-B14F-4D97-AF65-F5344CB8AC3E}">
        <p14:creationId xmlns:p14="http://schemas.microsoft.com/office/powerpoint/2010/main" val="3036233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Woody wetland --- do they flood?</a:t>
            </a:r>
          </a:p>
          <a:p>
            <a:r>
              <a:rPr lang="en-US" sz="1200" dirty="0"/>
              <a:t>Developed sites (near Atlanta area)</a:t>
            </a:r>
          </a:p>
          <a:p>
            <a:r>
              <a:rPr lang="en-US" sz="1200" dirty="0"/>
              <a:t>Woody Wetlands (Southeast Costal area)</a:t>
            </a:r>
          </a:p>
          <a:p>
            <a:r>
              <a:rPr lang="en-US" sz="1200" dirty="0"/>
              <a:t>Cultivated Corps (South)</a:t>
            </a:r>
            <a:endParaRPr lang="en-US" dirty="0"/>
          </a:p>
          <a:p>
            <a:r>
              <a:rPr lang="en-US" dirty="0"/>
              <a:t>Which data should be look into when </a:t>
            </a:r>
            <a:r>
              <a:rPr lang="en-US" dirty="0" err="1"/>
              <a:t>comparision</a:t>
            </a:r>
            <a:endParaRPr lang="en-US" dirty="0"/>
          </a:p>
        </p:txBody>
      </p:sp>
      <p:sp>
        <p:nvSpPr>
          <p:cNvPr id="4" name="Slide Number Placeholder 3"/>
          <p:cNvSpPr>
            <a:spLocks noGrp="1"/>
          </p:cNvSpPr>
          <p:nvPr>
            <p:ph type="sldNum" sz="quarter" idx="5"/>
          </p:nvPr>
        </p:nvSpPr>
        <p:spPr/>
        <p:txBody>
          <a:bodyPr/>
          <a:lstStyle/>
          <a:p>
            <a:fld id="{68F76E95-6180-459A-A7DF-8B2D711CCAC5}" type="slidenum">
              <a:rPr lang="en-US" smtClean="0"/>
              <a:t>9</a:t>
            </a:fld>
            <a:endParaRPr lang="en-US"/>
          </a:p>
        </p:txBody>
      </p:sp>
    </p:spTree>
    <p:extLst>
      <p:ext uri="{BB962C8B-B14F-4D97-AF65-F5344CB8AC3E}">
        <p14:creationId xmlns:p14="http://schemas.microsoft.com/office/powerpoint/2010/main" val="95745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A3CC7-863F-4DF7-B657-4C7A45320784}"/>
              </a:ext>
            </a:extLst>
          </p:cNvPr>
          <p:cNvSpPr>
            <a:spLocks noGrp="1"/>
          </p:cNvSpPr>
          <p:nvPr>
            <p:ph type="ctrTitle" hasCustomPrompt="1"/>
          </p:nvPr>
        </p:nvSpPr>
        <p:spPr>
          <a:xfrm>
            <a:off x="0" y="283199"/>
            <a:ext cx="9144000" cy="816396"/>
          </a:xfrm>
        </p:spPr>
        <p:txBody>
          <a:bodyPr anchor="b">
            <a:noAutofit/>
          </a:bodyPr>
          <a:lstStyle>
            <a:lvl1pPr marL="173038" indent="0" algn="l">
              <a:defRPr sz="4800"/>
            </a:lvl1pPr>
          </a:lstStyle>
          <a:p>
            <a:r>
              <a:rPr lang="en-US" sz="6000">
                <a:solidFill>
                  <a:srgbClr val="6B3060"/>
                </a:solidFill>
                <a:latin typeface="Avenir Next" panose="020B0803020202020204" pitchFamily="34" charset="0"/>
              </a:rPr>
              <a:t>Text Goes Here</a:t>
            </a:r>
            <a:endParaRPr lang="en-US"/>
          </a:p>
        </p:txBody>
      </p:sp>
      <p:sp>
        <p:nvSpPr>
          <p:cNvPr id="3" name="Subtitle 2">
            <a:extLst>
              <a:ext uri="{FF2B5EF4-FFF2-40B4-BE49-F238E27FC236}">
                <a16:creationId xmlns:a16="http://schemas.microsoft.com/office/drawing/2014/main" id="{9DBB6033-4DC3-46A3-8A5D-857507B0F8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ECC841-15CA-45AD-8151-D6A931F8CA0F}"/>
              </a:ext>
            </a:extLst>
          </p:cNvPr>
          <p:cNvSpPr>
            <a:spLocks noGrp="1"/>
          </p:cNvSpPr>
          <p:nvPr>
            <p:ph type="dt" sz="half" idx="10"/>
          </p:nvPr>
        </p:nvSpPr>
        <p:spPr/>
        <p:txBody>
          <a:bodyPr/>
          <a:lstStyle>
            <a:lvl1pPr>
              <a:defRPr lang="en-US" sz="1200" kern="1200" smtClean="0">
                <a:solidFill>
                  <a:srgbClr val="185B71"/>
                </a:solidFill>
                <a:latin typeface="Arial" panose="020B0604020202020204" pitchFamily="34" charset="0"/>
                <a:ea typeface="+mn-ea"/>
                <a:cs typeface="Arial" panose="020B0604020202020204" pitchFamily="34" charset="0"/>
              </a:defRPr>
            </a:lvl1pPr>
          </a:lstStyle>
          <a:p>
            <a:fld id="{163269C4-D886-4FD1-B361-05A65547911F}" type="datetimeFigureOut">
              <a:rPr lang="en-US" smtClean="0"/>
              <a:t>1/27/2025</a:t>
            </a:fld>
            <a:endParaRPr lang="en-US"/>
          </a:p>
        </p:txBody>
      </p:sp>
      <p:sp>
        <p:nvSpPr>
          <p:cNvPr id="6" name="Slide Number Placeholder 5">
            <a:extLst>
              <a:ext uri="{FF2B5EF4-FFF2-40B4-BE49-F238E27FC236}">
                <a16:creationId xmlns:a16="http://schemas.microsoft.com/office/drawing/2014/main" id="{C220B99D-CB77-412C-B435-C442A6B46B1A}"/>
              </a:ext>
            </a:extLst>
          </p:cNvPr>
          <p:cNvSpPr>
            <a:spLocks noGrp="1"/>
          </p:cNvSpPr>
          <p:nvPr>
            <p:ph type="sldNum" sz="quarter" idx="12"/>
          </p:nvPr>
        </p:nvSpPr>
        <p:spPr/>
        <p:txBody>
          <a:bodyPr/>
          <a:lstStyle>
            <a:lvl1pPr>
              <a:defRPr>
                <a:solidFill>
                  <a:srgbClr val="969E9F"/>
                </a:solidFill>
                <a:latin typeface="Arial" panose="020B0604020202020204" pitchFamily="34" charset="0"/>
                <a:cs typeface="Arial" panose="020B0604020202020204" pitchFamily="34" charset="0"/>
              </a:defRPr>
            </a:lvl1pPr>
          </a:lstStyle>
          <a:p>
            <a:fld id="{0E14602D-F554-4CC0-B66E-E051FFE9E8CA}" type="slidenum">
              <a:rPr lang="en-US" smtClean="0"/>
              <a:t>‹#›</a:t>
            </a:fld>
            <a:endParaRPr lang="en-US"/>
          </a:p>
        </p:txBody>
      </p:sp>
    </p:spTree>
    <p:extLst>
      <p:ext uri="{BB962C8B-B14F-4D97-AF65-F5344CB8AC3E}">
        <p14:creationId xmlns:p14="http://schemas.microsoft.com/office/powerpoint/2010/main" val="3370534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C690D-C15B-4FD4-818C-4BCB7A252F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1583E8-A9CA-4BFB-B6AE-97C24FF1B8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4490DF-6286-4450-B3B4-BD50EF4F53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C53610-B8F6-42AB-A472-AD478D9D28CA}"/>
              </a:ext>
            </a:extLst>
          </p:cNvPr>
          <p:cNvSpPr>
            <a:spLocks noGrp="1"/>
          </p:cNvSpPr>
          <p:nvPr>
            <p:ph type="dt" sz="half" idx="10"/>
          </p:nvPr>
        </p:nvSpPr>
        <p:spPr/>
        <p:txBody>
          <a:bodyPr/>
          <a:lstStyle/>
          <a:p>
            <a:fld id="{163269C4-D886-4FD1-B361-05A65547911F}" type="datetimeFigureOut">
              <a:rPr lang="en-US" smtClean="0"/>
              <a:t>1/27/2025</a:t>
            </a:fld>
            <a:endParaRPr lang="en-US"/>
          </a:p>
        </p:txBody>
      </p:sp>
      <p:sp>
        <p:nvSpPr>
          <p:cNvPr id="6" name="Footer Placeholder 5">
            <a:extLst>
              <a:ext uri="{FF2B5EF4-FFF2-40B4-BE49-F238E27FC236}">
                <a16:creationId xmlns:a16="http://schemas.microsoft.com/office/drawing/2014/main" id="{FDE3C192-17D4-4F80-88BB-24033B3DEF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725606-9ED1-4A79-AF56-6F7F848A1E87}"/>
              </a:ext>
            </a:extLst>
          </p:cNvPr>
          <p:cNvSpPr>
            <a:spLocks noGrp="1"/>
          </p:cNvSpPr>
          <p:nvPr>
            <p:ph type="sldNum" sz="quarter" idx="12"/>
          </p:nvPr>
        </p:nvSpPr>
        <p:spPr/>
        <p:txBody>
          <a:bodyPr/>
          <a:lstStyle/>
          <a:p>
            <a:fld id="{0E14602D-F554-4CC0-B66E-E051FFE9E8CA}" type="slidenum">
              <a:rPr lang="en-US" smtClean="0"/>
              <a:t>‹#›</a:t>
            </a:fld>
            <a:endParaRPr lang="en-US"/>
          </a:p>
        </p:txBody>
      </p:sp>
    </p:spTree>
    <p:extLst>
      <p:ext uri="{BB962C8B-B14F-4D97-AF65-F5344CB8AC3E}">
        <p14:creationId xmlns:p14="http://schemas.microsoft.com/office/powerpoint/2010/main" val="73882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C690D-C15B-4FD4-818C-4BCB7A252FF6}"/>
              </a:ext>
            </a:extLst>
          </p:cNvPr>
          <p:cNvSpPr>
            <a:spLocks noGrp="1"/>
          </p:cNvSpPr>
          <p:nvPr>
            <p:ph type="title"/>
          </p:nvPr>
        </p:nvSpPr>
        <p:spPr>
          <a:xfrm>
            <a:off x="7120375" y="41275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1583E8-A9CA-4BFB-B6AE-97C24FF1B801}"/>
              </a:ext>
            </a:extLst>
          </p:cNvPr>
          <p:cNvSpPr>
            <a:spLocks noGrp="1"/>
          </p:cNvSpPr>
          <p:nvPr>
            <p:ph idx="1"/>
          </p:nvPr>
        </p:nvSpPr>
        <p:spPr>
          <a:xfrm>
            <a:off x="601663" y="9531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4490DF-6286-4450-B3B4-BD50EF4F5302}"/>
              </a:ext>
            </a:extLst>
          </p:cNvPr>
          <p:cNvSpPr>
            <a:spLocks noGrp="1"/>
          </p:cNvSpPr>
          <p:nvPr>
            <p:ph type="body" sz="half" idx="2"/>
          </p:nvPr>
        </p:nvSpPr>
        <p:spPr>
          <a:xfrm>
            <a:off x="7120375" y="2015162"/>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C53610-B8F6-42AB-A472-AD478D9D28CA}"/>
              </a:ext>
            </a:extLst>
          </p:cNvPr>
          <p:cNvSpPr>
            <a:spLocks noGrp="1"/>
          </p:cNvSpPr>
          <p:nvPr>
            <p:ph type="dt" sz="half" idx="10"/>
          </p:nvPr>
        </p:nvSpPr>
        <p:spPr/>
        <p:txBody>
          <a:bodyPr/>
          <a:lstStyle/>
          <a:p>
            <a:fld id="{163269C4-D886-4FD1-B361-05A65547911F}" type="datetimeFigureOut">
              <a:rPr lang="en-US" smtClean="0"/>
              <a:t>1/27/2025</a:t>
            </a:fld>
            <a:endParaRPr lang="en-US"/>
          </a:p>
        </p:txBody>
      </p:sp>
      <p:sp>
        <p:nvSpPr>
          <p:cNvPr id="6" name="Footer Placeholder 5">
            <a:extLst>
              <a:ext uri="{FF2B5EF4-FFF2-40B4-BE49-F238E27FC236}">
                <a16:creationId xmlns:a16="http://schemas.microsoft.com/office/drawing/2014/main" id="{FDE3C192-17D4-4F80-88BB-24033B3DEF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725606-9ED1-4A79-AF56-6F7F848A1E87}"/>
              </a:ext>
            </a:extLst>
          </p:cNvPr>
          <p:cNvSpPr>
            <a:spLocks noGrp="1"/>
          </p:cNvSpPr>
          <p:nvPr>
            <p:ph type="sldNum" sz="quarter" idx="12"/>
          </p:nvPr>
        </p:nvSpPr>
        <p:spPr/>
        <p:txBody>
          <a:bodyPr/>
          <a:lstStyle/>
          <a:p>
            <a:fld id="{0E14602D-F554-4CC0-B66E-E051FFE9E8CA}" type="slidenum">
              <a:rPr lang="en-US" smtClean="0"/>
              <a:t>‹#›</a:t>
            </a:fld>
            <a:endParaRPr lang="en-US"/>
          </a:p>
        </p:txBody>
      </p:sp>
    </p:spTree>
    <p:extLst>
      <p:ext uri="{BB962C8B-B14F-4D97-AF65-F5344CB8AC3E}">
        <p14:creationId xmlns:p14="http://schemas.microsoft.com/office/powerpoint/2010/main" val="702449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D7969-CC1A-4A75-B545-45E45C2979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86539E-2EDF-4247-AC63-3FFCE1A3D3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EBDA328-8A2A-4CE4-BFCB-DDB9B6FEDB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E627AE-6CE0-49C8-BF1E-42B7D4F54F43}"/>
              </a:ext>
            </a:extLst>
          </p:cNvPr>
          <p:cNvSpPr>
            <a:spLocks noGrp="1"/>
          </p:cNvSpPr>
          <p:nvPr>
            <p:ph type="dt" sz="half" idx="10"/>
          </p:nvPr>
        </p:nvSpPr>
        <p:spPr/>
        <p:txBody>
          <a:bodyPr/>
          <a:lstStyle/>
          <a:p>
            <a:fld id="{163269C4-D886-4FD1-B361-05A65547911F}" type="datetimeFigureOut">
              <a:rPr lang="en-US" smtClean="0"/>
              <a:t>1/27/2025</a:t>
            </a:fld>
            <a:endParaRPr lang="en-US"/>
          </a:p>
        </p:txBody>
      </p:sp>
      <p:sp>
        <p:nvSpPr>
          <p:cNvPr id="6" name="Footer Placeholder 5">
            <a:extLst>
              <a:ext uri="{FF2B5EF4-FFF2-40B4-BE49-F238E27FC236}">
                <a16:creationId xmlns:a16="http://schemas.microsoft.com/office/drawing/2014/main" id="{5413D0F8-408A-4C34-AAEB-7111C3BBA9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C1FA1F-7DA7-486B-B8C2-C50FE36100AD}"/>
              </a:ext>
            </a:extLst>
          </p:cNvPr>
          <p:cNvSpPr>
            <a:spLocks noGrp="1"/>
          </p:cNvSpPr>
          <p:nvPr>
            <p:ph type="sldNum" sz="quarter" idx="12"/>
          </p:nvPr>
        </p:nvSpPr>
        <p:spPr/>
        <p:txBody>
          <a:bodyPr/>
          <a:lstStyle/>
          <a:p>
            <a:fld id="{0E14602D-F554-4CC0-B66E-E051FFE9E8CA}" type="slidenum">
              <a:rPr lang="en-US" smtClean="0"/>
              <a:t>‹#›</a:t>
            </a:fld>
            <a:endParaRPr lang="en-US"/>
          </a:p>
        </p:txBody>
      </p:sp>
    </p:spTree>
    <p:extLst>
      <p:ext uri="{BB962C8B-B14F-4D97-AF65-F5344CB8AC3E}">
        <p14:creationId xmlns:p14="http://schemas.microsoft.com/office/powerpoint/2010/main" val="3293580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9E142-A281-4F16-8461-2E81E812A1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286448-9BEE-40CD-BEB1-3A9CDEA220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516B2A-D591-464F-94AE-14E867098A93}"/>
              </a:ext>
            </a:extLst>
          </p:cNvPr>
          <p:cNvSpPr>
            <a:spLocks noGrp="1"/>
          </p:cNvSpPr>
          <p:nvPr>
            <p:ph type="dt" sz="half" idx="10"/>
          </p:nvPr>
        </p:nvSpPr>
        <p:spPr/>
        <p:txBody>
          <a:bodyPr/>
          <a:lstStyle/>
          <a:p>
            <a:fld id="{163269C4-D886-4FD1-B361-05A65547911F}" type="datetimeFigureOut">
              <a:rPr lang="en-US" smtClean="0"/>
              <a:t>1/27/2025</a:t>
            </a:fld>
            <a:endParaRPr lang="en-US"/>
          </a:p>
        </p:txBody>
      </p:sp>
      <p:sp>
        <p:nvSpPr>
          <p:cNvPr id="5" name="Footer Placeholder 4">
            <a:extLst>
              <a:ext uri="{FF2B5EF4-FFF2-40B4-BE49-F238E27FC236}">
                <a16:creationId xmlns:a16="http://schemas.microsoft.com/office/drawing/2014/main" id="{B3CE8108-B290-4D4D-8550-63E1BBCFE7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D4D6EB-1C1C-493A-8E31-23D759EEF7FB}"/>
              </a:ext>
            </a:extLst>
          </p:cNvPr>
          <p:cNvSpPr>
            <a:spLocks noGrp="1"/>
          </p:cNvSpPr>
          <p:nvPr>
            <p:ph type="sldNum" sz="quarter" idx="12"/>
          </p:nvPr>
        </p:nvSpPr>
        <p:spPr/>
        <p:txBody>
          <a:bodyPr/>
          <a:lstStyle/>
          <a:p>
            <a:fld id="{0E14602D-F554-4CC0-B66E-E051FFE9E8CA}" type="slidenum">
              <a:rPr lang="en-US" smtClean="0"/>
              <a:t>‹#›</a:t>
            </a:fld>
            <a:endParaRPr lang="en-US"/>
          </a:p>
        </p:txBody>
      </p:sp>
    </p:spTree>
    <p:extLst>
      <p:ext uri="{BB962C8B-B14F-4D97-AF65-F5344CB8AC3E}">
        <p14:creationId xmlns:p14="http://schemas.microsoft.com/office/powerpoint/2010/main" val="3602904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C41017-C27F-40FC-A61D-2657572504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74412B-B23C-4401-97C8-C28FB8F63C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D76C64-C689-4034-AB1F-1C7946AA1BD1}"/>
              </a:ext>
            </a:extLst>
          </p:cNvPr>
          <p:cNvSpPr>
            <a:spLocks noGrp="1"/>
          </p:cNvSpPr>
          <p:nvPr>
            <p:ph type="dt" sz="half" idx="10"/>
          </p:nvPr>
        </p:nvSpPr>
        <p:spPr/>
        <p:txBody>
          <a:bodyPr/>
          <a:lstStyle/>
          <a:p>
            <a:fld id="{163269C4-D886-4FD1-B361-05A65547911F}" type="datetimeFigureOut">
              <a:rPr lang="en-US" smtClean="0"/>
              <a:t>1/27/2025</a:t>
            </a:fld>
            <a:endParaRPr lang="en-US"/>
          </a:p>
        </p:txBody>
      </p:sp>
      <p:sp>
        <p:nvSpPr>
          <p:cNvPr id="5" name="Footer Placeholder 4">
            <a:extLst>
              <a:ext uri="{FF2B5EF4-FFF2-40B4-BE49-F238E27FC236}">
                <a16:creationId xmlns:a16="http://schemas.microsoft.com/office/drawing/2014/main" id="{B22BB68A-3A68-4B46-9DF3-5D89A585F4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E8987F-E8C3-4004-9666-8F7FD53E0309}"/>
              </a:ext>
            </a:extLst>
          </p:cNvPr>
          <p:cNvSpPr>
            <a:spLocks noGrp="1"/>
          </p:cNvSpPr>
          <p:nvPr>
            <p:ph type="sldNum" sz="quarter" idx="12"/>
          </p:nvPr>
        </p:nvSpPr>
        <p:spPr/>
        <p:txBody>
          <a:bodyPr/>
          <a:lstStyle/>
          <a:p>
            <a:fld id="{0E14602D-F554-4CC0-B66E-E051FFE9E8CA}" type="slidenum">
              <a:rPr lang="en-US" smtClean="0"/>
              <a:t>‹#›</a:t>
            </a:fld>
            <a:endParaRPr lang="en-US"/>
          </a:p>
        </p:txBody>
      </p:sp>
    </p:spTree>
    <p:extLst>
      <p:ext uri="{BB962C8B-B14F-4D97-AF65-F5344CB8AC3E}">
        <p14:creationId xmlns:p14="http://schemas.microsoft.com/office/powerpoint/2010/main" val="4103377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27864819"/>
      </p:ext>
    </p:extLst>
  </p:cSld>
  <p:clrMapOvr>
    <a:masterClrMapping/>
  </p:clrMapOvr>
  <mc:AlternateContent xmlns:mc="http://schemas.openxmlformats.org/markup-compatibility/2006" xmlns:p14="http://schemas.microsoft.com/office/powerpoint/2010/main">
    <mc:Choice Requires="p14">
      <p:transition spd="slow" p14:dur="2250" advClick="0" advTm="15000">
        <p:fade/>
      </p:transition>
    </mc:Choice>
    <mc:Fallback xmlns="">
      <p:transition spd="slow" advClick="0" advTm="15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46878208"/>
      </p:ext>
    </p:extLst>
  </p:cSld>
  <p:clrMapOvr>
    <a:masterClrMapping/>
  </p:clrMapOvr>
  <mc:AlternateContent xmlns:mc="http://schemas.openxmlformats.org/markup-compatibility/2006" xmlns:p14="http://schemas.microsoft.com/office/powerpoint/2010/main">
    <mc:Choice Requires="p14">
      <p:transition spd="slow" p14:dur="2250" advClick="0" advTm="15000">
        <p:fade/>
      </p:transition>
    </mc:Choice>
    <mc:Fallback xmlns="">
      <p:transition spd="slow" advClick="0" advTm="15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33119258"/>
      </p:ext>
    </p:extLst>
  </p:cSld>
  <p:clrMapOvr>
    <a:masterClrMapping/>
  </p:clrMapOvr>
  <mc:AlternateContent xmlns:mc="http://schemas.openxmlformats.org/markup-compatibility/2006" xmlns:p14="http://schemas.microsoft.com/office/powerpoint/2010/main">
    <mc:Choice Requires="p14">
      <p:transition spd="slow" p14:dur="2250" advClick="0" advTm="15000">
        <p:fade/>
      </p:transition>
    </mc:Choice>
    <mc:Fallback xmlns="">
      <p:transition spd="slow" advClick="0" advTm="15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0933516"/>
      </p:ext>
    </p:extLst>
  </p:cSld>
  <p:clrMapOvr>
    <a:masterClrMapping/>
  </p:clrMapOvr>
  <mc:AlternateContent xmlns:mc="http://schemas.openxmlformats.org/markup-compatibility/2006" xmlns:p14="http://schemas.microsoft.com/office/powerpoint/2010/main">
    <mc:Choice Requires="p14">
      <p:transition spd="slow" p14:dur="2250" advClick="0" advTm="15000">
        <p:fade/>
      </p:transition>
    </mc:Choice>
    <mc:Fallback xmlns="">
      <p:transition spd="slow" advClick="0" advTm="15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27847195"/>
      </p:ext>
    </p:extLst>
  </p:cSld>
  <p:clrMapOvr>
    <a:masterClrMapping/>
  </p:clrMapOvr>
  <mc:AlternateContent xmlns:mc="http://schemas.openxmlformats.org/markup-compatibility/2006" xmlns:p14="http://schemas.microsoft.com/office/powerpoint/2010/main">
    <mc:Choice Requires="p14">
      <p:transition spd="slow" p14:dur="2250" advClick="0" advTm="15000">
        <p:fade/>
      </p:transition>
    </mc:Choice>
    <mc:Fallback xmlns="">
      <p:transition spd="slow" advClick="0" advTm="1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A415-D4F3-4F28-A4F5-2D68F96FD4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1F6182-53C2-4955-8783-2FC5CB611C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2A69C1-D290-42AD-9BC7-CF055FC0FCA1}"/>
              </a:ext>
            </a:extLst>
          </p:cNvPr>
          <p:cNvSpPr>
            <a:spLocks noGrp="1"/>
          </p:cNvSpPr>
          <p:nvPr>
            <p:ph type="dt" sz="half" idx="10"/>
          </p:nvPr>
        </p:nvSpPr>
        <p:spPr/>
        <p:txBody>
          <a:bodyPr/>
          <a:lstStyle/>
          <a:p>
            <a:fld id="{163269C4-D886-4FD1-B361-05A65547911F}" type="datetimeFigureOut">
              <a:rPr lang="en-US" smtClean="0"/>
              <a:t>1/27/2025</a:t>
            </a:fld>
            <a:endParaRPr lang="en-US"/>
          </a:p>
        </p:txBody>
      </p:sp>
      <p:sp>
        <p:nvSpPr>
          <p:cNvPr id="6" name="Slide Number Placeholder 5">
            <a:extLst>
              <a:ext uri="{FF2B5EF4-FFF2-40B4-BE49-F238E27FC236}">
                <a16:creationId xmlns:a16="http://schemas.microsoft.com/office/drawing/2014/main" id="{14C543B2-3629-4740-86E7-F60D732B649A}"/>
              </a:ext>
            </a:extLst>
          </p:cNvPr>
          <p:cNvSpPr>
            <a:spLocks noGrp="1"/>
          </p:cNvSpPr>
          <p:nvPr>
            <p:ph type="sldNum" sz="quarter" idx="12"/>
          </p:nvPr>
        </p:nvSpPr>
        <p:spPr/>
        <p:txBody>
          <a:bodyPr/>
          <a:lstStyle/>
          <a:p>
            <a:fld id="{0E14602D-F554-4CC0-B66E-E051FFE9E8CA}" type="slidenum">
              <a:rPr lang="en-US" smtClean="0"/>
              <a:t>‹#›</a:t>
            </a:fld>
            <a:endParaRPr lang="en-US"/>
          </a:p>
        </p:txBody>
      </p:sp>
    </p:spTree>
    <p:extLst>
      <p:ext uri="{BB962C8B-B14F-4D97-AF65-F5344CB8AC3E}">
        <p14:creationId xmlns:p14="http://schemas.microsoft.com/office/powerpoint/2010/main" val="23607904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7816988"/>
      </p:ext>
    </p:extLst>
  </p:cSld>
  <p:clrMapOvr>
    <a:masterClrMapping/>
  </p:clrMapOvr>
  <mc:AlternateContent xmlns:mc="http://schemas.openxmlformats.org/markup-compatibility/2006" xmlns:p14="http://schemas.microsoft.com/office/powerpoint/2010/main">
    <mc:Choice Requires="p14">
      <p:transition spd="slow" p14:dur="2250" advClick="0" advTm="15000">
        <p:fade/>
      </p:transition>
    </mc:Choice>
    <mc:Fallback xmlns="">
      <p:transition spd="slow" advClick="0" advTm="15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89787298"/>
      </p:ext>
    </p:extLst>
  </p:cSld>
  <p:clrMapOvr>
    <a:masterClrMapping/>
  </p:clrMapOvr>
  <mc:AlternateContent xmlns:mc="http://schemas.openxmlformats.org/markup-compatibility/2006" xmlns:p14="http://schemas.microsoft.com/office/powerpoint/2010/main">
    <mc:Choice Requires="p14">
      <p:transition spd="slow" p14:dur="2250" advClick="0" advTm="15000">
        <p:fade/>
      </p:transition>
    </mc:Choice>
    <mc:Fallback xmlns="">
      <p:transition spd="slow" advClick="0" advTm="1500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83395592"/>
      </p:ext>
    </p:extLst>
  </p:cSld>
  <p:clrMapOvr>
    <a:masterClrMapping/>
  </p:clrMapOvr>
  <mc:AlternateContent xmlns:mc="http://schemas.openxmlformats.org/markup-compatibility/2006" xmlns:p14="http://schemas.microsoft.com/office/powerpoint/2010/main">
    <mc:Choice Requires="p14">
      <p:transition spd="slow" p14:dur="2250" advClick="0" advTm="15000">
        <p:fade/>
      </p:transition>
    </mc:Choice>
    <mc:Fallback xmlns="">
      <p:transition spd="slow" advClick="0" advTm="1500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r>
              <a:rPr lang="en-US"/>
              <a:t>Click icon to add picture</a:t>
            </a:r>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76742044"/>
      </p:ext>
    </p:extLst>
  </p:cSld>
  <p:clrMapOvr>
    <a:masterClrMapping/>
  </p:clrMapOvr>
  <mc:AlternateContent xmlns:mc="http://schemas.openxmlformats.org/markup-compatibility/2006" xmlns:p14="http://schemas.microsoft.com/office/powerpoint/2010/main">
    <mc:Choice Requires="p14">
      <p:transition spd="slow" p14:dur="2250" advClick="0" advTm="15000">
        <p:fade/>
      </p:transition>
    </mc:Choice>
    <mc:Fallback xmlns="">
      <p:transition spd="slow" advClick="0" advTm="1500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56023622"/>
      </p:ext>
    </p:extLst>
  </p:cSld>
  <p:clrMapOvr>
    <a:masterClrMapping/>
  </p:clrMapOvr>
  <mc:AlternateContent xmlns:mc="http://schemas.openxmlformats.org/markup-compatibility/2006" xmlns:p14="http://schemas.microsoft.com/office/powerpoint/2010/main">
    <mc:Choice Requires="p14">
      <p:transition spd="slow" p14:dur="2250" advClick="0" advTm="15000">
        <p:fade/>
      </p:transition>
    </mc:Choice>
    <mc:Fallback xmlns="">
      <p:transition spd="slow" advClick="0" advTm="15000">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29374726"/>
      </p:ext>
    </p:extLst>
  </p:cSld>
  <p:clrMapOvr>
    <a:masterClrMapping/>
  </p:clrMapOvr>
  <mc:AlternateContent xmlns:mc="http://schemas.openxmlformats.org/markup-compatibility/2006" xmlns:p14="http://schemas.microsoft.com/office/powerpoint/2010/main">
    <mc:Choice Requires="p14">
      <p:transition spd="slow" p14:dur="2250" advClick="0" advTm="15000">
        <p:fade/>
      </p:transition>
    </mc:Choice>
    <mc:Fallback xmlns="">
      <p:transition spd="slow" advClick="0" advTm="1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144D-8562-47DC-91F2-C99FE1E5E7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547D38-655A-4C32-BA06-2DB458C424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40640E-DEEA-4D82-A6C6-1728E7B0A43F}"/>
              </a:ext>
            </a:extLst>
          </p:cNvPr>
          <p:cNvSpPr>
            <a:spLocks noGrp="1"/>
          </p:cNvSpPr>
          <p:nvPr>
            <p:ph type="dt" sz="half" idx="10"/>
          </p:nvPr>
        </p:nvSpPr>
        <p:spPr/>
        <p:txBody>
          <a:bodyPr/>
          <a:lstStyle/>
          <a:p>
            <a:fld id="{163269C4-D886-4FD1-B361-05A65547911F}" type="datetimeFigureOut">
              <a:rPr lang="en-US" smtClean="0"/>
              <a:t>1/27/2025</a:t>
            </a:fld>
            <a:endParaRPr lang="en-US"/>
          </a:p>
        </p:txBody>
      </p:sp>
      <p:sp>
        <p:nvSpPr>
          <p:cNvPr id="5" name="Footer Placeholder 4">
            <a:extLst>
              <a:ext uri="{FF2B5EF4-FFF2-40B4-BE49-F238E27FC236}">
                <a16:creationId xmlns:a16="http://schemas.microsoft.com/office/drawing/2014/main" id="{83CDAB4F-6CA3-4EB4-83CC-2BF668E08C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7568E3-71C9-485A-B456-7BD1F154D1BA}"/>
              </a:ext>
            </a:extLst>
          </p:cNvPr>
          <p:cNvSpPr>
            <a:spLocks noGrp="1"/>
          </p:cNvSpPr>
          <p:nvPr>
            <p:ph type="sldNum" sz="quarter" idx="12"/>
          </p:nvPr>
        </p:nvSpPr>
        <p:spPr/>
        <p:txBody>
          <a:bodyPr/>
          <a:lstStyle/>
          <a:p>
            <a:fld id="{0E14602D-F554-4CC0-B66E-E051FFE9E8CA}" type="slidenum">
              <a:rPr lang="en-US" smtClean="0"/>
              <a:t>‹#›</a:t>
            </a:fld>
            <a:endParaRPr lang="en-US"/>
          </a:p>
        </p:txBody>
      </p:sp>
    </p:spTree>
    <p:extLst>
      <p:ext uri="{BB962C8B-B14F-4D97-AF65-F5344CB8AC3E}">
        <p14:creationId xmlns:p14="http://schemas.microsoft.com/office/powerpoint/2010/main" val="201439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048F1-E109-438D-9915-5738BE1014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DEDD9C-ECC1-4B37-8B50-943771A7B4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43B24B-0B2C-4E4B-A5F2-A061B46466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70FD9A-E352-4CEC-97F4-FAEC11009FBA}"/>
              </a:ext>
            </a:extLst>
          </p:cNvPr>
          <p:cNvSpPr>
            <a:spLocks noGrp="1"/>
          </p:cNvSpPr>
          <p:nvPr>
            <p:ph type="dt" sz="half" idx="10"/>
          </p:nvPr>
        </p:nvSpPr>
        <p:spPr/>
        <p:txBody>
          <a:bodyPr/>
          <a:lstStyle/>
          <a:p>
            <a:fld id="{163269C4-D886-4FD1-B361-05A65547911F}" type="datetimeFigureOut">
              <a:rPr lang="en-US" smtClean="0"/>
              <a:t>1/27/2025</a:t>
            </a:fld>
            <a:endParaRPr lang="en-US"/>
          </a:p>
        </p:txBody>
      </p:sp>
      <p:sp>
        <p:nvSpPr>
          <p:cNvPr id="6" name="Footer Placeholder 5">
            <a:extLst>
              <a:ext uri="{FF2B5EF4-FFF2-40B4-BE49-F238E27FC236}">
                <a16:creationId xmlns:a16="http://schemas.microsoft.com/office/drawing/2014/main" id="{4D984B88-01B3-4238-B45E-796290E3A4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4A9237-C72F-49D9-99A2-6B05B7B2D427}"/>
              </a:ext>
            </a:extLst>
          </p:cNvPr>
          <p:cNvSpPr>
            <a:spLocks noGrp="1"/>
          </p:cNvSpPr>
          <p:nvPr>
            <p:ph type="sldNum" sz="quarter" idx="12"/>
          </p:nvPr>
        </p:nvSpPr>
        <p:spPr/>
        <p:txBody>
          <a:bodyPr/>
          <a:lstStyle/>
          <a:p>
            <a:fld id="{0E14602D-F554-4CC0-B66E-E051FFE9E8CA}" type="slidenum">
              <a:rPr lang="en-US" smtClean="0"/>
              <a:t>‹#›</a:t>
            </a:fld>
            <a:endParaRPr lang="en-US"/>
          </a:p>
        </p:txBody>
      </p:sp>
    </p:spTree>
    <p:extLst>
      <p:ext uri="{BB962C8B-B14F-4D97-AF65-F5344CB8AC3E}">
        <p14:creationId xmlns:p14="http://schemas.microsoft.com/office/powerpoint/2010/main" val="2077754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39A2A-F67B-4E77-83EE-9E63A3D49F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0AE668-CE38-4CD8-A3C9-876D6175F3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6DFFFB-E591-4A36-B53A-34C5E9E7E4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3E02E2-BA25-4E87-B74E-A9BD03D291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27F120-98AA-4B07-8EBA-AABC4C9311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03A572-B56C-4D52-9716-0D21A4E7F9F9}"/>
              </a:ext>
            </a:extLst>
          </p:cNvPr>
          <p:cNvSpPr>
            <a:spLocks noGrp="1"/>
          </p:cNvSpPr>
          <p:nvPr>
            <p:ph type="dt" sz="half" idx="10"/>
          </p:nvPr>
        </p:nvSpPr>
        <p:spPr/>
        <p:txBody>
          <a:bodyPr/>
          <a:lstStyle/>
          <a:p>
            <a:fld id="{163269C4-D886-4FD1-B361-05A65547911F}" type="datetimeFigureOut">
              <a:rPr lang="en-US" smtClean="0"/>
              <a:t>1/27/2025</a:t>
            </a:fld>
            <a:endParaRPr lang="en-US"/>
          </a:p>
        </p:txBody>
      </p:sp>
      <p:sp>
        <p:nvSpPr>
          <p:cNvPr id="8" name="Footer Placeholder 7">
            <a:extLst>
              <a:ext uri="{FF2B5EF4-FFF2-40B4-BE49-F238E27FC236}">
                <a16:creationId xmlns:a16="http://schemas.microsoft.com/office/drawing/2014/main" id="{0A16B5DA-BB6D-4DD9-AEA2-D6E2397BD3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945FB9-2575-4BC0-8E44-3226779791E8}"/>
              </a:ext>
            </a:extLst>
          </p:cNvPr>
          <p:cNvSpPr>
            <a:spLocks noGrp="1"/>
          </p:cNvSpPr>
          <p:nvPr>
            <p:ph type="sldNum" sz="quarter" idx="12"/>
          </p:nvPr>
        </p:nvSpPr>
        <p:spPr/>
        <p:txBody>
          <a:bodyPr/>
          <a:lstStyle/>
          <a:p>
            <a:fld id="{0E14602D-F554-4CC0-B66E-E051FFE9E8CA}" type="slidenum">
              <a:rPr lang="en-US" smtClean="0"/>
              <a:t>‹#›</a:t>
            </a:fld>
            <a:endParaRPr lang="en-US"/>
          </a:p>
        </p:txBody>
      </p:sp>
    </p:spTree>
    <p:extLst>
      <p:ext uri="{BB962C8B-B14F-4D97-AF65-F5344CB8AC3E}">
        <p14:creationId xmlns:p14="http://schemas.microsoft.com/office/powerpoint/2010/main" val="3459713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2C8BB-914F-4CCD-874C-89E73F74B7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671F10-08CC-4214-BA5D-662EAA5F37C8}"/>
              </a:ext>
            </a:extLst>
          </p:cNvPr>
          <p:cNvSpPr>
            <a:spLocks noGrp="1"/>
          </p:cNvSpPr>
          <p:nvPr>
            <p:ph type="dt" sz="half" idx="10"/>
          </p:nvPr>
        </p:nvSpPr>
        <p:spPr/>
        <p:txBody>
          <a:bodyPr/>
          <a:lstStyle/>
          <a:p>
            <a:fld id="{163269C4-D886-4FD1-B361-05A65547911F}" type="datetimeFigureOut">
              <a:rPr lang="en-US" smtClean="0"/>
              <a:t>1/27/2025</a:t>
            </a:fld>
            <a:endParaRPr lang="en-US"/>
          </a:p>
        </p:txBody>
      </p:sp>
      <p:sp>
        <p:nvSpPr>
          <p:cNvPr id="4" name="Footer Placeholder 3">
            <a:extLst>
              <a:ext uri="{FF2B5EF4-FFF2-40B4-BE49-F238E27FC236}">
                <a16:creationId xmlns:a16="http://schemas.microsoft.com/office/drawing/2014/main" id="{BF4B3186-FCFE-42D4-B1EF-90B6A3D449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B40E8E-DF69-4051-B2DE-447A9CABEE58}"/>
              </a:ext>
            </a:extLst>
          </p:cNvPr>
          <p:cNvSpPr>
            <a:spLocks noGrp="1"/>
          </p:cNvSpPr>
          <p:nvPr>
            <p:ph type="sldNum" sz="quarter" idx="12"/>
          </p:nvPr>
        </p:nvSpPr>
        <p:spPr/>
        <p:txBody>
          <a:bodyPr/>
          <a:lstStyle/>
          <a:p>
            <a:fld id="{0E14602D-F554-4CC0-B66E-E051FFE9E8CA}" type="slidenum">
              <a:rPr lang="en-US" smtClean="0"/>
              <a:t>‹#›</a:t>
            </a:fld>
            <a:endParaRPr lang="en-US"/>
          </a:p>
        </p:txBody>
      </p:sp>
    </p:spTree>
    <p:extLst>
      <p:ext uri="{BB962C8B-B14F-4D97-AF65-F5344CB8AC3E}">
        <p14:creationId xmlns:p14="http://schemas.microsoft.com/office/powerpoint/2010/main" val="2392357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21FF2A1-D0E2-15C4-7A87-58052CFF26ED}"/>
              </a:ext>
            </a:extLst>
          </p:cNvPr>
          <p:cNvGrpSpPr/>
          <p:nvPr/>
        </p:nvGrpSpPr>
        <p:grpSpPr>
          <a:xfrm>
            <a:off x="0" y="0"/>
            <a:ext cx="3522660" cy="6858000"/>
            <a:chOff x="0" y="0"/>
            <a:chExt cx="3522660" cy="6858000"/>
          </a:xfrm>
        </p:grpSpPr>
        <p:sp>
          <p:nvSpPr>
            <p:cNvPr id="6" name="Rectangle 5">
              <a:extLst>
                <a:ext uri="{FF2B5EF4-FFF2-40B4-BE49-F238E27FC236}">
                  <a16:creationId xmlns:a16="http://schemas.microsoft.com/office/drawing/2014/main" id="{F6AD47BB-4EDD-62D3-2196-87E53DF5B31C}"/>
                </a:ext>
              </a:extLst>
            </p:cNvPr>
            <p:cNvSpPr/>
            <p:nvPr/>
          </p:nvSpPr>
          <p:spPr>
            <a:xfrm>
              <a:off x="0" y="0"/>
              <a:ext cx="3522660" cy="6858000"/>
            </a:xfrm>
            <a:prstGeom prst="rec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9477EC8-CAAC-D483-7EEB-A637E55D63F7}"/>
                </a:ext>
              </a:extLst>
            </p:cNvPr>
            <p:cNvGrpSpPr/>
            <p:nvPr/>
          </p:nvGrpSpPr>
          <p:grpSpPr>
            <a:xfrm>
              <a:off x="554694" y="2310665"/>
              <a:ext cx="2424189" cy="4165279"/>
              <a:chOff x="615948" y="1804951"/>
              <a:chExt cx="2424189" cy="4165279"/>
            </a:xfrm>
          </p:grpSpPr>
          <p:pic>
            <p:nvPicPr>
              <p:cNvPr id="9" name="Graphic 8">
                <a:extLst>
                  <a:ext uri="{FF2B5EF4-FFF2-40B4-BE49-F238E27FC236}">
                    <a16:creationId xmlns:a16="http://schemas.microsoft.com/office/drawing/2014/main" id="{2ECED678-D81D-D61B-989C-18AF4D7542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5948" y="1804951"/>
                <a:ext cx="2418619" cy="2744305"/>
              </a:xfrm>
              <a:prstGeom prst="rect">
                <a:avLst/>
              </a:prstGeom>
            </p:spPr>
          </p:pic>
          <p:sp>
            <p:nvSpPr>
              <p:cNvPr id="10" name="TextBox 9">
                <a:extLst>
                  <a:ext uri="{FF2B5EF4-FFF2-40B4-BE49-F238E27FC236}">
                    <a16:creationId xmlns:a16="http://schemas.microsoft.com/office/drawing/2014/main" id="{5E12A9FD-8577-87B9-BE92-48F8A05E1D65}"/>
                  </a:ext>
                </a:extLst>
              </p:cNvPr>
              <p:cNvSpPr txBox="1"/>
              <p:nvPr/>
            </p:nvSpPr>
            <p:spPr>
              <a:xfrm>
                <a:off x="615948" y="5508565"/>
                <a:ext cx="242418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bg2"/>
                    </a:solidFill>
                    <a:effectLst/>
                    <a:uLnTx/>
                    <a:uFillTx/>
                    <a:latin typeface="Open Sans" panose="020B0606030504020204" pitchFamily="34" charset="0"/>
                    <a:ea typeface="Open Sans" panose="020B0606030504020204" pitchFamily="34" charset="0"/>
                    <a:cs typeface="Open Sans" panose="020B0606030504020204" pitchFamily="34" charset="0"/>
                  </a:rPr>
                  <a:t>www.scienceforgeorgia.org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bg2"/>
                    </a:solidFill>
                    <a:effectLst/>
                    <a:uLnTx/>
                    <a:uFillTx/>
                    <a:latin typeface="Open Sans" panose="020B0606030504020204" pitchFamily="34" charset="0"/>
                    <a:ea typeface="Open Sans" panose="020B0606030504020204" pitchFamily="34" charset="0"/>
                    <a:cs typeface="Open Sans" panose="020B0606030504020204" pitchFamily="34" charset="0"/>
                  </a:rPr>
                  <a:t>© Science for Georgia, Inc 2023</a:t>
                </a:r>
              </a:p>
            </p:txBody>
          </p:sp>
        </p:grpSp>
        <p:sp>
          <p:nvSpPr>
            <p:cNvPr id="8" name="Rectangle 7">
              <a:extLst>
                <a:ext uri="{FF2B5EF4-FFF2-40B4-BE49-F238E27FC236}">
                  <a16:creationId xmlns:a16="http://schemas.microsoft.com/office/drawing/2014/main" id="{3E4B56BF-963B-A179-8526-C2CAC775A01F}"/>
                </a:ext>
              </a:extLst>
            </p:cNvPr>
            <p:cNvSpPr/>
            <p:nvPr/>
          </p:nvSpPr>
          <p:spPr>
            <a:xfrm>
              <a:off x="399040" y="698133"/>
              <a:ext cx="2724580"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latin typeface="+mj-lt"/>
                </a:rPr>
                <a:t>Science for Georgia</a:t>
              </a:r>
            </a:p>
          </p:txBody>
        </p:sp>
      </p:grpSp>
      <p:sp>
        <p:nvSpPr>
          <p:cNvPr id="11" name="Title 1">
            <a:extLst>
              <a:ext uri="{FF2B5EF4-FFF2-40B4-BE49-F238E27FC236}">
                <a16:creationId xmlns:a16="http://schemas.microsoft.com/office/drawing/2014/main" id="{B37EA181-0546-010D-6115-C826A64E7ADC}"/>
              </a:ext>
            </a:extLst>
          </p:cNvPr>
          <p:cNvSpPr>
            <a:spLocks noGrp="1"/>
          </p:cNvSpPr>
          <p:nvPr>
            <p:ph type="ctrTitle" hasCustomPrompt="1"/>
          </p:nvPr>
        </p:nvSpPr>
        <p:spPr>
          <a:xfrm>
            <a:off x="4314653" y="2665648"/>
            <a:ext cx="6321203" cy="846218"/>
          </a:xfrm>
        </p:spPr>
        <p:txBody>
          <a:bodyPr>
            <a:noAutofit/>
          </a:bodyPr>
          <a:lstStyle>
            <a:lvl1pPr>
              <a:defRPr>
                <a:solidFill>
                  <a:schemeClr val="tx2">
                    <a:lumMod val="50000"/>
                  </a:schemeClr>
                </a:solidFill>
              </a:defRPr>
            </a:lvl1pPr>
          </a:lstStyle>
          <a:p>
            <a:pPr marL="115888" algn="r"/>
            <a:r>
              <a:rPr lang="en-US" sz="5400" dirty="0">
                <a:solidFill>
                  <a:srgbClr val="185B71"/>
                </a:solidFill>
                <a:latin typeface="Cera Pro Black" panose="00000A00000000000000" pitchFamily="50" charset="0"/>
              </a:rPr>
              <a:t>Meeting Name</a:t>
            </a:r>
          </a:p>
        </p:txBody>
      </p:sp>
      <p:sp>
        <p:nvSpPr>
          <p:cNvPr id="12" name="Subtitle 2">
            <a:extLst>
              <a:ext uri="{FF2B5EF4-FFF2-40B4-BE49-F238E27FC236}">
                <a16:creationId xmlns:a16="http://schemas.microsoft.com/office/drawing/2014/main" id="{E5EC5964-1275-251C-D477-2B774852E4B0}"/>
              </a:ext>
            </a:extLst>
          </p:cNvPr>
          <p:cNvSpPr>
            <a:spLocks noGrp="1"/>
          </p:cNvSpPr>
          <p:nvPr>
            <p:ph type="subTitle" idx="1"/>
          </p:nvPr>
        </p:nvSpPr>
        <p:spPr>
          <a:xfrm>
            <a:off x="6971169" y="3833032"/>
            <a:ext cx="3650512" cy="1379047"/>
          </a:xfrm>
        </p:spPr>
        <p:txBody>
          <a:bodyPr>
            <a:normAutofit/>
          </a:bodyPr>
          <a:lstStyle>
            <a:lvl1pPr marL="0" indent="0">
              <a:buNone/>
              <a:defRPr>
                <a:solidFill>
                  <a:schemeClr val="accent1"/>
                </a:solidFill>
              </a:defRPr>
            </a:lvl1pPr>
          </a:lstStyle>
          <a:p>
            <a:pPr algn="r">
              <a:lnSpc>
                <a:spcPts val="2800"/>
              </a:lnSpc>
              <a:spcBef>
                <a:spcPts val="0"/>
              </a:spcBef>
            </a:pPr>
            <a:r>
              <a:rPr lang="en-US" sz="28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Click to edit Master subtitle style</a:t>
            </a:r>
            <a:endParaRPr lang="en-US" sz="2200">
              <a:solidFill>
                <a:srgbClr val="6B3060"/>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4" name="Picture 13" descr="A qr code on a white background&#10;&#10;Description automatically generated">
            <a:extLst>
              <a:ext uri="{FF2B5EF4-FFF2-40B4-BE49-F238E27FC236}">
                <a16:creationId xmlns:a16="http://schemas.microsoft.com/office/drawing/2014/main" id="{8E4E9891-4909-1D1E-64DA-187D69BAB6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7161" y="253126"/>
            <a:ext cx="1844396" cy="1844396"/>
          </a:xfrm>
          <a:prstGeom prst="rect">
            <a:avLst/>
          </a:prstGeom>
          <a:ln>
            <a:noFill/>
          </a:ln>
          <a:effectLst>
            <a:softEdge rad="112500"/>
          </a:effectLst>
        </p:spPr>
      </p:pic>
    </p:spTree>
    <p:extLst>
      <p:ext uri="{BB962C8B-B14F-4D97-AF65-F5344CB8AC3E}">
        <p14:creationId xmlns:p14="http://schemas.microsoft.com/office/powerpoint/2010/main" val="3756695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21FF2A1-D0E2-15C4-7A87-58052CFF26ED}"/>
              </a:ext>
            </a:extLst>
          </p:cNvPr>
          <p:cNvGrpSpPr/>
          <p:nvPr/>
        </p:nvGrpSpPr>
        <p:grpSpPr>
          <a:xfrm>
            <a:off x="0" y="0"/>
            <a:ext cx="3522660" cy="6858000"/>
            <a:chOff x="0" y="0"/>
            <a:chExt cx="3522660" cy="6858000"/>
          </a:xfrm>
        </p:grpSpPr>
        <p:sp>
          <p:nvSpPr>
            <p:cNvPr id="6" name="Rectangle 5">
              <a:extLst>
                <a:ext uri="{FF2B5EF4-FFF2-40B4-BE49-F238E27FC236}">
                  <a16:creationId xmlns:a16="http://schemas.microsoft.com/office/drawing/2014/main" id="{F6AD47BB-4EDD-62D3-2196-87E53DF5B31C}"/>
                </a:ext>
              </a:extLst>
            </p:cNvPr>
            <p:cNvSpPr/>
            <p:nvPr/>
          </p:nvSpPr>
          <p:spPr>
            <a:xfrm>
              <a:off x="0" y="0"/>
              <a:ext cx="3522660" cy="6858000"/>
            </a:xfrm>
            <a:prstGeom prst="rec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9477EC8-CAAC-D483-7EEB-A637E55D63F7}"/>
                </a:ext>
              </a:extLst>
            </p:cNvPr>
            <p:cNvGrpSpPr/>
            <p:nvPr/>
          </p:nvGrpSpPr>
          <p:grpSpPr>
            <a:xfrm>
              <a:off x="554694" y="2310665"/>
              <a:ext cx="2424189" cy="4165279"/>
              <a:chOff x="615948" y="1804951"/>
              <a:chExt cx="2424189" cy="4165279"/>
            </a:xfrm>
          </p:grpSpPr>
          <p:pic>
            <p:nvPicPr>
              <p:cNvPr id="9" name="Graphic 8">
                <a:extLst>
                  <a:ext uri="{FF2B5EF4-FFF2-40B4-BE49-F238E27FC236}">
                    <a16:creationId xmlns:a16="http://schemas.microsoft.com/office/drawing/2014/main" id="{2ECED678-D81D-D61B-989C-18AF4D7542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5948" y="1804951"/>
                <a:ext cx="2418619" cy="2744305"/>
              </a:xfrm>
              <a:prstGeom prst="rect">
                <a:avLst/>
              </a:prstGeom>
            </p:spPr>
          </p:pic>
          <p:sp>
            <p:nvSpPr>
              <p:cNvPr id="10" name="TextBox 9">
                <a:extLst>
                  <a:ext uri="{FF2B5EF4-FFF2-40B4-BE49-F238E27FC236}">
                    <a16:creationId xmlns:a16="http://schemas.microsoft.com/office/drawing/2014/main" id="{5E12A9FD-8577-87B9-BE92-48F8A05E1D65}"/>
                  </a:ext>
                </a:extLst>
              </p:cNvPr>
              <p:cNvSpPr txBox="1"/>
              <p:nvPr/>
            </p:nvSpPr>
            <p:spPr>
              <a:xfrm>
                <a:off x="615948" y="5508565"/>
                <a:ext cx="2424189"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bg2"/>
                    </a:solidFill>
                    <a:effectLst/>
                    <a:uLnTx/>
                    <a:uFillTx/>
                    <a:latin typeface="Open Sans" panose="020B0606030504020204" pitchFamily="34" charset="0"/>
                    <a:ea typeface="Open Sans" panose="020B0606030504020204" pitchFamily="34" charset="0"/>
                    <a:cs typeface="Open Sans" panose="020B0606030504020204" pitchFamily="34" charset="0"/>
                  </a:rPr>
                  <a:t>www.scienceforgeorgia.org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bg2"/>
                    </a:solidFill>
                    <a:effectLst/>
                    <a:uLnTx/>
                    <a:uFillTx/>
                    <a:latin typeface="Open Sans" panose="020B0606030504020204" pitchFamily="34" charset="0"/>
                    <a:ea typeface="Open Sans" panose="020B0606030504020204" pitchFamily="34" charset="0"/>
                    <a:cs typeface="Open Sans" panose="020B0606030504020204" pitchFamily="34" charset="0"/>
                  </a:rPr>
                  <a:t>© Science for Georgia, Inc 2023</a:t>
                </a:r>
              </a:p>
            </p:txBody>
          </p:sp>
        </p:grpSp>
        <p:sp>
          <p:nvSpPr>
            <p:cNvPr id="8" name="Rectangle 7">
              <a:extLst>
                <a:ext uri="{FF2B5EF4-FFF2-40B4-BE49-F238E27FC236}">
                  <a16:creationId xmlns:a16="http://schemas.microsoft.com/office/drawing/2014/main" id="{3E4B56BF-963B-A179-8526-C2CAC775A01F}"/>
                </a:ext>
              </a:extLst>
            </p:cNvPr>
            <p:cNvSpPr/>
            <p:nvPr/>
          </p:nvSpPr>
          <p:spPr>
            <a:xfrm>
              <a:off x="399040" y="698133"/>
              <a:ext cx="2724580"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latin typeface="+mj-lt"/>
                </a:rPr>
                <a:t>Science for Georgia</a:t>
              </a:r>
            </a:p>
          </p:txBody>
        </p:sp>
      </p:grpSp>
      <p:sp>
        <p:nvSpPr>
          <p:cNvPr id="11" name="Title 1">
            <a:extLst>
              <a:ext uri="{FF2B5EF4-FFF2-40B4-BE49-F238E27FC236}">
                <a16:creationId xmlns:a16="http://schemas.microsoft.com/office/drawing/2014/main" id="{B37EA181-0546-010D-6115-C826A64E7ADC}"/>
              </a:ext>
            </a:extLst>
          </p:cNvPr>
          <p:cNvSpPr>
            <a:spLocks noGrp="1"/>
          </p:cNvSpPr>
          <p:nvPr>
            <p:ph type="ctrTitle" hasCustomPrompt="1"/>
          </p:nvPr>
        </p:nvSpPr>
        <p:spPr>
          <a:xfrm>
            <a:off x="4314653" y="2665648"/>
            <a:ext cx="6321203" cy="846218"/>
          </a:xfrm>
        </p:spPr>
        <p:txBody>
          <a:bodyPr>
            <a:noAutofit/>
          </a:bodyPr>
          <a:lstStyle>
            <a:lvl1pPr>
              <a:defRPr/>
            </a:lvl1pPr>
          </a:lstStyle>
          <a:p>
            <a:pPr marL="115888" algn="r"/>
            <a:r>
              <a:rPr lang="en-US" sz="5400">
                <a:solidFill>
                  <a:srgbClr val="185B71"/>
                </a:solidFill>
                <a:latin typeface="Cera Pro Black" panose="00000A00000000000000" pitchFamily="50" charset="0"/>
              </a:rPr>
              <a:t>Meeting Name</a:t>
            </a:r>
          </a:p>
        </p:txBody>
      </p:sp>
      <p:sp>
        <p:nvSpPr>
          <p:cNvPr id="12" name="Subtitle 2">
            <a:extLst>
              <a:ext uri="{FF2B5EF4-FFF2-40B4-BE49-F238E27FC236}">
                <a16:creationId xmlns:a16="http://schemas.microsoft.com/office/drawing/2014/main" id="{E5EC5964-1275-251C-D477-2B774852E4B0}"/>
              </a:ext>
            </a:extLst>
          </p:cNvPr>
          <p:cNvSpPr>
            <a:spLocks noGrp="1"/>
          </p:cNvSpPr>
          <p:nvPr>
            <p:ph type="subTitle" idx="1"/>
          </p:nvPr>
        </p:nvSpPr>
        <p:spPr>
          <a:xfrm>
            <a:off x="6971169" y="3833032"/>
            <a:ext cx="3650512" cy="1379047"/>
          </a:xfrm>
        </p:spPr>
        <p:txBody>
          <a:bodyPr>
            <a:normAutofit/>
          </a:bodyPr>
          <a:lstStyle>
            <a:lvl1pPr marL="0" indent="0">
              <a:buNone/>
              <a:defRPr>
                <a:solidFill>
                  <a:schemeClr val="accent1"/>
                </a:solidFill>
              </a:defRPr>
            </a:lvl1pPr>
          </a:lstStyle>
          <a:p>
            <a:pPr algn="r">
              <a:lnSpc>
                <a:spcPts val="2800"/>
              </a:lnSpc>
              <a:spcBef>
                <a:spcPts val="0"/>
              </a:spcBef>
            </a:pPr>
            <a:r>
              <a:rPr lang="en-US" sz="2800" b="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Click to edit Master subtitle style</a:t>
            </a:r>
            <a:endParaRPr lang="en-US" sz="2200">
              <a:solidFill>
                <a:srgbClr val="6B3060"/>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39503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973E73-4D30-4144-A38A-62003A82298C}"/>
              </a:ext>
            </a:extLst>
          </p:cNvPr>
          <p:cNvSpPr>
            <a:spLocks noGrp="1"/>
          </p:cNvSpPr>
          <p:nvPr>
            <p:ph type="dt" sz="half" idx="10"/>
          </p:nvPr>
        </p:nvSpPr>
        <p:spPr/>
        <p:txBody>
          <a:bodyPr/>
          <a:lstStyle/>
          <a:p>
            <a:fld id="{163269C4-D886-4FD1-B361-05A65547911F}" type="datetimeFigureOut">
              <a:rPr lang="en-US" smtClean="0"/>
              <a:t>1/27/2025</a:t>
            </a:fld>
            <a:endParaRPr lang="en-US"/>
          </a:p>
        </p:txBody>
      </p:sp>
      <p:sp>
        <p:nvSpPr>
          <p:cNvPr id="3" name="Footer Placeholder 2">
            <a:extLst>
              <a:ext uri="{FF2B5EF4-FFF2-40B4-BE49-F238E27FC236}">
                <a16:creationId xmlns:a16="http://schemas.microsoft.com/office/drawing/2014/main" id="{1D8D6627-5140-4125-928B-0C9D89F95D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5EEC9B-CA6C-4243-A544-0FB606AA9F34}"/>
              </a:ext>
            </a:extLst>
          </p:cNvPr>
          <p:cNvSpPr>
            <a:spLocks noGrp="1"/>
          </p:cNvSpPr>
          <p:nvPr>
            <p:ph type="sldNum" sz="quarter" idx="12"/>
          </p:nvPr>
        </p:nvSpPr>
        <p:spPr/>
        <p:txBody>
          <a:bodyPr/>
          <a:lstStyle/>
          <a:p>
            <a:fld id="{0E14602D-F554-4CC0-B66E-E051FFE9E8CA}" type="slidenum">
              <a:rPr lang="en-US" smtClean="0"/>
              <a:t>‹#›</a:t>
            </a:fld>
            <a:endParaRPr lang="en-US"/>
          </a:p>
        </p:txBody>
      </p:sp>
    </p:spTree>
    <p:extLst>
      <p:ext uri="{BB962C8B-B14F-4D97-AF65-F5344CB8AC3E}">
        <p14:creationId xmlns:p14="http://schemas.microsoft.com/office/powerpoint/2010/main" val="2981792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6F1E7"/>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C6986C36-29D6-4798-AEF7-B32F1BD95BFA}"/>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0" y="6356350"/>
            <a:ext cx="12192000" cy="501650"/>
          </a:xfrm>
          <a:prstGeom prst="rect">
            <a:avLst/>
          </a:prstGeom>
        </p:spPr>
      </p:pic>
      <p:sp>
        <p:nvSpPr>
          <p:cNvPr id="2" name="Title Placeholder 1">
            <a:extLst>
              <a:ext uri="{FF2B5EF4-FFF2-40B4-BE49-F238E27FC236}">
                <a16:creationId xmlns:a16="http://schemas.microsoft.com/office/drawing/2014/main" id="{27FF94C0-ED40-4D8D-A780-7EC5ACE544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F69BF8-12A7-4A9A-BEA0-159B91889C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40CCBE-0715-4884-9946-F8361C957720}"/>
              </a:ext>
            </a:extLst>
          </p:cNvPr>
          <p:cNvSpPr>
            <a:spLocks noGrp="1"/>
          </p:cNvSpPr>
          <p:nvPr>
            <p:ph type="dt" sz="half" idx="2"/>
          </p:nvPr>
        </p:nvSpPr>
        <p:spPr>
          <a:xfrm>
            <a:off x="1723663" y="6412777"/>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3269C4-D886-4FD1-B361-05A65547911F}" type="datetimeFigureOut">
              <a:rPr lang="en-US" smtClean="0"/>
              <a:t>1/27/2025</a:t>
            </a:fld>
            <a:endParaRPr lang="en-US"/>
          </a:p>
        </p:txBody>
      </p:sp>
      <p:sp>
        <p:nvSpPr>
          <p:cNvPr id="5" name="Footer Placeholder 4">
            <a:extLst>
              <a:ext uri="{FF2B5EF4-FFF2-40B4-BE49-F238E27FC236}">
                <a16:creationId xmlns:a16="http://schemas.microsoft.com/office/drawing/2014/main" id="{E26F08A8-CBA1-4240-8C28-4544F5305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71F3AC-4FB9-4B6D-B6C2-8B930284A2A0}"/>
              </a:ext>
            </a:extLst>
          </p:cNvPr>
          <p:cNvSpPr>
            <a:spLocks noGrp="1"/>
          </p:cNvSpPr>
          <p:nvPr>
            <p:ph type="sldNum" sz="quarter" idx="4"/>
          </p:nvPr>
        </p:nvSpPr>
        <p:spPr>
          <a:xfrm>
            <a:off x="9357162" y="643158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14602D-F554-4CC0-B66E-E051FFE9E8CA}" type="slidenum">
              <a:rPr lang="en-US" smtClean="0"/>
              <a:t>‹#›</a:t>
            </a:fld>
            <a:endParaRPr lang="en-US"/>
          </a:p>
        </p:txBody>
      </p:sp>
      <p:pic>
        <p:nvPicPr>
          <p:cNvPr id="11" name="Graphic 10">
            <a:extLst>
              <a:ext uri="{FF2B5EF4-FFF2-40B4-BE49-F238E27FC236}">
                <a16:creationId xmlns:a16="http://schemas.microsoft.com/office/drawing/2014/main" id="{687B0392-5562-4D9E-86D5-3D7EEEB24D05}"/>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98572" y="6446838"/>
            <a:ext cx="1095640" cy="320675"/>
          </a:xfrm>
          <a:prstGeom prst="rect">
            <a:avLst/>
          </a:prstGeom>
        </p:spPr>
      </p:pic>
    </p:spTree>
    <p:extLst>
      <p:ext uri="{BB962C8B-B14F-4D97-AF65-F5344CB8AC3E}">
        <p14:creationId xmlns:p14="http://schemas.microsoft.com/office/powerpoint/2010/main" val="8295724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1/27/2025</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459102"/>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mc:AlternateContent xmlns:mc="http://schemas.openxmlformats.org/markup-compatibility/2006" xmlns:p14="http://schemas.microsoft.com/office/powerpoint/2010/main">
    <mc:Choice Requires="p14">
      <p:transition spd="slow" p14:dur="2250" advClick="0" advTm="15000">
        <p:fade/>
      </p:transition>
    </mc:Choice>
    <mc:Fallback xmlns="">
      <p:transition spd="slow" advClick="0" advTm="15000">
        <p:fade/>
      </p:transition>
    </mc:Fallback>
  </mc:AlternateConten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hyperlink" Target="https://www.fema.gov/data-visualization/historical-flood-risk-and-costs" TargetMode="Externa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SummerJSun/Deforestration-and-Flooding-in-G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epa.gov/climate-indicators/climate-change-indicators-coastal-flood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ummerJSun/Deforestration-and-Flooding-in-GA/blob/main/data-catalogue.md"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87859F-B1F2-3DD7-345D-F8FECC8BC5FB}"/>
              </a:ext>
            </a:extLst>
          </p:cNvPr>
          <p:cNvSpPr>
            <a:spLocks noGrp="1"/>
          </p:cNvSpPr>
          <p:nvPr>
            <p:ph type="ctrTitle"/>
          </p:nvPr>
        </p:nvSpPr>
        <p:spPr>
          <a:xfrm>
            <a:off x="4314653" y="2665648"/>
            <a:ext cx="7412126" cy="846218"/>
          </a:xfrm>
        </p:spPr>
        <p:txBody>
          <a:bodyPr/>
          <a:lstStyle/>
          <a:p>
            <a:r>
              <a:rPr lang="en-US" dirty="0"/>
              <a:t>Discover Land Cover and Flooding in Georgia!</a:t>
            </a:r>
          </a:p>
        </p:txBody>
      </p:sp>
      <p:sp>
        <p:nvSpPr>
          <p:cNvPr id="5" name="Subtitle 4">
            <a:extLst>
              <a:ext uri="{FF2B5EF4-FFF2-40B4-BE49-F238E27FC236}">
                <a16:creationId xmlns:a16="http://schemas.microsoft.com/office/drawing/2014/main" id="{3D52F060-2F12-B399-66EC-6A251F87BEC8}"/>
              </a:ext>
            </a:extLst>
          </p:cNvPr>
          <p:cNvSpPr>
            <a:spLocks noGrp="1"/>
          </p:cNvSpPr>
          <p:nvPr>
            <p:ph type="subTitle" idx="1"/>
          </p:nvPr>
        </p:nvSpPr>
        <p:spPr>
          <a:xfrm>
            <a:off x="4370204" y="3816990"/>
            <a:ext cx="3650512" cy="1379047"/>
          </a:xfrm>
        </p:spPr>
        <p:txBody>
          <a:bodyPr/>
          <a:lstStyle/>
          <a:p>
            <a:r>
              <a:rPr lang="en-US" dirty="0"/>
              <a:t>Summer Sun</a:t>
            </a:r>
          </a:p>
        </p:txBody>
      </p:sp>
    </p:spTree>
    <p:extLst>
      <p:ext uri="{BB962C8B-B14F-4D97-AF65-F5344CB8AC3E}">
        <p14:creationId xmlns:p14="http://schemas.microsoft.com/office/powerpoint/2010/main" val="4290298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7105A-FA98-CD8E-6841-988FA5A3BA51}"/>
              </a:ext>
            </a:extLst>
          </p:cNvPr>
          <p:cNvSpPr>
            <a:spLocks noGrp="1"/>
          </p:cNvSpPr>
          <p:nvPr>
            <p:ph type="title"/>
          </p:nvPr>
        </p:nvSpPr>
        <p:spPr>
          <a:xfrm>
            <a:off x="838200" y="18255"/>
            <a:ext cx="10515600" cy="1325563"/>
          </a:xfrm>
        </p:spPr>
        <p:txBody>
          <a:bodyPr anchor="ctr">
            <a:normAutofit/>
          </a:bodyPr>
          <a:lstStyle/>
          <a:p>
            <a:r>
              <a:rPr lang="en-US" dirty="0"/>
              <a:t>Side to Side Comparison: A closer look</a:t>
            </a:r>
          </a:p>
        </p:txBody>
      </p:sp>
      <p:sp>
        <p:nvSpPr>
          <p:cNvPr id="3" name="Content Placeholder 2">
            <a:extLst>
              <a:ext uri="{FF2B5EF4-FFF2-40B4-BE49-F238E27FC236}">
                <a16:creationId xmlns:a16="http://schemas.microsoft.com/office/drawing/2014/main" id="{8AADE5CC-6EE5-51DE-4FA9-F9E24CBEA252}"/>
              </a:ext>
            </a:extLst>
          </p:cNvPr>
          <p:cNvSpPr>
            <a:spLocks noGrp="1"/>
          </p:cNvSpPr>
          <p:nvPr>
            <p:ph sz="half" idx="1"/>
          </p:nvPr>
        </p:nvSpPr>
        <p:spPr>
          <a:xfrm>
            <a:off x="838200" y="1253331"/>
            <a:ext cx="4391526" cy="4457658"/>
          </a:xfrm>
        </p:spPr>
        <p:txBody>
          <a:bodyPr>
            <a:normAutofit fontScale="92500"/>
          </a:bodyPr>
          <a:lstStyle/>
          <a:p>
            <a:r>
              <a:rPr lang="en-US" dirty="0"/>
              <a:t>Take </a:t>
            </a:r>
            <a:r>
              <a:rPr lang="en-US" b="1" i="0" dirty="0">
                <a:effectLst/>
              </a:rPr>
              <a:t>Chatham County </a:t>
            </a:r>
            <a:r>
              <a:rPr lang="en-US" i="0" dirty="0">
                <a:effectLst/>
              </a:rPr>
              <a:t>as an example</a:t>
            </a:r>
          </a:p>
          <a:p>
            <a:r>
              <a:rPr lang="en-US" i="0" dirty="0">
                <a:effectLst/>
              </a:rPr>
              <a:t>70% of the area of Chatham County </a:t>
            </a:r>
            <a:r>
              <a:rPr lang="en-US" dirty="0"/>
              <a:t>has 1% </a:t>
            </a:r>
            <a:r>
              <a:rPr lang="en-US" b="0" i="0" dirty="0">
                <a:effectLst/>
              </a:rPr>
              <a:t>chance of hitting by a flood in a year</a:t>
            </a:r>
          </a:p>
          <a:p>
            <a:r>
              <a:rPr lang="en-US" i="0" dirty="0">
                <a:effectLst/>
              </a:rPr>
              <a:t>Deciduous Forest in this county decreased around 8%</a:t>
            </a:r>
          </a:p>
          <a:p>
            <a:r>
              <a:rPr lang="en-US" i="0" dirty="0">
                <a:effectLst/>
              </a:rPr>
              <a:t>Flood </a:t>
            </a:r>
            <a:r>
              <a:rPr lang="en-US" dirty="0"/>
              <a:t>trends: the number of flood events varies, but overall are increasing</a:t>
            </a:r>
            <a:endParaRPr lang="en-US" i="0" dirty="0">
              <a:effectLst/>
            </a:endParaRPr>
          </a:p>
        </p:txBody>
      </p:sp>
      <p:pic>
        <p:nvPicPr>
          <p:cNvPr id="5" name="Picture 4" descr="A graph of a forest cover change&#10;&#10;Description automatically generated">
            <a:extLst>
              <a:ext uri="{FF2B5EF4-FFF2-40B4-BE49-F238E27FC236}">
                <a16:creationId xmlns:a16="http://schemas.microsoft.com/office/drawing/2014/main" id="{44048C39-11BA-CC5A-88B9-FA6AFDF5D4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0649" y="1253331"/>
            <a:ext cx="4782228" cy="3163511"/>
          </a:xfrm>
          <a:prstGeom prst="rect">
            <a:avLst/>
          </a:prstGeom>
          <a:noFill/>
        </p:spPr>
      </p:pic>
      <p:pic>
        <p:nvPicPr>
          <p:cNvPr id="7" name="Picture 6">
            <a:extLst>
              <a:ext uri="{FF2B5EF4-FFF2-40B4-BE49-F238E27FC236}">
                <a16:creationId xmlns:a16="http://schemas.microsoft.com/office/drawing/2014/main" id="{0920CD91-08E2-BD37-9C8A-00FA5EF6C3E9}"/>
              </a:ext>
            </a:extLst>
          </p:cNvPr>
          <p:cNvPicPr>
            <a:picLocks noChangeAspect="1"/>
          </p:cNvPicPr>
          <p:nvPr/>
        </p:nvPicPr>
        <p:blipFill>
          <a:blip r:embed="rId4"/>
          <a:stretch>
            <a:fillRect/>
          </a:stretch>
        </p:blipFill>
        <p:spPr>
          <a:xfrm>
            <a:off x="5674828" y="4598368"/>
            <a:ext cx="5277204" cy="1578595"/>
          </a:xfrm>
          <a:prstGeom prst="rect">
            <a:avLst/>
          </a:prstGeom>
        </p:spPr>
      </p:pic>
      <p:sp>
        <p:nvSpPr>
          <p:cNvPr id="8" name="TextBox 7">
            <a:extLst>
              <a:ext uri="{FF2B5EF4-FFF2-40B4-BE49-F238E27FC236}">
                <a16:creationId xmlns:a16="http://schemas.microsoft.com/office/drawing/2014/main" id="{D766BF0E-F0F1-89F3-4965-50CCF0AA92D4}"/>
              </a:ext>
            </a:extLst>
          </p:cNvPr>
          <p:cNvSpPr txBox="1"/>
          <p:nvPr/>
        </p:nvSpPr>
        <p:spPr>
          <a:xfrm>
            <a:off x="110256" y="5776853"/>
            <a:ext cx="5342021" cy="800219"/>
          </a:xfrm>
          <a:prstGeom prst="rect">
            <a:avLst/>
          </a:prstGeom>
          <a:noFill/>
        </p:spPr>
        <p:txBody>
          <a:bodyPr wrap="square" rtlCol="0">
            <a:spAutoFit/>
          </a:bodyPr>
          <a:lstStyle/>
          <a:p>
            <a:r>
              <a:rPr lang="en-US" sz="1400" dirty="0"/>
              <a:t>The flood events by year is available at </a:t>
            </a:r>
            <a:r>
              <a:rPr lang="en-US" sz="1400" dirty="0">
                <a:hlinkClick r:id="rId5"/>
              </a:rPr>
              <a:t>https://www.fema.gov/data-visualization/historical-flood-risk-and-costs</a:t>
            </a:r>
            <a:endParaRPr lang="en-US" sz="1400" dirty="0"/>
          </a:p>
          <a:p>
            <a:endParaRPr lang="en-US" dirty="0"/>
          </a:p>
        </p:txBody>
      </p:sp>
    </p:spTree>
    <p:extLst>
      <p:ext uri="{BB962C8B-B14F-4D97-AF65-F5344CB8AC3E}">
        <p14:creationId xmlns:p14="http://schemas.microsoft.com/office/powerpoint/2010/main" val="1565769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DC8B5-1812-7821-096D-466A4FD62976}"/>
              </a:ext>
            </a:extLst>
          </p:cNvPr>
          <p:cNvSpPr>
            <a:spLocks noGrp="1"/>
          </p:cNvSpPr>
          <p:nvPr>
            <p:ph type="title"/>
          </p:nvPr>
        </p:nvSpPr>
        <p:spPr>
          <a:xfrm>
            <a:off x="838200" y="18254"/>
            <a:ext cx="10515600" cy="1325563"/>
          </a:xfrm>
        </p:spPr>
        <p:txBody>
          <a:bodyPr/>
          <a:lstStyle/>
          <a:p>
            <a:r>
              <a:rPr lang="en-US" dirty="0"/>
              <a:t>What next?</a:t>
            </a:r>
          </a:p>
        </p:txBody>
      </p:sp>
      <p:sp>
        <p:nvSpPr>
          <p:cNvPr id="3" name="Content Placeholder 2">
            <a:extLst>
              <a:ext uri="{FF2B5EF4-FFF2-40B4-BE49-F238E27FC236}">
                <a16:creationId xmlns:a16="http://schemas.microsoft.com/office/drawing/2014/main" id="{242CD18A-84F6-10AC-0F2F-94457809F934}"/>
              </a:ext>
            </a:extLst>
          </p:cNvPr>
          <p:cNvSpPr>
            <a:spLocks noGrp="1"/>
          </p:cNvSpPr>
          <p:nvPr>
            <p:ph idx="1"/>
          </p:nvPr>
        </p:nvSpPr>
        <p:spPr>
          <a:xfrm>
            <a:off x="838200" y="1082842"/>
            <a:ext cx="10515600" cy="5094122"/>
          </a:xfrm>
        </p:spPr>
        <p:txBody>
          <a:bodyPr>
            <a:normAutofit/>
          </a:bodyPr>
          <a:lstStyle/>
          <a:p>
            <a:r>
              <a:rPr lang="en-US" dirty="0"/>
              <a:t>For my team from capstone class:</a:t>
            </a:r>
          </a:p>
          <a:p>
            <a:pPr lvl="1"/>
            <a:r>
              <a:rPr lang="en-US" dirty="0"/>
              <a:t>Identify more useable data source while get rid of those that are not useable</a:t>
            </a:r>
          </a:p>
          <a:p>
            <a:pPr lvl="1"/>
            <a:r>
              <a:rPr lang="en-US" dirty="0"/>
              <a:t>Find the change of factors over time</a:t>
            </a:r>
          </a:p>
          <a:p>
            <a:pPr lvl="1"/>
            <a:r>
              <a:rPr lang="en-US" dirty="0"/>
              <a:t>Solve the discrepancy problems in data, process </a:t>
            </a:r>
            <a:r>
              <a:rPr lang="en-US" dirty="0" err="1"/>
              <a:t>messay</a:t>
            </a:r>
            <a:r>
              <a:rPr lang="en-US" dirty="0"/>
              <a:t> data (e.g. NASA flood event)</a:t>
            </a:r>
          </a:p>
          <a:p>
            <a:pPr lvl="1"/>
            <a:r>
              <a:rPr lang="en-US" dirty="0"/>
              <a:t>Merge the Flood data and the Land cover data, make comparisons, identify trends</a:t>
            </a:r>
          </a:p>
          <a:p>
            <a:pPr lvl="1"/>
            <a:r>
              <a:rPr lang="en-US" dirty="0"/>
              <a:t>Make final visualizations: the key would always be presenting fruitful results to help the community!</a:t>
            </a:r>
          </a:p>
          <a:p>
            <a:pPr lvl="1"/>
            <a:r>
              <a:rPr lang="en-US" dirty="0"/>
              <a:t>Just my basic ideas. I’m always open to more creative approaches </a:t>
            </a:r>
            <a:r>
              <a:rPr lang="en-US"/>
              <a:t>and explore more!</a:t>
            </a:r>
            <a:endParaRPr lang="en-US" dirty="0"/>
          </a:p>
        </p:txBody>
      </p:sp>
    </p:spTree>
    <p:extLst>
      <p:ext uri="{BB962C8B-B14F-4D97-AF65-F5344CB8AC3E}">
        <p14:creationId xmlns:p14="http://schemas.microsoft.com/office/powerpoint/2010/main" val="3675174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9489E-3AB8-9916-1861-F00F09AE7B14}"/>
              </a:ext>
            </a:extLst>
          </p:cNvPr>
          <p:cNvSpPr>
            <a:spLocks noGrp="1"/>
          </p:cNvSpPr>
          <p:nvPr>
            <p:ph type="title"/>
          </p:nvPr>
        </p:nvSpPr>
        <p:spPr>
          <a:xfrm>
            <a:off x="838200" y="76367"/>
            <a:ext cx="10515600" cy="958349"/>
          </a:xfrm>
        </p:spPr>
        <p:txBody>
          <a:bodyPr/>
          <a:lstStyle/>
          <a:p>
            <a:r>
              <a:rPr lang="en-US" dirty="0"/>
              <a:t>TIMELINE (Tentative)</a:t>
            </a:r>
          </a:p>
        </p:txBody>
      </p:sp>
      <p:sp>
        <p:nvSpPr>
          <p:cNvPr id="3" name="Content Placeholder 2">
            <a:extLst>
              <a:ext uri="{FF2B5EF4-FFF2-40B4-BE49-F238E27FC236}">
                <a16:creationId xmlns:a16="http://schemas.microsoft.com/office/drawing/2014/main" id="{09E8B14D-7E62-8EDE-AB00-3F7AA3A211F5}"/>
              </a:ext>
            </a:extLst>
          </p:cNvPr>
          <p:cNvSpPr>
            <a:spLocks noGrp="1"/>
          </p:cNvSpPr>
          <p:nvPr>
            <p:ph idx="1"/>
          </p:nvPr>
        </p:nvSpPr>
        <p:spPr>
          <a:xfrm>
            <a:off x="838200" y="867275"/>
            <a:ext cx="10515600" cy="5541545"/>
          </a:xfrm>
        </p:spPr>
        <p:txBody>
          <a:bodyPr>
            <a:normAutofit/>
          </a:bodyPr>
          <a:lstStyle/>
          <a:p>
            <a:r>
              <a:rPr lang="en-US" dirty="0"/>
              <a:t>2 weeks: Data Preprocessing; Identify sources, and filter out those useless data</a:t>
            </a:r>
          </a:p>
          <a:p>
            <a:r>
              <a:rPr lang="en-US" dirty="0"/>
              <a:t>1-2 weeks: Preliminary analysis, identify trends</a:t>
            </a:r>
          </a:p>
          <a:p>
            <a:r>
              <a:rPr lang="en-US" dirty="0"/>
              <a:t>Spring Break</a:t>
            </a:r>
          </a:p>
          <a:p>
            <a:r>
              <a:rPr lang="en-US" dirty="0"/>
              <a:t>1-2 weeks: Complete analysis, make visualizations, recommendations</a:t>
            </a:r>
          </a:p>
          <a:p>
            <a:r>
              <a:rPr lang="en-US" dirty="0"/>
              <a:t>Everyone procrastinate. But let’s try to get things done early and don’t let this project bother you in the final weeks:)</a:t>
            </a:r>
          </a:p>
        </p:txBody>
      </p:sp>
    </p:spTree>
    <p:extLst>
      <p:ext uri="{BB962C8B-B14F-4D97-AF65-F5344CB8AC3E}">
        <p14:creationId xmlns:p14="http://schemas.microsoft.com/office/powerpoint/2010/main" val="3818814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DBA5A-BCCB-E971-E6A8-8AC26603FD44}"/>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C4D01D56-F41E-0565-B803-9979B245B9EB}"/>
              </a:ext>
            </a:extLst>
          </p:cNvPr>
          <p:cNvSpPr>
            <a:spLocks noGrp="1"/>
          </p:cNvSpPr>
          <p:nvPr>
            <p:ph idx="1"/>
          </p:nvPr>
        </p:nvSpPr>
        <p:spPr>
          <a:xfrm>
            <a:off x="838200" y="1594022"/>
            <a:ext cx="10515600" cy="4351338"/>
          </a:xfrm>
        </p:spPr>
        <p:txBody>
          <a:bodyPr/>
          <a:lstStyle/>
          <a:p>
            <a:r>
              <a:rPr lang="en-US" dirty="0"/>
              <a:t>The </a:t>
            </a:r>
            <a:r>
              <a:rPr lang="en-US" dirty="0" err="1"/>
              <a:t>Github</a:t>
            </a:r>
            <a:r>
              <a:rPr lang="en-US" dirty="0"/>
              <a:t> Repository that contains all my analysis code and data catalogue:</a:t>
            </a:r>
          </a:p>
          <a:p>
            <a:r>
              <a:rPr lang="en-US" dirty="0">
                <a:hlinkClick r:id="rId2"/>
              </a:rPr>
              <a:t>https://github.com/SummerJSun/Deforestration-and-Flooding-in-GA</a:t>
            </a:r>
            <a:endParaRPr lang="en-US" dirty="0"/>
          </a:p>
          <a:p>
            <a:r>
              <a:rPr lang="en-US" dirty="0"/>
              <a:t>Other visualizations are on ArcGIS site for Science for Georgia</a:t>
            </a:r>
          </a:p>
          <a:p>
            <a:pPr marL="0" indent="0">
              <a:buNone/>
            </a:pPr>
            <a:br>
              <a:rPr lang="en-US" dirty="0"/>
            </a:br>
            <a:endParaRPr lang="en-US" dirty="0"/>
          </a:p>
        </p:txBody>
      </p:sp>
    </p:spTree>
    <p:extLst>
      <p:ext uri="{BB962C8B-B14F-4D97-AF65-F5344CB8AC3E}">
        <p14:creationId xmlns:p14="http://schemas.microsoft.com/office/powerpoint/2010/main" val="3718683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93B88-B3CC-AE6C-9850-034F7436C1C2}"/>
              </a:ext>
            </a:extLst>
          </p:cNvPr>
          <p:cNvSpPr>
            <a:spLocks noGrp="1"/>
          </p:cNvSpPr>
          <p:nvPr>
            <p:ph type="title"/>
          </p:nvPr>
        </p:nvSpPr>
        <p:spPr>
          <a:xfrm>
            <a:off x="838200" y="2766218"/>
            <a:ext cx="10515600" cy="1325563"/>
          </a:xfrm>
        </p:spPr>
        <p:txBody>
          <a:bodyPr/>
          <a:lstStyle/>
          <a:p>
            <a:pPr algn="ctr"/>
            <a:r>
              <a:rPr lang="en-US" dirty="0"/>
              <a:t>Thanks for Listening!</a:t>
            </a:r>
          </a:p>
        </p:txBody>
      </p:sp>
    </p:spTree>
    <p:extLst>
      <p:ext uri="{BB962C8B-B14F-4D97-AF65-F5344CB8AC3E}">
        <p14:creationId xmlns:p14="http://schemas.microsoft.com/office/powerpoint/2010/main" val="306070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DCCC17-1BD8-8ED0-C8CA-3D62A5075A1F}"/>
              </a:ext>
            </a:extLst>
          </p:cNvPr>
          <p:cNvSpPr>
            <a:spLocks noGrp="1"/>
          </p:cNvSpPr>
          <p:nvPr>
            <p:ph type="title"/>
          </p:nvPr>
        </p:nvSpPr>
        <p:spPr/>
        <p:txBody>
          <a:bodyPr/>
          <a:lstStyle/>
          <a:p>
            <a:r>
              <a:rPr lang="en-US" dirty="0"/>
              <a:t>WHO AM I?</a:t>
            </a:r>
          </a:p>
        </p:txBody>
      </p:sp>
      <p:sp>
        <p:nvSpPr>
          <p:cNvPr id="5" name="Content Placeholder 4">
            <a:extLst>
              <a:ext uri="{FF2B5EF4-FFF2-40B4-BE49-F238E27FC236}">
                <a16:creationId xmlns:a16="http://schemas.microsoft.com/office/drawing/2014/main" id="{61E80300-AD2B-682F-8E01-9DBD7BCE9D2C}"/>
              </a:ext>
            </a:extLst>
          </p:cNvPr>
          <p:cNvSpPr>
            <a:spLocks noGrp="1"/>
          </p:cNvSpPr>
          <p:nvPr>
            <p:ph idx="1"/>
          </p:nvPr>
        </p:nvSpPr>
        <p:spPr/>
        <p:txBody>
          <a:bodyPr/>
          <a:lstStyle/>
          <a:p>
            <a:r>
              <a:rPr lang="en-US" dirty="0"/>
              <a:t>Summer (</a:t>
            </a:r>
            <a:r>
              <a:rPr lang="en-US" dirty="0" err="1"/>
              <a:t>Jinghan</a:t>
            </a:r>
            <a:r>
              <a:rPr lang="en-US" dirty="0"/>
              <a:t>) Sun</a:t>
            </a:r>
          </a:p>
          <a:p>
            <a:r>
              <a:rPr lang="en-US" dirty="0"/>
              <a:t>Senior (Last Semester and only 1 class! Yay!)</a:t>
            </a:r>
          </a:p>
          <a:p>
            <a:r>
              <a:rPr lang="en-US" dirty="0"/>
              <a:t>Quantitative Sciences track East Asian Studies + CS minor</a:t>
            </a:r>
          </a:p>
          <a:p>
            <a:r>
              <a:rPr lang="en-US" dirty="0"/>
              <a:t>Why this project?</a:t>
            </a:r>
          </a:p>
          <a:p>
            <a:pPr lvl="1"/>
            <a:r>
              <a:rPr lang="en-US" dirty="0"/>
              <a:t>Interest in Environmental Science</a:t>
            </a:r>
          </a:p>
          <a:p>
            <a:pPr lvl="1"/>
            <a:r>
              <a:rPr lang="en-US" dirty="0"/>
              <a:t>Gain hands on data science experience</a:t>
            </a:r>
          </a:p>
          <a:p>
            <a:pPr lvl="1"/>
            <a:r>
              <a:rPr lang="en-US" dirty="0"/>
              <a:t>Tried to do something for the community</a:t>
            </a:r>
          </a:p>
        </p:txBody>
      </p:sp>
    </p:spTree>
    <p:extLst>
      <p:ext uri="{BB962C8B-B14F-4D97-AF65-F5344CB8AC3E}">
        <p14:creationId xmlns:p14="http://schemas.microsoft.com/office/powerpoint/2010/main" val="2165121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24CFA-D136-B84D-8F7A-ECAA4120ABA2}"/>
              </a:ext>
            </a:extLst>
          </p:cNvPr>
          <p:cNvSpPr>
            <a:spLocks noGrp="1"/>
          </p:cNvSpPr>
          <p:nvPr>
            <p:ph type="title"/>
          </p:nvPr>
        </p:nvSpPr>
        <p:spPr/>
        <p:txBody>
          <a:bodyPr/>
          <a:lstStyle/>
          <a:p>
            <a:r>
              <a:rPr lang="en-US" dirty="0"/>
              <a:t>About My Project</a:t>
            </a:r>
          </a:p>
        </p:txBody>
      </p:sp>
      <p:sp>
        <p:nvSpPr>
          <p:cNvPr id="3" name="Content Placeholder 2">
            <a:extLst>
              <a:ext uri="{FF2B5EF4-FFF2-40B4-BE49-F238E27FC236}">
                <a16:creationId xmlns:a16="http://schemas.microsoft.com/office/drawing/2014/main" id="{2D099000-E846-DCCA-01E3-BA3DD3EA493D}"/>
              </a:ext>
            </a:extLst>
          </p:cNvPr>
          <p:cNvSpPr>
            <a:spLocks noGrp="1"/>
          </p:cNvSpPr>
          <p:nvPr>
            <p:ph idx="1"/>
          </p:nvPr>
        </p:nvSpPr>
        <p:spPr>
          <a:xfrm>
            <a:off x="838200" y="1400509"/>
            <a:ext cx="10515600" cy="4351338"/>
          </a:xfrm>
        </p:spPr>
        <p:txBody>
          <a:bodyPr>
            <a:normAutofit lnSpcReduction="10000"/>
          </a:bodyPr>
          <a:lstStyle/>
          <a:p>
            <a:r>
              <a:rPr lang="en-US" dirty="0"/>
              <a:t>F</a:t>
            </a:r>
            <a:r>
              <a:rPr lang="en-US" altLang="zh-CN" dirty="0"/>
              <a:t>looding is getting more frequent</a:t>
            </a:r>
          </a:p>
          <a:p>
            <a:r>
              <a:rPr lang="en-US" b="0" i="0" dirty="0">
                <a:solidFill>
                  <a:srgbClr val="1B1B1B"/>
                </a:solidFill>
                <a:effectLst/>
              </a:rPr>
              <a:t>They are five times more common than they were in the 1950s</a:t>
            </a:r>
            <a:endParaRPr lang="en-US" altLang="zh-CN" dirty="0"/>
          </a:p>
          <a:p>
            <a:r>
              <a:rPr lang="en-US" dirty="0"/>
              <a:t>Flood can </a:t>
            </a:r>
            <a:r>
              <a:rPr lang="en-US" altLang="zh-CN" dirty="0"/>
              <a:t>cause loss of life and economic losses</a:t>
            </a:r>
          </a:p>
          <a:p>
            <a:r>
              <a:rPr lang="en-US" dirty="0"/>
              <a:t>People need to know:</a:t>
            </a:r>
          </a:p>
          <a:p>
            <a:pPr lvl="1"/>
            <a:r>
              <a:rPr lang="en-US" sz="2800" dirty="0"/>
              <a:t>Factors that are leading to more floodings</a:t>
            </a:r>
          </a:p>
          <a:p>
            <a:pPr lvl="1"/>
            <a:r>
              <a:rPr lang="en-US" sz="2800" dirty="0"/>
              <a:t>Whether they are in flood hazard area, so they can take actions beforehand, e.g., buy insurance</a:t>
            </a:r>
          </a:p>
          <a:p>
            <a:r>
              <a:rPr lang="en-US" dirty="0"/>
              <a:t>Explore change in land cover, especially deforestation, and its relation to flooding</a:t>
            </a:r>
          </a:p>
          <a:p>
            <a:r>
              <a:rPr lang="en-US" dirty="0"/>
              <a:t>Make clearer visualizations about flooding hazard areas</a:t>
            </a:r>
          </a:p>
        </p:txBody>
      </p:sp>
      <p:sp>
        <p:nvSpPr>
          <p:cNvPr id="4" name="TextBox 3">
            <a:extLst>
              <a:ext uri="{FF2B5EF4-FFF2-40B4-BE49-F238E27FC236}">
                <a16:creationId xmlns:a16="http://schemas.microsoft.com/office/drawing/2014/main" id="{7522EA73-89E0-6F22-4597-C6CD3704152A}"/>
              </a:ext>
            </a:extLst>
          </p:cNvPr>
          <p:cNvSpPr txBox="1"/>
          <p:nvPr/>
        </p:nvSpPr>
        <p:spPr>
          <a:xfrm>
            <a:off x="1042737" y="5751847"/>
            <a:ext cx="10050379" cy="276999"/>
          </a:xfrm>
          <a:prstGeom prst="rect">
            <a:avLst/>
          </a:prstGeom>
          <a:noFill/>
        </p:spPr>
        <p:txBody>
          <a:bodyPr wrap="square" rtlCol="0">
            <a:spAutoFit/>
          </a:bodyPr>
          <a:lstStyle/>
          <a:p>
            <a:r>
              <a:rPr lang="en-US" sz="1200" dirty="0"/>
              <a:t>The data of overall flooding trend mentioned are available at </a:t>
            </a:r>
            <a:r>
              <a:rPr lang="en-US" sz="1200" dirty="0">
                <a:hlinkClick r:id="rId3"/>
              </a:rPr>
              <a:t>https://www.epa.gov/climate-indicators/climate-change-indicators-coastal-flooding</a:t>
            </a:r>
            <a:endParaRPr lang="en-US" sz="1200" dirty="0"/>
          </a:p>
        </p:txBody>
      </p:sp>
    </p:spTree>
    <p:extLst>
      <p:ext uri="{BB962C8B-B14F-4D97-AF65-F5344CB8AC3E}">
        <p14:creationId xmlns:p14="http://schemas.microsoft.com/office/powerpoint/2010/main" val="3821068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0B1C-FB36-161E-5587-5CBDF5F967C4}"/>
              </a:ext>
            </a:extLst>
          </p:cNvPr>
          <p:cNvSpPr>
            <a:spLocks noGrp="1"/>
          </p:cNvSpPr>
          <p:nvPr>
            <p:ph type="title"/>
          </p:nvPr>
        </p:nvSpPr>
        <p:spPr>
          <a:xfrm>
            <a:off x="838200" y="365125"/>
            <a:ext cx="10515600" cy="1325563"/>
          </a:xfrm>
        </p:spPr>
        <p:txBody>
          <a:bodyPr anchor="ctr">
            <a:normAutofit/>
          </a:bodyPr>
          <a:lstStyle/>
          <a:p>
            <a:r>
              <a:rPr lang="en-US" dirty="0"/>
              <a:t>Methodology (What we are </a:t>
            </a:r>
            <a:r>
              <a:rPr lang="en-US" dirty="0" err="1"/>
              <a:t>gonna</a:t>
            </a:r>
            <a:r>
              <a:rPr lang="en-US" dirty="0"/>
              <a:t> do)</a:t>
            </a:r>
          </a:p>
        </p:txBody>
      </p:sp>
      <p:sp>
        <p:nvSpPr>
          <p:cNvPr id="3" name="Content Placeholder 2">
            <a:extLst>
              <a:ext uri="{FF2B5EF4-FFF2-40B4-BE49-F238E27FC236}">
                <a16:creationId xmlns:a16="http://schemas.microsoft.com/office/drawing/2014/main" id="{6F892B7F-5256-E856-418E-DBD2F63E14A1}"/>
              </a:ext>
            </a:extLst>
          </p:cNvPr>
          <p:cNvSpPr>
            <a:spLocks noGrp="1"/>
          </p:cNvSpPr>
          <p:nvPr>
            <p:ph idx="1"/>
          </p:nvPr>
        </p:nvSpPr>
        <p:spPr>
          <a:xfrm>
            <a:off x="838200" y="1825625"/>
            <a:ext cx="10515600" cy="4351338"/>
          </a:xfrm>
        </p:spPr>
        <p:txBody>
          <a:bodyPr>
            <a:normAutofit/>
          </a:bodyPr>
          <a:lstStyle/>
          <a:p>
            <a:r>
              <a:rPr lang="en-US" sz="3200" dirty="0"/>
              <a:t>Gather and filter our all the necessary data (hardest)</a:t>
            </a:r>
          </a:p>
          <a:p>
            <a:r>
              <a:rPr lang="en-US" sz="3200" dirty="0"/>
              <a:t>Using Python (</a:t>
            </a:r>
            <a:r>
              <a:rPr lang="en-US" sz="3200" dirty="0" err="1"/>
              <a:t>Geopanda</a:t>
            </a:r>
            <a:r>
              <a:rPr lang="en-US" sz="3200" dirty="0"/>
              <a:t>) or R and ESRI to identify trends</a:t>
            </a:r>
          </a:p>
          <a:p>
            <a:r>
              <a:rPr lang="en-US" sz="3200" dirty="0"/>
              <a:t>Factors to explore: Change in types of land cover (e.g. forest, developed sites), flood frequency, flood hazard zones</a:t>
            </a:r>
          </a:p>
          <a:p>
            <a:r>
              <a:rPr lang="en-US" sz="3200" dirty="0"/>
              <a:t>Make Visualizations and presentations to demonstrate the effect to the public</a:t>
            </a:r>
          </a:p>
          <a:p>
            <a:r>
              <a:rPr lang="en-US" sz="3200" dirty="0"/>
              <a:t>M</a:t>
            </a:r>
            <a:r>
              <a:rPr lang="en-US" altLang="zh-CN" sz="3200" dirty="0"/>
              <a:t>ore aspects as long as you find its interesting!</a:t>
            </a:r>
            <a:endParaRPr lang="en-US" sz="3200" dirty="0"/>
          </a:p>
        </p:txBody>
      </p:sp>
    </p:spTree>
    <p:extLst>
      <p:ext uri="{BB962C8B-B14F-4D97-AF65-F5344CB8AC3E}">
        <p14:creationId xmlns:p14="http://schemas.microsoft.com/office/powerpoint/2010/main" val="1651045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58AB0-FF16-C368-E1B6-AD00DD024A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19CA12-3FA1-84CC-3C56-C4358F71CBB4}"/>
              </a:ext>
            </a:extLst>
          </p:cNvPr>
          <p:cNvSpPr>
            <a:spLocks noGrp="1"/>
          </p:cNvSpPr>
          <p:nvPr>
            <p:ph type="title"/>
          </p:nvPr>
        </p:nvSpPr>
        <p:spPr>
          <a:xfrm>
            <a:off x="838200" y="365125"/>
            <a:ext cx="10515600" cy="1325563"/>
          </a:xfrm>
        </p:spPr>
        <p:txBody>
          <a:bodyPr anchor="ctr">
            <a:normAutofit/>
          </a:bodyPr>
          <a:lstStyle/>
          <a:p>
            <a:r>
              <a:rPr lang="en-US" dirty="0"/>
              <a:t>Data Sources</a:t>
            </a:r>
          </a:p>
        </p:txBody>
      </p:sp>
      <p:sp>
        <p:nvSpPr>
          <p:cNvPr id="3" name="Content Placeholder 2">
            <a:extLst>
              <a:ext uri="{FF2B5EF4-FFF2-40B4-BE49-F238E27FC236}">
                <a16:creationId xmlns:a16="http://schemas.microsoft.com/office/drawing/2014/main" id="{27003FA1-3968-D1E2-FCBA-209F5ECA80AE}"/>
              </a:ext>
            </a:extLst>
          </p:cNvPr>
          <p:cNvSpPr>
            <a:spLocks noGrp="1"/>
          </p:cNvSpPr>
          <p:nvPr>
            <p:ph sz="half" idx="1"/>
          </p:nvPr>
        </p:nvSpPr>
        <p:spPr>
          <a:xfrm>
            <a:off x="838200" y="1825625"/>
            <a:ext cx="5181600" cy="4351338"/>
          </a:xfrm>
        </p:spPr>
        <p:txBody>
          <a:bodyPr>
            <a:normAutofit lnSpcReduction="10000"/>
          </a:bodyPr>
          <a:lstStyle/>
          <a:p>
            <a:r>
              <a:rPr lang="en-US" sz="2200" dirty="0"/>
              <a:t>Main </a:t>
            </a:r>
            <a:r>
              <a:rPr lang="en-US" altLang="zh-CN" sz="2200" dirty="0"/>
              <a:t>useable </a:t>
            </a:r>
            <a:r>
              <a:rPr lang="en-US" sz="2200" dirty="0"/>
              <a:t>Data source: </a:t>
            </a:r>
          </a:p>
          <a:p>
            <a:pPr lvl="1"/>
            <a:r>
              <a:rPr lang="en-US" sz="2200" dirty="0"/>
              <a:t>FEMA Flood Hazard Area (via official website and CDC data portal)</a:t>
            </a:r>
          </a:p>
          <a:p>
            <a:pPr lvl="1"/>
            <a:r>
              <a:rPr lang="en-US" sz="2200" dirty="0"/>
              <a:t>EPA Flood Hazard Area (via CDC data portal)</a:t>
            </a:r>
          </a:p>
          <a:p>
            <a:pPr lvl="1"/>
            <a:r>
              <a:rPr lang="en-US" sz="2200" dirty="0"/>
              <a:t>NASA </a:t>
            </a:r>
            <a:r>
              <a:rPr lang="en-US" sz="2200" b="0" i="0" dirty="0">
                <a:effectLst/>
              </a:rPr>
              <a:t>Real-Time Global Flood Product</a:t>
            </a:r>
          </a:p>
          <a:p>
            <a:pPr lvl="1"/>
            <a:r>
              <a:rPr lang="en-US" sz="2200" dirty="0"/>
              <a:t>USGS </a:t>
            </a:r>
            <a:r>
              <a:rPr lang="en-US" sz="2200" b="0" i="0" dirty="0">
                <a:effectLst/>
              </a:rPr>
              <a:t>Annual National Land Cover Database</a:t>
            </a:r>
            <a:endParaRPr lang="en-US" sz="2200" dirty="0"/>
          </a:p>
          <a:p>
            <a:r>
              <a:rPr lang="en-US" sz="2200" dirty="0"/>
              <a:t>Data catalogue and analysis code on </a:t>
            </a:r>
            <a:r>
              <a:rPr lang="en-US" sz="2200" dirty="0" err="1"/>
              <a:t>Github</a:t>
            </a:r>
            <a:r>
              <a:rPr lang="en-US" sz="2200" dirty="0"/>
              <a:t>:</a:t>
            </a:r>
          </a:p>
          <a:p>
            <a:r>
              <a:rPr lang="en-US" sz="2200" dirty="0">
                <a:hlinkClick r:id="rId3"/>
              </a:rPr>
              <a:t>https://github.com/SummerJSun/Deforestration-and-Flooding-in-GA/blob/main/data-catalogue.md</a:t>
            </a:r>
            <a:endParaRPr lang="en-US" sz="2200" dirty="0"/>
          </a:p>
          <a:p>
            <a:endParaRPr lang="en-US" sz="2200" dirty="0"/>
          </a:p>
          <a:p>
            <a:endParaRPr lang="en-US" sz="2200" dirty="0"/>
          </a:p>
        </p:txBody>
      </p:sp>
      <p:pic>
        <p:nvPicPr>
          <p:cNvPr id="5" name="Picture 4" descr="A screenshot of a computer&#10;&#10;Description automatically generated">
            <a:extLst>
              <a:ext uri="{FF2B5EF4-FFF2-40B4-BE49-F238E27FC236}">
                <a16:creationId xmlns:a16="http://schemas.microsoft.com/office/drawing/2014/main" id="{371959CD-04B9-18C4-FC6A-DB586FC59735}"/>
              </a:ext>
            </a:extLst>
          </p:cNvPr>
          <p:cNvPicPr>
            <a:picLocks noChangeAspect="1"/>
          </p:cNvPicPr>
          <p:nvPr/>
        </p:nvPicPr>
        <p:blipFill>
          <a:blip r:embed="rId4"/>
          <a:srcRect l="6846" r="33911"/>
          <a:stretch/>
        </p:blipFill>
        <p:spPr>
          <a:xfrm>
            <a:off x="6172202" y="1253345"/>
            <a:ext cx="5181600" cy="4351310"/>
          </a:xfrm>
          <a:prstGeom prst="rect">
            <a:avLst/>
          </a:prstGeom>
          <a:noFill/>
        </p:spPr>
      </p:pic>
    </p:spTree>
    <p:extLst>
      <p:ext uri="{BB962C8B-B14F-4D97-AF65-F5344CB8AC3E}">
        <p14:creationId xmlns:p14="http://schemas.microsoft.com/office/powerpoint/2010/main" val="439208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D58FB-286C-1CCF-FA80-CE6DC6E726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BCFBB4-E291-963F-264D-5C2C070677F3}"/>
              </a:ext>
            </a:extLst>
          </p:cNvPr>
          <p:cNvSpPr>
            <a:spLocks noGrp="1"/>
          </p:cNvSpPr>
          <p:nvPr>
            <p:ph type="title"/>
          </p:nvPr>
        </p:nvSpPr>
        <p:spPr>
          <a:xfrm>
            <a:off x="419321" y="255386"/>
            <a:ext cx="11548089" cy="983469"/>
          </a:xfrm>
        </p:spPr>
        <p:txBody>
          <a:bodyPr anchor="ctr">
            <a:normAutofit fontScale="90000"/>
          </a:bodyPr>
          <a:lstStyle/>
          <a:p>
            <a:r>
              <a:rPr lang="en-US" dirty="0"/>
              <a:t>Flood Hazard Zone Distributions From FEMA (2018)</a:t>
            </a:r>
          </a:p>
        </p:txBody>
      </p:sp>
      <p:sp>
        <p:nvSpPr>
          <p:cNvPr id="3" name="Content Placeholder 2">
            <a:extLst>
              <a:ext uri="{FF2B5EF4-FFF2-40B4-BE49-F238E27FC236}">
                <a16:creationId xmlns:a16="http://schemas.microsoft.com/office/drawing/2014/main" id="{C725DD42-1351-63D3-0689-BBA62F31E665}"/>
              </a:ext>
            </a:extLst>
          </p:cNvPr>
          <p:cNvSpPr>
            <a:spLocks noGrp="1"/>
          </p:cNvSpPr>
          <p:nvPr>
            <p:ph sz="half" idx="1"/>
          </p:nvPr>
        </p:nvSpPr>
        <p:spPr>
          <a:xfrm>
            <a:off x="120317" y="1419726"/>
            <a:ext cx="4275220" cy="4757237"/>
          </a:xfrm>
        </p:spPr>
        <p:txBody>
          <a:bodyPr>
            <a:normAutofit/>
          </a:bodyPr>
          <a:lstStyle/>
          <a:p>
            <a:pPr marL="0" indent="0">
              <a:buNone/>
            </a:pPr>
            <a:endParaRPr lang="en-US" sz="1800" dirty="0"/>
          </a:p>
          <a:p>
            <a:endParaRPr lang="en-US" sz="1800" dirty="0"/>
          </a:p>
        </p:txBody>
      </p:sp>
      <p:pic>
        <p:nvPicPr>
          <p:cNvPr id="5" name="Picture 4">
            <a:extLst>
              <a:ext uri="{FF2B5EF4-FFF2-40B4-BE49-F238E27FC236}">
                <a16:creationId xmlns:a16="http://schemas.microsoft.com/office/drawing/2014/main" id="{5E543D38-5AC8-C2A2-5B73-ACC42D7797CC}"/>
              </a:ext>
            </a:extLst>
          </p:cNvPr>
          <p:cNvPicPr>
            <a:picLocks noChangeAspect="1"/>
          </p:cNvPicPr>
          <p:nvPr/>
        </p:nvPicPr>
        <p:blipFill>
          <a:blip r:embed="rId3"/>
          <a:stretch>
            <a:fillRect/>
          </a:stretch>
        </p:blipFill>
        <p:spPr>
          <a:xfrm>
            <a:off x="1075174" y="1329291"/>
            <a:ext cx="4189936" cy="4378173"/>
          </a:xfrm>
          <a:prstGeom prst="rect">
            <a:avLst/>
          </a:prstGeom>
        </p:spPr>
      </p:pic>
      <p:pic>
        <p:nvPicPr>
          <p:cNvPr id="7" name="Picture 6">
            <a:extLst>
              <a:ext uri="{FF2B5EF4-FFF2-40B4-BE49-F238E27FC236}">
                <a16:creationId xmlns:a16="http://schemas.microsoft.com/office/drawing/2014/main" id="{A61808A4-89D9-5CDB-7BA8-9CE5D8FB242C}"/>
              </a:ext>
            </a:extLst>
          </p:cNvPr>
          <p:cNvPicPr>
            <a:picLocks noChangeAspect="1"/>
          </p:cNvPicPr>
          <p:nvPr/>
        </p:nvPicPr>
        <p:blipFill>
          <a:blip r:embed="rId4"/>
          <a:stretch>
            <a:fillRect/>
          </a:stretch>
        </p:blipFill>
        <p:spPr>
          <a:xfrm>
            <a:off x="6730674" y="1329290"/>
            <a:ext cx="3992545" cy="4378173"/>
          </a:xfrm>
          <a:prstGeom prst="rect">
            <a:avLst/>
          </a:prstGeom>
        </p:spPr>
      </p:pic>
      <p:sp>
        <p:nvSpPr>
          <p:cNvPr id="8" name="TextBox 7">
            <a:extLst>
              <a:ext uri="{FF2B5EF4-FFF2-40B4-BE49-F238E27FC236}">
                <a16:creationId xmlns:a16="http://schemas.microsoft.com/office/drawing/2014/main" id="{AA5C6AA9-EBC2-E3D4-B2CC-5DEBC48B19A2}"/>
              </a:ext>
            </a:extLst>
          </p:cNvPr>
          <p:cNvSpPr txBox="1"/>
          <p:nvPr/>
        </p:nvSpPr>
        <p:spPr>
          <a:xfrm>
            <a:off x="663162" y="5797899"/>
            <a:ext cx="5013960" cy="369332"/>
          </a:xfrm>
          <a:prstGeom prst="rect">
            <a:avLst/>
          </a:prstGeom>
          <a:noFill/>
        </p:spPr>
        <p:txBody>
          <a:bodyPr wrap="square" rtlCol="0">
            <a:spAutoFit/>
          </a:bodyPr>
          <a:lstStyle/>
          <a:p>
            <a:r>
              <a:rPr lang="en-US" dirty="0"/>
              <a:t>Area has 0.2% </a:t>
            </a:r>
            <a:r>
              <a:rPr lang="en-US" sz="1800" b="0" i="0" dirty="0">
                <a:solidFill>
                  <a:srgbClr val="040C28"/>
                </a:solidFill>
                <a:effectLst/>
              </a:rPr>
              <a:t>chance of hitting by a flood in a year</a:t>
            </a:r>
            <a:endParaRPr lang="en-US" dirty="0"/>
          </a:p>
        </p:txBody>
      </p:sp>
      <p:sp>
        <p:nvSpPr>
          <p:cNvPr id="9" name="TextBox 8">
            <a:extLst>
              <a:ext uri="{FF2B5EF4-FFF2-40B4-BE49-F238E27FC236}">
                <a16:creationId xmlns:a16="http://schemas.microsoft.com/office/drawing/2014/main" id="{1EF971FC-A686-11D7-9379-62E429FD6D8F}"/>
              </a:ext>
            </a:extLst>
          </p:cNvPr>
          <p:cNvSpPr txBox="1"/>
          <p:nvPr/>
        </p:nvSpPr>
        <p:spPr>
          <a:xfrm>
            <a:off x="6219966" y="5814330"/>
            <a:ext cx="5013960" cy="369332"/>
          </a:xfrm>
          <a:prstGeom prst="rect">
            <a:avLst/>
          </a:prstGeom>
          <a:noFill/>
        </p:spPr>
        <p:txBody>
          <a:bodyPr wrap="square" rtlCol="0">
            <a:spAutoFit/>
          </a:bodyPr>
          <a:lstStyle/>
          <a:p>
            <a:r>
              <a:rPr lang="en-US" dirty="0"/>
              <a:t>Area has 1% </a:t>
            </a:r>
            <a:r>
              <a:rPr lang="en-US" sz="1800" b="0" i="0" dirty="0">
                <a:solidFill>
                  <a:srgbClr val="040C28"/>
                </a:solidFill>
                <a:effectLst/>
              </a:rPr>
              <a:t>chance of hitting by a flood in a year</a:t>
            </a:r>
            <a:endParaRPr lang="en-US" dirty="0"/>
          </a:p>
        </p:txBody>
      </p:sp>
      <p:sp>
        <p:nvSpPr>
          <p:cNvPr id="10" name="Speech Bubble: Oval 9">
            <a:extLst>
              <a:ext uri="{FF2B5EF4-FFF2-40B4-BE49-F238E27FC236}">
                <a16:creationId xmlns:a16="http://schemas.microsoft.com/office/drawing/2014/main" id="{2758701C-9740-B32C-8885-DFA50B8477A5}"/>
              </a:ext>
            </a:extLst>
          </p:cNvPr>
          <p:cNvSpPr/>
          <p:nvPr/>
        </p:nvSpPr>
        <p:spPr>
          <a:xfrm>
            <a:off x="4555958" y="1319558"/>
            <a:ext cx="2679030" cy="1511874"/>
          </a:xfrm>
          <a:prstGeom prst="wedgeEllipse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AD3D6AE4-02A1-E763-A045-00D75511A8C2}"/>
              </a:ext>
            </a:extLst>
          </p:cNvPr>
          <p:cNvSpPr txBox="1"/>
          <p:nvPr/>
        </p:nvSpPr>
        <p:spPr>
          <a:xfrm>
            <a:off x="4620128" y="1618696"/>
            <a:ext cx="2679030" cy="923330"/>
          </a:xfrm>
          <a:prstGeom prst="rect">
            <a:avLst/>
          </a:prstGeom>
          <a:noFill/>
        </p:spPr>
        <p:txBody>
          <a:bodyPr wrap="square" rtlCol="0">
            <a:spAutoFit/>
          </a:bodyPr>
          <a:lstStyle/>
          <a:p>
            <a:r>
              <a:rPr lang="en-US" dirty="0"/>
              <a:t>Flood Hazard Zones are concentrated near </a:t>
            </a:r>
            <a:r>
              <a:rPr lang="en-US" b="1" dirty="0"/>
              <a:t>Atlanta</a:t>
            </a:r>
            <a:r>
              <a:rPr lang="en-US" dirty="0"/>
              <a:t> &amp; </a:t>
            </a:r>
            <a:r>
              <a:rPr lang="en-US" b="1" dirty="0"/>
              <a:t>Southeast costal area</a:t>
            </a:r>
          </a:p>
        </p:txBody>
      </p:sp>
    </p:spTree>
    <p:extLst>
      <p:ext uri="{BB962C8B-B14F-4D97-AF65-F5344CB8AC3E}">
        <p14:creationId xmlns:p14="http://schemas.microsoft.com/office/powerpoint/2010/main" val="3978660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470D02-8E8F-9CCB-698F-626A67F88A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38085D-AEE1-B1AE-EC39-FB174B427B58}"/>
              </a:ext>
            </a:extLst>
          </p:cNvPr>
          <p:cNvSpPr>
            <a:spLocks noGrp="1"/>
          </p:cNvSpPr>
          <p:nvPr>
            <p:ph type="title"/>
          </p:nvPr>
        </p:nvSpPr>
        <p:spPr>
          <a:xfrm>
            <a:off x="255396" y="170593"/>
            <a:ext cx="11681208" cy="1325563"/>
          </a:xfrm>
        </p:spPr>
        <p:txBody>
          <a:bodyPr anchor="ctr">
            <a:normAutofit/>
          </a:bodyPr>
          <a:lstStyle/>
          <a:p>
            <a:r>
              <a:rPr lang="en-US" dirty="0"/>
              <a:t>EPA &amp; FEMA Flood area percentage Comparison</a:t>
            </a:r>
          </a:p>
        </p:txBody>
      </p:sp>
      <p:sp>
        <p:nvSpPr>
          <p:cNvPr id="3" name="Content Placeholder 2">
            <a:extLst>
              <a:ext uri="{FF2B5EF4-FFF2-40B4-BE49-F238E27FC236}">
                <a16:creationId xmlns:a16="http://schemas.microsoft.com/office/drawing/2014/main" id="{EEA8B23C-AE12-61DC-DB06-4B753E8E8240}"/>
              </a:ext>
            </a:extLst>
          </p:cNvPr>
          <p:cNvSpPr>
            <a:spLocks noGrp="1"/>
          </p:cNvSpPr>
          <p:nvPr>
            <p:ph sz="half" idx="1"/>
          </p:nvPr>
        </p:nvSpPr>
        <p:spPr>
          <a:xfrm>
            <a:off x="255396" y="1431369"/>
            <a:ext cx="4105589" cy="4838801"/>
          </a:xfrm>
        </p:spPr>
        <p:txBody>
          <a:bodyPr>
            <a:normAutofit/>
          </a:bodyPr>
          <a:lstStyle/>
          <a:p>
            <a:r>
              <a:rPr lang="en-US" sz="1800" dirty="0"/>
              <a:t>How to read: example: Chatham county, according to EPA data, above 50% area of the county has </a:t>
            </a:r>
            <a:r>
              <a:rPr lang="en-US" sz="1800" b="0" i="0" dirty="0">
                <a:effectLst/>
              </a:rPr>
              <a:t>a 1% chance (or 0.2% chance) of hitting by a flood in a year</a:t>
            </a:r>
            <a:endParaRPr lang="en-US" sz="1800" dirty="0"/>
          </a:p>
          <a:p>
            <a:r>
              <a:rPr lang="en-US" sz="1800" dirty="0"/>
              <a:t>The southeastern coastal region of Georgia shows the highest flood hazard percentages.</a:t>
            </a:r>
          </a:p>
          <a:p>
            <a:r>
              <a:rPr lang="en-US" sz="1800" dirty="0"/>
              <a:t>TOP5 county for EPA: Chatham, McIntosh, Glynn, Charlton, Liberty</a:t>
            </a:r>
          </a:p>
          <a:p>
            <a:r>
              <a:rPr lang="en-US" sz="1800" dirty="0"/>
              <a:t>TOP5 county for FEMA: Long, Chatham, Liberty, Bryan, Glynn</a:t>
            </a:r>
          </a:p>
          <a:p>
            <a:r>
              <a:rPr lang="en-US" sz="1800" dirty="0"/>
              <a:t>There’s difference in classification</a:t>
            </a:r>
          </a:p>
          <a:p>
            <a:r>
              <a:rPr lang="en-US" sz="1800" dirty="0"/>
              <a:t>EPA and FEMA aggregate their data differently.</a:t>
            </a:r>
          </a:p>
        </p:txBody>
      </p:sp>
      <p:pic>
        <p:nvPicPr>
          <p:cNvPr id="5" name="Picture 4" descr="A map of georgia with different colored squares&#10;&#10;Description automatically generated">
            <a:extLst>
              <a:ext uri="{FF2B5EF4-FFF2-40B4-BE49-F238E27FC236}">
                <a16:creationId xmlns:a16="http://schemas.microsoft.com/office/drawing/2014/main" id="{89124DC6-ACA0-C9CE-16B8-4EF9915642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985" y="1330082"/>
            <a:ext cx="7745978" cy="4550761"/>
          </a:xfrm>
          <a:prstGeom prst="rect">
            <a:avLst/>
          </a:prstGeom>
          <a:noFill/>
        </p:spPr>
      </p:pic>
    </p:spTree>
    <p:extLst>
      <p:ext uri="{BB962C8B-B14F-4D97-AF65-F5344CB8AC3E}">
        <p14:creationId xmlns:p14="http://schemas.microsoft.com/office/powerpoint/2010/main" val="531500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4288BC-81B5-5A9C-E10A-A1722FC690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B8B516-131C-FD05-C2BD-C1A119BE3FD4}"/>
              </a:ext>
            </a:extLst>
          </p:cNvPr>
          <p:cNvSpPr>
            <a:spLocks noGrp="1"/>
          </p:cNvSpPr>
          <p:nvPr>
            <p:ph type="title"/>
          </p:nvPr>
        </p:nvSpPr>
        <p:spPr>
          <a:xfrm>
            <a:off x="120315" y="270626"/>
            <a:ext cx="11951367" cy="1325563"/>
          </a:xfrm>
        </p:spPr>
        <p:txBody>
          <a:bodyPr anchor="ctr">
            <a:normAutofit/>
          </a:bodyPr>
          <a:lstStyle/>
          <a:p>
            <a:r>
              <a:rPr lang="en-US" sz="3600" dirty="0"/>
              <a:t>Land Cover Visualizations from </a:t>
            </a:r>
            <a:r>
              <a:rPr lang="en-US" sz="3600" b="0" i="0" dirty="0">
                <a:effectLst/>
              </a:rPr>
              <a:t>National Land Cover Database</a:t>
            </a:r>
            <a:endParaRPr lang="en-US" sz="3600" dirty="0"/>
          </a:p>
        </p:txBody>
      </p:sp>
      <p:sp>
        <p:nvSpPr>
          <p:cNvPr id="3" name="Content Placeholder 2">
            <a:extLst>
              <a:ext uri="{FF2B5EF4-FFF2-40B4-BE49-F238E27FC236}">
                <a16:creationId xmlns:a16="http://schemas.microsoft.com/office/drawing/2014/main" id="{C13F2989-3359-1D63-F508-82A948E84010}"/>
              </a:ext>
            </a:extLst>
          </p:cNvPr>
          <p:cNvSpPr>
            <a:spLocks noGrp="1"/>
          </p:cNvSpPr>
          <p:nvPr>
            <p:ph sz="half" idx="1"/>
          </p:nvPr>
        </p:nvSpPr>
        <p:spPr>
          <a:xfrm>
            <a:off x="318723" y="1886230"/>
            <a:ext cx="4893901" cy="3705727"/>
          </a:xfrm>
        </p:spPr>
        <p:txBody>
          <a:bodyPr>
            <a:normAutofit lnSpcReduction="10000"/>
          </a:bodyPr>
          <a:lstStyle/>
          <a:p>
            <a:r>
              <a:rPr lang="en-US" sz="2400" dirty="0"/>
              <a:t>Area that are hazard area of flooding mainly overlaps with three kinds of land cover:</a:t>
            </a:r>
          </a:p>
          <a:p>
            <a:r>
              <a:rPr lang="en-US" sz="2400" dirty="0"/>
              <a:t>Developed sites (near Atlanta area)</a:t>
            </a:r>
          </a:p>
          <a:p>
            <a:r>
              <a:rPr lang="en-US" sz="2400" dirty="0"/>
              <a:t>Woody Wetlands (Southeast Costal area)</a:t>
            </a:r>
          </a:p>
          <a:p>
            <a:r>
              <a:rPr lang="en-US" sz="2400" dirty="0"/>
              <a:t>Cultivated Corps (South)</a:t>
            </a:r>
          </a:p>
          <a:p>
            <a:r>
              <a:rPr lang="en-US" sz="2400" dirty="0"/>
              <a:t>Area where majority of land were covered by forest are mostly not likely to flooding</a:t>
            </a:r>
          </a:p>
          <a:p>
            <a:endParaRPr lang="en-US" sz="1800" dirty="0"/>
          </a:p>
        </p:txBody>
      </p:sp>
      <p:pic>
        <p:nvPicPr>
          <p:cNvPr id="5" name="Picture 4">
            <a:extLst>
              <a:ext uri="{FF2B5EF4-FFF2-40B4-BE49-F238E27FC236}">
                <a16:creationId xmlns:a16="http://schemas.microsoft.com/office/drawing/2014/main" id="{DF865503-6478-FE0A-D05D-6020A0DFA6BC}"/>
              </a:ext>
            </a:extLst>
          </p:cNvPr>
          <p:cNvPicPr>
            <a:picLocks noChangeAspect="1"/>
          </p:cNvPicPr>
          <p:nvPr/>
        </p:nvPicPr>
        <p:blipFill>
          <a:blip r:embed="rId3"/>
          <a:stretch>
            <a:fillRect/>
          </a:stretch>
        </p:blipFill>
        <p:spPr>
          <a:xfrm>
            <a:off x="5212624" y="1323787"/>
            <a:ext cx="4290599" cy="4861196"/>
          </a:xfrm>
          <a:prstGeom prst="rect">
            <a:avLst/>
          </a:prstGeom>
        </p:spPr>
      </p:pic>
      <p:pic>
        <p:nvPicPr>
          <p:cNvPr id="8" name="Picture 7">
            <a:extLst>
              <a:ext uri="{FF2B5EF4-FFF2-40B4-BE49-F238E27FC236}">
                <a16:creationId xmlns:a16="http://schemas.microsoft.com/office/drawing/2014/main" id="{5B3A4CEB-BE26-C0A0-767C-E25C712203E3}"/>
              </a:ext>
            </a:extLst>
          </p:cNvPr>
          <p:cNvPicPr>
            <a:picLocks noChangeAspect="1"/>
          </p:cNvPicPr>
          <p:nvPr/>
        </p:nvPicPr>
        <p:blipFill>
          <a:blip r:embed="rId4"/>
          <a:stretch>
            <a:fillRect/>
          </a:stretch>
        </p:blipFill>
        <p:spPr>
          <a:xfrm>
            <a:off x="9840479" y="1260589"/>
            <a:ext cx="2167036" cy="4957011"/>
          </a:xfrm>
          <a:prstGeom prst="rect">
            <a:avLst/>
          </a:prstGeom>
        </p:spPr>
      </p:pic>
    </p:spTree>
    <p:extLst>
      <p:ext uri="{BB962C8B-B14F-4D97-AF65-F5344CB8AC3E}">
        <p14:creationId xmlns:p14="http://schemas.microsoft.com/office/powerpoint/2010/main" val="539062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4DB4B-9279-0D4A-5B8F-B301973F76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17BA36-66F1-AD29-4411-921193863B26}"/>
              </a:ext>
            </a:extLst>
          </p:cNvPr>
          <p:cNvSpPr>
            <a:spLocks noGrp="1"/>
          </p:cNvSpPr>
          <p:nvPr>
            <p:ph type="title"/>
          </p:nvPr>
        </p:nvSpPr>
        <p:spPr>
          <a:xfrm>
            <a:off x="593558" y="128013"/>
            <a:ext cx="10515600" cy="1325563"/>
          </a:xfrm>
        </p:spPr>
        <p:txBody>
          <a:bodyPr anchor="ctr">
            <a:normAutofit/>
          </a:bodyPr>
          <a:lstStyle/>
          <a:p>
            <a:r>
              <a:rPr lang="en-US" dirty="0"/>
              <a:t>Side to Side Comparison</a:t>
            </a:r>
          </a:p>
        </p:txBody>
      </p:sp>
      <p:pic>
        <p:nvPicPr>
          <p:cNvPr id="7" name="Picture 6">
            <a:extLst>
              <a:ext uri="{FF2B5EF4-FFF2-40B4-BE49-F238E27FC236}">
                <a16:creationId xmlns:a16="http://schemas.microsoft.com/office/drawing/2014/main" id="{32C85D0A-8828-A018-5420-72B125A4B56B}"/>
              </a:ext>
            </a:extLst>
          </p:cNvPr>
          <p:cNvPicPr>
            <a:picLocks noChangeAspect="1"/>
          </p:cNvPicPr>
          <p:nvPr/>
        </p:nvPicPr>
        <p:blipFill>
          <a:blip r:embed="rId3"/>
          <a:stretch>
            <a:fillRect/>
          </a:stretch>
        </p:blipFill>
        <p:spPr>
          <a:xfrm>
            <a:off x="5705472" y="1173189"/>
            <a:ext cx="4290599" cy="4705743"/>
          </a:xfrm>
          <a:prstGeom prst="rect">
            <a:avLst/>
          </a:prstGeom>
        </p:spPr>
      </p:pic>
      <p:pic>
        <p:nvPicPr>
          <p:cNvPr id="10" name="Picture 9" descr="A map of georgia with different colored squares&#10;&#10;Description automatically generated">
            <a:extLst>
              <a:ext uri="{FF2B5EF4-FFF2-40B4-BE49-F238E27FC236}">
                <a16:creationId xmlns:a16="http://schemas.microsoft.com/office/drawing/2014/main" id="{E2773B52-9937-4F3A-18AD-FFF49B17550A}"/>
              </a:ext>
            </a:extLst>
          </p:cNvPr>
          <p:cNvPicPr>
            <a:picLocks noChangeAspect="1"/>
          </p:cNvPicPr>
          <p:nvPr/>
        </p:nvPicPr>
        <p:blipFill>
          <a:blip r:embed="rId4">
            <a:extLst>
              <a:ext uri="{28A0092B-C50C-407E-A947-70E740481C1C}">
                <a14:useLocalDpi xmlns:a14="http://schemas.microsoft.com/office/drawing/2010/main" val="0"/>
              </a:ext>
            </a:extLst>
          </a:blip>
          <a:srcRect l="55122" t="7963" r="2526" b="10959"/>
          <a:stretch/>
        </p:blipFill>
        <p:spPr>
          <a:xfrm>
            <a:off x="768847" y="1173189"/>
            <a:ext cx="4290599" cy="4825613"/>
          </a:xfrm>
          <a:prstGeom prst="rect">
            <a:avLst/>
          </a:prstGeom>
          <a:noFill/>
        </p:spPr>
      </p:pic>
      <p:sp>
        <p:nvSpPr>
          <p:cNvPr id="8" name="Arrow: Right 7">
            <a:extLst>
              <a:ext uri="{FF2B5EF4-FFF2-40B4-BE49-F238E27FC236}">
                <a16:creationId xmlns:a16="http://schemas.microsoft.com/office/drawing/2014/main" id="{1865F2B9-455F-E8E6-3F69-48742E2CE40E}"/>
              </a:ext>
            </a:extLst>
          </p:cNvPr>
          <p:cNvSpPr/>
          <p:nvPr/>
        </p:nvSpPr>
        <p:spPr>
          <a:xfrm>
            <a:off x="2097173" y="2526633"/>
            <a:ext cx="4820653" cy="280737"/>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2B959A28-3889-5733-3972-E6978CE3DADE}"/>
              </a:ext>
            </a:extLst>
          </p:cNvPr>
          <p:cNvSpPr/>
          <p:nvPr/>
        </p:nvSpPr>
        <p:spPr>
          <a:xfrm>
            <a:off x="4138863" y="4339389"/>
            <a:ext cx="5382126" cy="368969"/>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3919D3A2-C626-CEE3-8984-5A946DF46275}"/>
              </a:ext>
            </a:extLst>
          </p:cNvPr>
          <p:cNvSpPr/>
          <p:nvPr/>
        </p:nvSpPr>
        <p:spPr>
          <a:xfrm>
            <a:off x="2743199" y="4932474"/>
            <a:ext cx="4820653" cy="280737"/>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751DBE6-802F-11A2-9A2F-7667A364EBCD}"/>
              </a:ext>
            </a:extLst>
          </p:cNvPr>
          <p:cNvPicPr>
            <a:picLocks noChangeAspect="1"/>
          </p:cNvPicPr>
          <p:nvPr/>
        </p:nvPicPr>
        <p:blipFill>
          <a:blip r:embed="rId5"/>
          <a:stretch>
            <a:fillRect/>
          </a:stretch>
        </p:blipFill>
        <p:spPr>
          <a:xfrm>
            <a:off x="10024964" y="1047554"/>
            <a:ext cx="2167036" cy="4957011"/>
          </a:xfrm>
          <a:prstGeom prst="rect">
            <a:avLst/>
          </a:prstGeom>
        </p:spPr>
      </p:pic>
    </p:spTree>
    <p:extLst>
      <p:ext uri="{BB962C8B-B14F-4D97-AF65-F5344CB8AC3E}">
        <p14:creationId xmlns:p14="http://schemas.microsoft.com/office/powerpoint/2010/main" val="2607969329"/>
      </p:ext>
    </p:extLst>
  </p:cSld>
  <p:clrMapOvr>
    <a:masterClrMapping/>
  </p:clrMapOvr>
</p:sld>
</file>

<file path=ppt/theme/theme1.xml><?xml version="1.0" encoding="utf-8"?>
<a:theme xmlns:a="http://schemas.openxmlformats.org/drawingml/2006/main" name="Sci4Ga-custom-2023">
  <a:themeElements>
    <a:clrScheme name="Sci4ga-try-2-2023">
      <a:dk1>
        <a:sysClr val="windowText" lastClr="000000"/>
      </a:dk1>
      <a:lt1>
        <a:srgbClr val="F6F0E7"/>
      </a:lt1>
      <a:dk2>
        <a:srgbClr val="1F497D"/>
      </a:dk2>
      <a:lt2>
        <a:srgbClr val="F6F0E7"/>
      </a:lt2>
      <a:accent1>
        <a:srgbClr val="1C728D"/>
      </a:accent1>
      <a:accent2>
        <a:srgbClr val="F8761F"/>
      </a:accent2>
      <a:accent3>
        <a:srgbClr val="0070C0"/>
      </a:accent3>
      <a:accent4>
        <a:srgbClr val="D0EF15"/>
      </a:accent4>
      <a:accent5>
        <a:srgbClr val="6D3160"/>
      </a:accent5>
      <a:accent6>
        <a:srgbClr val="C0504D"/>
      </a:accent6>
      <a:hlink>
        <a:srgbClr val="F8761F"/>
      </a:hlink>
      <a:folHlink>
        <a:srgbClr val="D6BA29"/>
      </a:folHlink>
    </a:clrScheme>
    <a:fontScheme name="Metropolis">
      <a:majorFont>
        <a:latin typeface="Metropolis"/>
        <a:ea typeface=""/>
        <a:cs typeface=""/>
      </a:majorFont>
      <a:minorFont>
        <a:latin typeface="Metropoli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4Ga-custom-2023" id="{0A2E4D1D-2040-428C-8A4D-D1D2F3DFE25D}" vid="{4ED94503-CC7B-4D66-B968-E53BDD639C07}"/>
    </a:ext>
  </a:extLst>
</a:theme>
</file>

<file path=ppt/theme/theme2.xml><?xml version="1.0" encoding="utf-8"?>
<a:theme xmlns:a="http://schemas.openxmlformats.org/drawingml/2006/main" name="Office Theme">
  <a:themeElements>
    <a:clrScheme name="sci4ga-custom-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b076421b-91e7-4d95-ad04-77441281bd84" xsi:nil="true"/>
    <lcf76f155ced4ddcb4097134ff3c332f xmlns="513f4996-606d-43e1-b4e3-3129b19dcba7">
      <Terms xmlns="http://schemas.microsoft.com/office/infopath/2007/PartnerControls"/>
    </lcf76f155ced4ddcb4097134ff3c332f>
    <SharedWithUsers xmlns="b076421b-91e7-4d95-ad04-77441281bd84">
      <UserInfo>
        <DisplayName/>
        <AccountId xsi:nil="true"/>
        <AccountType/>
      </UserInfo>
    </SharedWithUsers>
    <MediaLengthInSeconds xmlns="513f4996-606d-43e1-b4e3-3129b19dcba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BDED29D44AD842874F269D759E7CBB" ma:contentTypeVersion="18" ma:contentTypeDescription="Create a new document." ma:contentTypeScope="" ma:versionID="c47b6da7edfbe29d9cf01ad8b1baf08f">
  <xsd:schema xmlns:xsd="http://www.w3.org/2001/XMLSchema" xmlns:xs="http://www.w3.org/2001/XMLSchema" xmlns:p="http://schemas.microsoft.com/office/2006/metadata/properties" xmlns:ns2="513f4996-606d-43e1-b4e3-3129b19dcba7" xmlns:ns3="b076421b-91e7-4d95-ad04-77441281bd84" targetNamespace="http://schemas.microsoft.com/office/2006/metadata/properties" ma:root="true" ma:fieldsID="3ae60b386ded77b5ef805d9608f72c7b" ns2:_="" ns3:_="">
    <xsd:import namespace="513f4996-606d-43e1-b4e3-3129b19dcba7"/>
    <xsd:import namespace="b076421b-91e7-4d95-ad04-77441281bd8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2:MediaLengthInSeconds" minOccurs="0"/>
                <xsd:element ref="ns2:lcf76f155ced4ddcb4097134ff3c332f" minOccurs="0"/>
                <xsd:element ref="ns3:TaxCatchAll" minOccurs="0"/>
                <xsd:element ref="ns3:SharedWithUsers" minOccurs="0"/>
                <xsd:element ref="ns3:SharedWithDetails" minOccurs="0"/>
                <xsd:element ref="ns2:MediaServiceSearchProperties"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3f4996-606d-43e1-b4e3-3129b19dcb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Length (seconds)"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6c452191-8549-496c-a6ab-09fd05960506" ma:termSetId="09814cd3-568e-fe90-9814-8d621ff8fb84" ma:anchorId="fba54fb3-c3e1-fe81-a776-ca4b69148c4d" ma:open="true" ma:isKeyword="false">
      <xsd:complexType>
        <xsd:sequence>
          <xsd:element ref="pc:Terms" minOccurs="0" maxOccurs="1"/>
        </xsd:sequence>
      </xsd:complexType>
    </xsd:element>
    <xsd:element name="MediaServiceSearchProperties" ma:index="22" nillable="true" ma:displayName="MediaServiceSearchProperties" ma:hidden="true" ma:internalName="MediaServiceSearchProperties" ma:readOnly="true">
      <xsd:simpleType>
        <xsd:restriction base="dms:Note"/>
      </xsd:simple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076421b-91e7-4d95-ad04-77441281bd84"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ec8d6b83-6f2a-47de-b28d-5edcb68d8541}" ma:internalName="TaxCatchAll" ma:showField="CatchAllData" ma:web="b076421b-91e7-4d95-ad04-77441281bd84">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35FBA4-AE83-45AB-9F0F-4857295DEFED}">
  <ds:schemaRefs>
    <ds:schemaRef ds:uri="http://purl.org/dc/elements/1.1/"/>
    <ds:schemaRef ds:uri="http://purl.org/dc/terms/"/>
    <ds:schemaRef ds:uri="http://www.w3.org/XML/1998/namespace"/>
    <ds:schemaRef ds:uri="http://schemas.microsoft.com/office/2006/metadata/properties"/>
    <ds:schemaRef ds:uri="http://schemas.microsoft.com/office/infopath/2007/PartnerControls"/>
    <ds:schemaRef ds:uri="b076421b-91e7-4d95-ad04-77441281bd84"/>
    <ds:schemaRef ds:uri="http://schemas.microsoft.com/office/2006/documentManagement/types"/>
    <ds:schemaRef ds:uri="http://schemas.openxmlformats.org/package/2006/metadata/core-properties"/>
    <ds:schemaRef ds:uri="513f4996-606d-43e1-b4e3-3129b19dcba7"/>
    <ds:schemaRef ds:uri="http://purl.org/dc/dcmitype/"/>
  </ds:schemaRefs>
</ds:datastoreItem>
</file>

<file path=customXml/itemProps2.xml><?xml version="1.0" encoding="utf-8"?>
<ds:datastoreItem xmlns:ds="http://schemas.openxmlformats.org/officeDocument/2006/customXml" ds:itemID="{2004B77F-093A-48F4-9E57-035E07E4F859}">
  <ds:schemaRefs>
    <ds:schemaRef ds:uri="http://schemas.microsoft.com/sharepoint/v3/contenttype/forms"/>
  </ds:schemaRefs>
</ds:datastoreItem>
</file>

<file path=customXml/itemProps3.xml><?xml version="1.0" encoding="utf-8"?>
<ds:datastoreItem xmlns:ds="http://schemas.openxmlformats.org/officeDocument/2006/customXml" ds:itemID="{D668F5B9-FC1A-455B-81F9-A93B317665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3f4996-606d-43e1-b4e3-3129b19dcba7"/>
    <ds:schemaRef ds:uri="b076421b-91e7-4d95-ad04-77441281bd8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Sci4Ga-custom-2023</Template>
  <TotalTime>956</TotalTime>
  <Words>1198</Words>
  <Application>Microsoft Office PowerPoint</Application>
  <PresentationFormat>Widescreen</PresentationFormat>
  <Paragraphs>112</Paragraphs>
  <Slides>14</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Avenir Next</vt:lpstr>
      <vt:lpstr>Cera Pro Black</vt:lpstr>
      <vt:lpstr>Metropolis</vt:lpstr>
      <vt:lpstr>Metropolis Light</vt:lpstr>
      <vt:lpstr>Aptos</vt:lpstr>
      <vt:lpstr>Arial</vt:lpstr>
      <vt:lpstr>Calibri</vt:lpstr>
      <vt:lpstr>Open Sans</vt:lpstr>
      <vt:lpstr>Sci4Ga-custom-2023</vt:lpstr>
      <vt:lpstr>Office Theme</vt:lpstr>
      <vt:lpstr>Discover Land Cover and Flooding in Georgia!</vt:lpstr>
      <vt:lpstr>WHO AM I?</vt:lpstr>
      <vt:lpstr>About My Project</vt:lpstr>
      <vt:lpstr>Methodology (What we are gonna do)</vt:lpstr>
      <vt:lpstr>Data Sources</vt:lpstr>
      <vt:lpstr>Flood Hazard Zone Distributions From FEMA (2018)</vt:lpstr>
      <vt:lpstr>EPA &amp; FEMA Flood area percentage Comparison</vt:lpstr>
      <vt:lpstr>Land Cover Visualizations from National Land Cover Database</vt:lpstr>
      <vt:lpstr>Side to Side Comparison</vt:lpstr>
      <vt:lpstr>Side to Side Comparison: A closer look</vt:lpstr>
      <vt:lpstr>What next?</vt:lpstr>
      <vt:lpstr>TIMELINE (Tentative)</vt:lpstr>
      <vt:lpstr>Appendix</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yourself in the right frame of mind</dc:title>
  <dc:creator>Amy Sharma</dc:creator>
  <cp:lastModifiedBy>婧涵 孙</cp:lastModifiedBy>
  <cp:revision>94</cp:revision>
  <dcterms:created xsi:type="dcterms:W3CDTF">2024-03-27T19:03:50Z</dcterms:created>
  <dcterms:modified xsi:type="dcterms:W3CDTF">2025-01-27T22:08:24Z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0x01010056BDED29D44AD842874F269D759E7CBB</vt:lpwstr>
  </property>
  <property fmtid="{D5CDD505-2E9C-101B-9397-08002B2CF9AE}" pid="3" name="Order">
    <vt:r8>1308400</vt:r8>
  </property>
  <property fmtid="{D5CDD505-2E9C-101B-9397-08002B2CF9AE}" pid="4" name="xd_Signature">
    <vt:bool>false</vt:bool>
  </property>
  <property fmtid="{D5CDD505-2E9C-101B-9397-08002B2CF9AE}" pid="5" name="xd_ProgID">
    <vt:lpwstr/>
  </property>
  <property fmtid="{D5CDD505-2E9C-101B-9397-08002B2CF9AE}" pid="6" name="ComplianceAssetId">
    <vt:lpwstr/>
  </property>
  <property fmtid="{D5CDD505-2E9C-101B-9397-08002B2CF9AE}" pid="7" name="TemplateUrl">
    <vt:lpwstr/>
  </property>
  <property fmtid="{D5CDD505-2E9C-101B-9397-08002B2CF9AE}" pid="8" name="_ExtendedDescription">
    <vt:lpwstr/>
  </property>
  <property fmtid="{D5CDD505-2E9C-101B-9397-08002B2CF9AE}" pid="9" name="TriggerFlowInfo">
    <vt:lpwstr/>
  </property>
  <property fmtid="{D5CDD505-2E9C-101B-9397-08002B2CF9AE}" pid="10" name="MediaServiceImageTags">
    <vt:lpwstr/>
  </property>
</Properties>
</file>