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80" r:id="rId2"/>
    <p:sldId id="839" r:id="rId3"/>
    <p:sldId id="874" r:id="rId4"/>
    <p:sldId id="875" r:id="rId5"/>
    <p:sldId id="876" r:id="rId6"/>
    <p:sldId id="873" r:id="rId7"/>
    <p:sldId id="879" r:id="rId8"/>
    <p:sldId id="880" r:id="rId9"/>
    <p:sldId id="877" r:id="rId10"/>
    <p:sldId id="881" r:id="rId11"/>
    <p:sldId id="882" r:id="rId12"/>
    <p:sldId id="887" r:id="rId13"/>
    <p:sldId id="886" r:id="rId14"/>
    <p:sldId id="883" r:id="rId15"/>
    <p:sldId id="888" r:id="rId16"/>
    <p:sldId id="889" r:id="rId17"/>
    <p:sldId id="884" r:id="rId18"/>
    <p:sldId id="885" r:id="rId19"/>
    <p:sldId id="8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ECA9E8-CD5F-1E4C-8242-5755CD5B9AF3}">
          <p14:sldIdLst>
            <p14:sldId id="280"/>
            <p14:sldId id="839"/>
            <p14:sldId id="874"/>
            <p14:sldId id="875"/>
            <p14:sldId id="876"/>
            <p14:sldId id="873"/>
            <p14:sldId id="879"/>
            <p14:sldId id="880"/>
            <p14:sldId id="877"/>
            <p14:sldId id="881"/>
            <p14:sldId id="882"/>
            <p14:sldId id="887"/>
            <p14:sldId id="886"/>
            <p14:sldId id="883"/>
            <p14:sldId id="888"/>
            <p14:sldId id="889"/>
            <p14:sldId id="884"/>
            <p14:sldId id="885"/>
            <p14:sldId id="890"/>
          </p14:sldIdLst>
        </p14:section>
        <p14:section name="Appendix" id="{38C8730B-6779-C44E-B4B3-52A25AA91D4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uma Narizuka" initials="TN" lastIdx="1" clrIdx="0">
    <p:extLst>
      <p:ext uri="{19B8F6BF-5375-455C-9EA6-DF929625EA0E}">
        <p15:presenceInfo xmlns:p15="http://schemas.microsoft.com/office/powerpoint/2012/main" userId="Takuma Narizu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1A"/>
    <a:srgbClr val="FF342A"/>
    <a:srgbClr val="00FF73"/>
    <a:srgbClr val="00E3F0"/>
    <a:srgbClr val="47FF54"/>
    <a:srgbClr val="00FA00"/>
    <a:srgbClr val="FF40FF"/>
    <a:srgbClr val="00FF2C"/>
    <a:srgbClr val="FFFA00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4"/>
    <p:restoredTop sz="96208"/>
  </p:normalViewPr>
  <p:slideViewPr>
    <p:cSldViewPr snapToGrid="0" snapToObjects="1">
      <p:cViewPr varScale="1">
        <p:scale>
          <a:sx n="237" d="100"/>
          <a:sy n="237" d="100"/>
        </p:scale>
        <p:origin x="2784" y="192"/>
      </p:cViewPr>
      <p:guideLst>
        <p:guide orient="horz" pos="640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9" d="100"/>
          <a:sy n="119" d="100"/>
        </p:scale>
        <p:origin x="49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65217-B5C0-9642-9263-DD9A1166251B}" type="datetimeFigureOut">
              <a:t>2021/09/27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EEFED-1428-1048-94F4-5EA31CA04D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1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23242-E293-C74A-A3CF-03054F593184}" type="datetimeFigureOut">
              <a:t>2021/09/27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DE72C-BF49-0F4F-B888-A66A31BD93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3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I'd like to talk about statistical properties of adjacency relationship in a </a:t>
            </a:r>
            <a:r>
              <a:rPr kumimoji="1" lang="en-US" altLang="ja-JP" dirty="0" err="1"/>
              <a:t>Vicsek</a:t>
            </a:r>
            <a:r>
              <a:rPr kumimoji="1" lang="en-US" altLang="ja-JP" dirty="0"/>
              <a:t>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DE72C-BF49-0F4F-B888-A66A31BD9378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382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E72C-BF49-0F4F-B888-A66A31BD9378}" type="slidenum">
              <a:rPr lang="en-JP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2722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36C20C8E-BF3A-4340-ABAD-AF4E1F4592EA}" type="slidenum">
              <a:rPr lang="uk-UA"/>
              <a:pPr/>
              <a:t>‹#›</a:t>
            </a:fld>
            <a:endParaRPr lang="uk-UA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6E22620-43C1-9B4E-BD9B-C36433E0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40" y="1838702"/>
            <a:ext cx="9180000" cy="2124000"/>
          </a:xfrm>
          <a:prstGeom prst="rect">
            <a:avLst/>
          </a:prstGeom>
          <a:pattFill prst="lg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</p:spPr>
        <p:txBody>
          <a:bodyPr vert="horz" anchor="ctr"/>
          <a:lstStyle>
            <a:lvl1pPr>
              <a:defRPr sz="4800" b="1" i="0">
                <a:solidFill>
                  <a:srgbClr val="FFFFFF"/>
                </a:solidFill>
                <a:latin typeface="Hiragino Mincho Pro W6" panose="02020300000000000000" pitchFamily="18" charset="-128"/>
                <a:ea typeface="Hiragino Mincho Pro W6" panose="02020300000000000000" pitchFamily="18" charset="-128"/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06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0470"/>
            <a:ext cx="8229600" cy="575593"/>
          </a:xfrm>
          <a:prstGeom prst="rect">
            <a:avLst/>
          </a:prstGeom>
        </p:spPr>
        <p:txBody>
          <a:bodyPr vert="horz" anchor="ctr"/>
          <a:lstStyle>
            <a:lvl1pPr>
              <a:defRPr sz="2800" baseline="0">
                <a:latin typeface="Times New Roman" charset="0"/>
                <a:ea typeface="ヒラギノ角ゴシック W5" charset="-128"/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6801852" y="315703"/>
            <a:ext cx="2133600" cy="365125"/>
          </a:xfrm>
        </p:spPr>
        <p:txBody>
          <a:bodyPr/>
          <a:lstStyle/>
          <a:p>
            <a:fld id="{36C20C8E-BF3A-4340-ABAD-AF4E1F4592EA}" type="slidenum">
              <a:rPr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3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-20320" y="-20321"/>
            <a:ext cx="9180000" cy="789063"/>
          </a:xfrm>
          <a:prstGeom prst="rect">
            <a:avLst/>
          </a:prstGeom>
          <a:pattFill prst="lg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100000"/>
              </a:lnSpc>
              <a:defRPr sz="3600" b="1" i="0">
                <a:solidFill>
                  <a:schemeClr val="bg1"/>
                </a:solidFill>
                <a:latin typeface="Yu Mincho" panose="02020400000000000000" pitchFamily="18" charset="-128"/>
                <a:ea typeface="Yu Mincho" panose="02020400000000000000" pitchFamily="18" charset="-128"/>
                <a:cs typeface="Yu Mincho" panose="02020400000000000000" pitchFamily="18" charset="-128"/>
              </a:defRPr>
            </a:lvl1pPr>
          </a:lstStyle>
          <a:p>
            <a:r>
              <a:rPr kumimoji="1" lang="en-US" altLang="ja-JP" dirty="0"/>
              <a:t>Click to edit Master title style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737429" y="20553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 err="1">
              <a:latin typeface="Cambria"/>
              <a:cs typeface="Cambri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8CC9E-817F-AB41-9543-E3F83AE42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71378" y="189563"/>
            <a:ext cx="554242" cy="36929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C5FB9493-FF97-4C49-B3A5-D4F05525C6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88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lIns="91364" tIns="45680" rIns="91364" bIns="4568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36C20C8E-BF3A-4340-ABAD-AF4E1F4592EA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004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ftr="0" dt="0"/>
  <p:txStyles>
    <p:titleStyle>
      <a:lvl1pPr algn="ctr" defTabSz="342614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961" indent="-256961" algn="l" defTabSz="342614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748" indent="-214133" algn="l" defTabSz="342614" rtl="0" eaLnBrk="1" latinLnBrk="0" hangingPunct="1">
        <a:spcBef>
          <a:spcPct val="20000"/>
        </a:spcBef>
        <a:buFont typeface="Arial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534" indent="-171308" algn="l" defTabSz="342614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147" indent="-171308" algn="l" defTabSz="342614" rtl="0" eaLnBrk="1" latinLnBrk="0" hangingPunct="1">
        <a:spcBef>
          <a:spcPct val="20000"/>
        </a:spcBef>
        <a:buFont typeface="Arial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61" indent="-171308" algn="l" defTabSz="342614" rtl="0" eaLnBrk="1" latinLnBrk="0" hangingPunct="1">
        <a:spcBef>
          <a:spcPct val="20000"/>
        </a:spcBef>
        <a:buFont typeface="Arial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375" indent="-171308" algn="l" defTabSz="342614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90" indent="-171308" algn="l" defTabSz="342614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04" indent="-171308" algn="l" defTabSz="342614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17" indent="-171308" algn="l" defTabSz="342614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61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4" algn="l" defTabSz="34261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229" algn="l" defTabSz="34261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1" algn="l" defTabSz="34261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55" algn="l" defTabSz="34261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68" algn="l" defTabSz="34261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83" algn="l" defTabSz="34261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296" algn="l" defTabSz="34261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10" algn="l" defTabSz="342614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5.cao.go.jp/keizai3/2016/0117nk/n16_2_1.html" TargetMode="External"/><Relationship Id="rId2" Type="http://schemas.openxmlformats.org/officeDocument/2006/relationships/hyperlink" Target="https://www.keyence.co.jp/ss/general/automotive-manufacturing/010/#:~:text=LiDAR%EF%BC%88%E3%83%A9%E3%82%A4%E3%83%80%E3%83%BC%EF%BC%89%E3%81%A8%E3%81%AF%E3%80%81,%E6%96%B9%E5%90%91%E3%82%92%E6%B8%AC%E5%AE%9A%E3%81%97%E3%81%BE%E3%81%99%E3%80%8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8.cao.go.jp/cstp/society5_0/society5_0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idemy.net/magazine/616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mu.go.jp/toukei_toukatsu/info/guide/stkankyo.%20ht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71207D-9723-0643-AA5F-99804631F1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ts val="6000"/>
              </a:lnSpc>
              <a:spcBef>
                <a:spcPts val="1200"/>
              </a:spcBef>
            </a:pPr>
            <a:r>
              <a:rPr lang="en-US" dirty="0">
                <a:latin typeface="Yu Mincho" panose="02020400000000000000" pitchFamily="18" charset="-128"/>
                <a:ea typeface="Yu Mincho" panose="02020400000000000000" pitchFamily="18" charset="-128"/>
              </a:rPr>
              <a:t>第１回</a:t>
            </a:r>
            <a:r>
              <a:rPr lang="ja-JP" altLang="en-US" dirty="0">
                <a:latin typeface="Yu Mincho" panose="02020400000000000000" pitchFamily="18" charset="-128"/>
                <a:ea typeface="Yu Mincho" panose="02020400000000000000" pitchFamily="18" charset="-128"/>
              </a:rPr>
              <a:t>　ガイダンス</a:t>
            </a:r>
            <a:endParaRPr lang="en-US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8E69E-CF25-0B48-A15D-637D58FBE115}"/>
              </a:ext>
            </a:extLst>
          </p:cNvPr>
          <p:cNvSpPr txBox="1"/>
          <p:nvPr/>
        </p:nvSpPr>
        <p:spPr>
          <a:xfrm>
            <a:off x="2818956" y="3684613"/>
            <a:ext cx="184731" cy="742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sz="3200" b="1" dirty="0">
              <a:latin typeface="Times New Roman" panose="02020603050405020304" pitchFamily="18" charset="0"/>
              <a:ea typeface="Hiragino Maru Gothic Pro W4" panose="020F0400000000000000" pitchFamily="34" charset="-128"/>
              <a:cs typeface="Cambr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02849-E892-E047-A907-11C563621AE9}"/>
              </a:ext>
            </a:extLst>
          </p:cNvPr>
          <p:cNvSpPr txBox="1"/>
          <p:nvPr/>
        </p:nvSpPr>
        <p:spPr>
          <a:xfrm>
            <a:off x="2887258" y="723612"/>
            <a:ext cx="335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320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情報処理の応用B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DB660-42F1-8142-8749-2F3375519BB2}"/>
              </a:ext>
            </a:extLst>
          </p:cNvPr>
          <p:cNvSpPr txBox="1"/>
          <p:nvPr/>
        </p:nvSpPr>
        <p:spPr>
          <a:xfrm>
            <a:off x="2163502" y="489421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データサイエンス学部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　成塚拓真</a:t>
            </a:r>
            <a:endParaRPr kumimoji="1" lang="en-JP" sz="240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7A2A3-6AEC-EF4C-8973-9FB9C2108AE8}"/>
              </a:ext>
            </a:extLst>
          </p:cNvPr>
          <p:cNvSpPr txBox="1"/>
          <p:nvPr/>
        </p:nvSpPr>
        <p:spPr>
          <a:xfrm>
            <a:off x="3559543" y="5822975"/>
            <a:ext cx="2024913" cy="487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kumimoji="1" lang="en-JP" sz="32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14:35開始</a:t>
            </a:r>
          </a:p>
        </p:txBody>
      </p:sp>
    </p:spTree>
    <p:extLst>
      <p:ext uri="{BB962C8B-B14F-4D97-AF65-F5344CB8AC3E}">
        <p14:creationId xmlns:p14="http://schemas.microsoft.com/office/powerpoint/2010/main" val="116078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2CE3-0A4C-524C-9477-275D06C0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sz="3200"/>
              <a:t>ビッグデータの時代とデータサイエンス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D0456-90EB-224A-AE60-7010EFF9C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025CC-F0FD-C642-A7EB-9EC5039606F7}"/>
              </a:ext>
            </a:extLst>
          </p:cNvPr>
          <p:cNvSpPr txBox="1"/>
          <p:nvPr/>
        </p:nvSpPr>
        <p:spPr>
          <a:xfrm>
            <a:off x="358775" y="10210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例：スマートフォン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289A6-D24A-6A41-A000-272EB4D33D24}"/>
              </a:ext>
            </a:extLst>
          </p:cNvPr>
          <p:cNvSpPr txBox="1"/>
          <p:nvPr/>
        </p:nvSpPr>
        <p:spPr>
          <a:xfrm>
            <a:off x="566057" y="1663336"/>
            <a:ext cx="6856364" cy="497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スマートフォンの普及 ←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無線通信の速度，容量の増加</a:t>
            </a:r>
            <a:b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 地下鉄の中でも常に「圏内」</a:t>
            </a: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人々の行動を通じた様々なデータの取得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SNSを通じたメッセージの交換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ブラウザを用いた情報収集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電子マネーによる買い物 ⇒ 購買履歴の蓄積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SUICAなどで電車に乗る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⇒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移動履歴の蓄積</a:t>
            </a:r>
            <a:endParaRPr kumimoji="1" lang="en-US" altLang="ja-JP" sz="200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取得されたデータの活用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インターネット上のサーバに蓄積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商品やサービスのトレンド分析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年齢や性別による関心や消費行動の違いを分析</a:t>
            </a:r>
            <a:b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新商品の開発への応用</a:t>
            </a:r>
            <a:endParaRPr kumimoji="1" lang="en-JP" sz="200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2200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2CE3-0A4C-524C-9477-275D06C0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sz="3200"/>
              <a:t>ビッグデータの時代とデータサイエンス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D0456-90EB-224A-AE60-7010EFF9C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025CC-F0FD-C642-A7EB-9EC5039606F7}"/>
              </a:ext>
            </a:extLst>
          </p:cNvPr>
          <p:cNvSpPr txBox="1"/>
          <p:nvPr/>
        </p:nvSpPr>
        <p:spPr>
          <a:xfrm>
            <a:off x="358775" y="102102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例：人工衛星による観測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F2D19-389B-8143-A26A-47A932810803}"/>
              </a:ext>
            </a:extLst>
          </p:cNvPr>
          <p:cNvSpPr txBox="1"/>
          <p:nvPr/>
        </p:nvSpPr>
        <p:spPr>
          <a:xfrm>
            <a:off x="548640" y="1623966"/>
            <a:ext cx="7749237" cy="474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日本の気象衛星「ひまわり」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ひまわり初号（1977年）→ ひまわり9号（2016年）</a:t>
            </a: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観測性能の向上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観測頻度 ：3時間ごと → 2.5分ごと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分解能：1.25km →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0.5km</a:t>
            </a: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人工衛星を用いた位置測定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カーナビやスマートフォンの位置情報に不可欠</a:t>
            </a: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GPS衛星「みちびき」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2017年に4号機の打ち上げ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4機体制 ⇒ 24時間いつでもデータを利用可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誤差数cm ⇒ 無人トラクターによる種まきや農薬散布への応用</a:t>
            </a:r>
          </a:p>
        </p:txBody>
      </p:sp>
    </p:spTree>
    <p:extLst>
      <p:ext uri="{BB962C8B-B14F-4D97-AF65-F5344CB8AC3E}">
        <p14:creationId xmlns:p14="http://schemas.microsoft.com/office/powerpoint/2010/main" val="57589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2CE3-0A4C-524C-9477-275D06C0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sz="3200"/>
              <a:t>ビッグデータの時代とデータサイエンス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D0456-90EB-224A-AE60-7010EFF9C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F2D19-389B-8143-A26A-47A932810803}"/>
              </a:ext>
            </a:extLst>
          </p:cNvPr>
          <p:cNvSpPr txBox="1"/>
          <p:nvPr/>
        </p:nvSpPr>
        <p:spPr>
          <a:xfrm>
            <a:off x="548640" y="1527542"/>
            <a:ext cx="8481809" cy="5140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今後重要性が増すと期待される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スマートフォン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輝度センサー（明るさ調整）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モーションセンサー（画面の回転）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地磁気センサー（利用者の方向検出）</a:t>
            </a: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自動運転車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カメラやレーザー光を使った</a:t>
            </a: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  <a:hlinkClick r:id="rId2"/>
              </a:rPr>
              <a:t>LiDAR</a:t>
            </a: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（ライダー）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レーザー光が物体に当たって跳ね返るまでの時間で距離や方向を測定</a:t>
            </a:r>
            <a:endParaRPr kumimoji="1" lang="en-US" altLang="ja-JP" sz="200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IoT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（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Internet of Things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）</a:t>
            </a:r>
            <a:br>
              <a:rPr kumimoji="1" lang="en-JP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「モノ」をインターネットに接続する技術</a:t>
            </a:r>
            <a:b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IoT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技術を生産現場に応用（＝スマート工場）⇒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  <a:hlinkClick r:id="rId3"/>
              </a:rPr>
              <a:t>第４次産業革命</a:t>
            </a:r>
            <a:b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  <a:hlinkClick r:id="rId4"/>
              </a:rPr>
              <a:t>ソサエティー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  <a:hlinkClick r:id="rId4"/>
              </a:rPr>
              <a:t>5.0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：サイバー空間とフィジカル空間の融合</a:t>
            </a:r>
            <a:endParaRPr kumimoji="1" lang="en-US" altLang="ja-JP" sz="200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75C6B-D266-9343-B729-D3F262ED15AA}"/>
              </a:ext>
            </a:extLst>
          </p:cNvPr>
          <p:cNvSpPr txBox="1"/>
          <p:nvPr/>
        </p:nvSpPr>
        <p:spPr>
          <a:xfrm>
            <a:off x="367484" y="10160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例：センサー</a:t>
            </a:r>
          </a:p>
        </p:txBody>
      </p:sp>
    </p:spTree>
    <p:extLst>
      <p:ext uri="{BB962C8B-B14F-4D97-AF65-F5344CB8AC3E}">
        <p14:creationId xmlns:p14="http://schemas.microsoft.com/office/powerpoint/2010/main" val="164082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3E98-C33B-014F-9CB2-D78D5334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sz="3200"/>
              <a:t>ビッグデータの時代とデータサイエンス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A4E8B-8EE2-6649-9C3E-E3825FDB2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ADDCE-06E3-BF43-9696-99B8A35F8A53}"/>
              </a:ext>
            </a:extLst>
          </p:cNvPr>
          <p:cNvSpPr txBox="1"/>
          <p:nvPr/>
        </p:nvSpPr>
        <p:spPr>
          <a:xfrm>
            <a:off x="358775" y="1016000"/>
            <a:ext cx="2031325" cy="45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例：スポーツ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A331A-B87C-C74E-8E46-ADBD97BFB8DA}"/>
              </a:ext>
            </a:extLst>
          </p:cNvPr>
          <p:cNvSpPr txBox="1"/>
          <p:nvPr/>
        </p:nvSpPr>
        <p:spPr>
          <a:xfrm>
            <a:off x="548640" y="1623966"/>
            <a:ext cx="7056099" cy="252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カメラやセンサーによるデータの自動取得</a:t>
            </a:r>
            <a:b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サッカー・バスケ：</a:t>
            </a:r>
            <a:r>
              <a:rPr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トラッキングデータ（</a:t>
            </a:r>
            <a:r>
              <a:rPr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2010</a:t>
            </a:r>
            <a:r>
              <a:rPr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年頃</a:t>
            </a:r>
            <a:r>
              <a:rPr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〜</a:t>
            </a:r>
            <a:r>
              <a:rPr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）</a:t>
            </a:r>
            <a:br>
              <a:rPr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野球</a:t>
            </a:r>
            <a:r>
              <a:rPr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：</a:t>
            </a:r>
            <a:r>
              <a:rPr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1</a:t>
            </a:r>
            <a:r>
              <a:rPr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球データ，</a:t>
            </a:r>
            <a:r>
              <a:rPr kumimoji="1" lang="en-US" altLang="ja-JP" sz="2000" dirty="0" err="1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PITHf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/x</a:t>
            </a: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スポーツ統計科学の発展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個人競技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対戦型スポーツ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統計科学，データサイエンスに基づく新たな分野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73B3D-AAD3-C84C-92FE-730B81E094FB}"/>
              </a:ext>
            </a:extLst>
          </p:cNvPr>
          <p:cNvSpPr txBox="1"/>
          <p:nvPr/>
        </p:nvSpPr>
        <p:spPr>
          <a:xfrm>
            <a:off x="1477327" y="5425085"/>
            <a:ext cx="618470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100" dirty="0">
                <a:latin typeface="Cambria Math" panose="02040503050406030204" pitchFamily="18" charset="0"/>
                <a:cs typeface="Cambria"/>
              </a:rPr>
              <a:t>データスタジアム株式会社</a:t>
            </a:r>
            <a:r>
              <a:rPr lang="en-US" altLang="ja-JP" sz="1100" dirty="0">
                <a:latin typeface="Cambria Math" panose="02040503050406030204" pitchFamily="18" charset="0"/>
                <a:cs typeface="Cambria"/>
              </a:rPr>
              <a:t>HP</a:t>
            </a:r>
            <a:r>
              <a:rPr lang="ja-JP" altLang="en-US" sz="1100" dirty="0">
                <a:latin typeface="Cambria Math" panose="02040503050406030204" pitchFamily="18" charset="0"/>
                <a:cs typeface="Cambria"/>
              </a:rPr>
              <a:t>より転載（</a:t>
            </a:r>
            <a:r>
              <a:rPr lang="en-US" sz="1100" dirty="0">
                <a:latin typeface="Cambria Math" panose="02040503050406030204" pitchFamily="18" charset="0"/>
                <a:cs typeface="Cambria"/>
              </a:rPr>
              <a:t>https://www.datastadium.co.jp/service/tracking.html</a:t>
            </a:r>
            <a:r>
              <a:rPr lang="ja-JP" altLang="en-US" sz="1100" dirty="0">
                <a:latin typeface="Cambria Math" panose="02040503050406030204" pitchFamily="18" charset="0"/>
                <a:cs typeface="Cambria"/>
              </a:rPr>
              <a:t>）</a:t>
            </a:r>
            <a:endParaRPr lang="en-US" sz="1100" dirty="0">
              <a:latin typeface="Cambria Math" panose="02040503050406030204" pitchFamily="18" charset="0"/>
              <a:cs typeface="Cambria"/>
            </a:endParaRP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917C8875-9426-5245-8D7F-0CED8DB1C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84" y="4346914"/>
            <a:ext cx="2639160" cy="1055664"/>
          </a:xfrm>
          <a:prstGeom prst="rect">
            <a:avLst/>
          </a:prstGeom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A97C7B49-F491-FF4B-A446-2781C9387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43" y="4324407"/>
            <a:ext cx="1982840" cy="1100679"/>
          </a:xfrm>
          <a:prstGeom prst="rect">
            <a:avLst/>
          </a:prstGeom>
        </p:spPr>
      </p:pic>
      <p:pic>
        <p:nvPicPr>
          <p:cNvPr id="13" name="図 13">
            <a:extLst>
              <a:ext uri="{FF2B5EF4-FFF2-40B4-BE49-F238E27FC236}">
                <a16:creationId xmlns:a16="http://schemas.microsoft.com/office/drawing/2014/main" id="{38ED2880-09D6-5247-84A6-C3788B2AF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044" y="4324406"/>
            <a:ext cx="1982840" cy="1100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A218A8-2920-6F4F-ABB9-0209DAD919E1}"/>
              </a:ext>
            </a:extLst>
          </p:cNvPr>
          <p:cNvSpPr txBox="1"/>
          <p:nvPr/>
        </p:nvSpPr>
        <p:spPr>
          <a:xfrm>
            <a:off x="1001498" y="5741563"/>
            <a:ext cx="6945332" cy="9060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kumimoji="1" lang="en-JP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あらゆるデータを処理・分析して有用な情報（価値）を引き出す</a:t>
            </a:r>
            <a:br>
              <a:rPr kumimoji="1" lang="en-JP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</a:br>
            <a:r>
              <a:rPr kumimoji="1" lang="en-JP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＝</a:t>
            </a:r>
            <a:r>
              <a:rPr kumimoji="1" lang="ja-JP" altLang="en-US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en-JP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データサイエンス</a:t>
            </a:r>
          </a:p>
        </p:txBody>
      </p:sp>
    </p:spTree>
    <p:extLst>
      <p:ext uri="{BB962C8B-B14F-4D97-AF65-F5344CB8AC3E}">
        <p14:creationId xmlns:p14="http://schemas.microsoft.com/office/powerpoint/2010/main" val="326042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8774-A215-EF44-827D-9D9962E5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sz="2800"/>
              <a:t>資源としてのデータとデータサイエンティスト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053CD-B44C-F440-BBCA-5EAAE4626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DE316-A28B-D846-9BE0-1375999D82AA}"/>
              </a:ext>
            </a:extLst>
          </p:cNvPr>
          <p:cNvSpPr txBox="1"/>
          <p:nvPr/>
        </p:nvSpPr>
        <p:spPr>
          <a:xfrm>
            <a:off x="358775" y="1016000"/>
            <a:ext cx="2954655" cy="45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資源としてのデータ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7B0F3-FAF4-E948-BC9F-FC737B813081}"/>
              </a:ext>
            </a:extLst>
          </p:cNvPr>
          <p:cNvSpPr txBox="1"/>
          <p:nvPr/>
        </p:nvSpPr>
        <p:spPr>
          <a:xfrm>
            <a:off x="548640" y="1623966"/>
            <a:ext cx="8224687" cy="4756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データは新たな経済的資源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＝「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21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世紀の石油」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データを保有するものが有利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GAFA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（グーグル，アップル，フェイスブック，アマゾン）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ネット上の大企業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世界中で億単位のユーザを囲い込み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個人のデータを独自に収集・分析し，新たなサービスを展開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中国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政府の政策により，国内のインターネット事業者を保護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BAT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（バイドゥ，アリババ，テンセント）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データ駆動社会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資源としてのデータの利用がイノベーションをもたらしている社会</a:t>
            </a:r>
          </a:p>
        </p:txBody>
      </p:sp>
    </p:spTree>
    <p:extLst>
      <p:ext uri="{BB962C8B-B14F-4D97-AF65-F5344CB8AC3E}">
        <p14:creationId xmlns:p14="http://schemas.microsoft.com/office/powerpoint/2010/main" val="393495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8774-A215-EF44-827D-9D9962E5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sz="2800"/>
              <a:t>資源としてのデータとデータサイエンティスト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053CD-B44C-F440-BBCA-5EAAE4626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DE316-A28B-D846-9BE0-1375999D82AA}"/>
              </a:ext>
            </a:extLst>
          </p:cNvPr>
          <p:cNvSpPr txBox="1"/>
          <p:nvPr/>
        </p:nvSpPr>
        <p:spPr>
          <a:xfrm>
            <a:off x="358775" y="1016000"/>
            <a:ext cx="2954655" cy="45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資源としてのデータ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7B0F3-FAF4-E948-BC9F-FC737B813081}"/>
              </a:ext>
            </a:extLst>
          </p:cNvPr>
          <p:cNvSpPr txBox="1"/>
          <p:nvPr/>
        </p:nvSpPr>
        <p:spPr>
          <a:xfrm>
            <a:off x="548640" y="1623966"/>
            <a:ext cx="8247129" cy="4219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プラットフォーマー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GAFA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や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BAT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など，サービスやシステムを提供する事業者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フェイスブック：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SNS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のプラットフォーマー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ネットワーク効果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1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つのサービスに加入している人が多いほど運営しやすい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一旦ユーザが集まったサービスにはさらに多くのユーザが集まる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負の側面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個人情報の流出など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フェイスブックから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8700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万人の個人情報が流出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データ分析会社に渡り，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2016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年の米大統領選で悪用された？</a:t>
            </a:r>
          </a:p>
        </p:txBody>
      </p:sp>
    </p:spTree>
    <p:extLst>
      <p:ext uri="{BB962C8B-B14F-4D97-AF65-F5344CB8AC3E}">
        <p14:creationId xmlns:p14="http://schemas.microsoft.com/office/powerpoint/2010/main" val="188743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8774-A215-EF44-827D-9D9962E5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sz="2800"/>
              <a:t>資源としてのデータとデータサイエンティスト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053CD-B44C-F440-BBCA-5EAAE4626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7B0F3-FAF4-E948-BC9F-FC737B813081}"/>
              </a:ext>
            </a:extLst>
          </p:cNvPr>
          <p:cNvSpPr txBox="1"/>
          <p:nvPr/>
        </p:nvSpPr>
        <p:spPr>
          <a:xfrm>
            <a:off x="548640" y="1623966"/>
            <a:ext cx="7968207" cy="4756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データを処理・分析する技術の必要性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データを資源として貯めているだけでは価値を生まない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日本の現状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データを外国企業に取られ，活用されている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データを加工・分析する技術，人材の欠如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データサイエンティスト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データを処理・分析し，データから価値を引き出せる専門的人材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データサイエンティストに求められる素養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情報学，コンピュータ科学＋数学＋統計学（理系的）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応用分野は文系的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データサイエンスは文理融合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60D3C-A17B-3C4D-B7F7-B2E9DF9AD2F9}"/>
              </a:ext>
            </a:extLst>
          </p:cNvPr>
          <p:cNvSpPr txBox="1"/>
          <p:nvPr/>
        </p:nvSpPr>
        <p:spPr>
          <a:xfrm>
            <a:off x="358775" y="1016000"/>
            <a:ext cx="3570208" cy="45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データサイエンティスト</a:t>
            </a:r>
          </a:p>
        </p:txBody>
      </p:sp>
    </p:spTree>
    <p:extLst>
      <p:ext uri="{BB962C8B-B14F-4D97-AF65-F5344CB8AC3E}">
        <p14:creationId xmlns:p14="http://schemas.microsoft.com/office/powerpoint/2010/main" val="160796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90FC-57B6-4049-8253-1AC53041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/>
              <a:t>現代のそろばんとしてのデータサイエンスと </a:t>
            </a:r>
            <a:r>
              <a:rPr lang="en-US" sz="2800"/>
              <a:t>AI</a:t>
            </a:r>
            <a:endParaRPr lang="en-JP" sz="2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4E3E2-40A0-C24A-A44E-87CED4327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3CA00-0D4B-9242-969C-8A01FC6E5984}"/>
              </a:ext>
            </a:extLst>
          </p:cNvPr>
          <p:cNvSpPr txBox="1"/>
          <p:nvPr/>
        </p:nvSpPr>
        <p:spPr>
          <a:xfrm>
            <a:off x="358775" y="1016000"/>
            <a:ext cx="2778325" cy="45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21世紀のそろばん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B15A0-FC41-8B4C-A4E4-214B65559C37}"/>
              </a:ext>
            </a:extLst>
          </p:cNvPr>
          <p:cNvSpPr txBox="1"/>
          <p:nvPr/>
        </p:nvSpPr>
        <p:spPr>
          <a:xfrm>
            <a:off x="548640" y="1623966"/>
            <a:ext cx="7968207" cy="2140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縦串の手法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固有の専門領域で使われる手法（スポーツ科学，観光学，法学）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横串の手法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分野を問わず必要とされる手法（数学，データサイエンス）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最近のインターネット関連のイノベーションに貢献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3AED-E3D7-BA4A-8713-CD420927CA30}"/>
              </a:ext>
            </a:extLst>
          </p:cNvPr>
          <p:cNvSpPr txBox="1"/>
          <p:nvPr/>
        </p:nvSpPr>
        <p:spPr>
          <a:xfrm>
            <a:off x="358775" y="4014996"/>
            <a:ext cx="2369559" cy="45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AI（人工知能）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1620C-DBAF-074A-A220-1B654B4D1489}"/>
              </a:ext>
            </a:extLst>
          </p:cNvPr>
          <p:cNvSpPr txBox="1"/>
          <p:nvPr/>
        </p:nvSpPr>
        <p:spPr>
          <a:xfrm>
            <a:off x="548640" y="4619199"/>
            <a:ext cx="5715988" cy="1909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深層学習（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Deep Learning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）の発展に伴い注目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ビッグデータの存在と表裏一体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政府による「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  <a:hlinkClick r:id="rId2"/>
              </a:rPr>
              <a:t>AI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  <a:hlinkClick r:id="rId2"/>
              </a:rPr>
              <a:t>戦略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  <a:hlinkClick r:id="rId2"/>
              </a:rPr>
              <a:t>2019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」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数理・データサイエンス・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AI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教育の全国展開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947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F1F-1581-894A-876D-695D4DEE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sz="3200"/>
              <a:t>求められるデータサイエンティスト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473106-7C88-BD4A-B81E-0C0A24EBB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137CE-FE24-2240-AD47-75976166D384}"/>
              </a:ext>
            </a:extLst>
          </p:cNvPr>
          <p:cNvSpPr txBox="1"/>
          <p:nvPr/>
        </p:nvSpPr>
        <p:spPr>
          <a:xfrm>
            <a:off x="436497" y="1110160"/>
            <a:ext cx="8538876" cy="5142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データサイエンティスト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魅力的な職業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グーグルのチーフエコノミスト，上級副社長の発言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アメリカの例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統計学・生物統計学の学士・修士号の授与数が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2009~2019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で大幅増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多くの大学に統計学科が存在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 データサイエンス教育にシフト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中国の例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300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以上の大学に統計学部・学科が存在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巨大インターネット企業が多くのデータサイエンティストを採用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000" indent="-342000">
              <a:lnSpc>
                <a:spcPts val="3000"/>
              </a:lnSpc>
              <a:spcBef>
                <a:spcPts val="1200"/>
              </a:spcBef>
              <a:buFont typeface="Arial" charset="0"/>
              <a:buChar char="•"/>
            </a:pP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日本の例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2017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年に滋賀大にデータサイエンス学部開設（初の統計学専攻学部）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毎年データサイエンス系の学部が新設（立正も）</a:t>
            </a:r>
            <a:br>
              <a:rPr kumimoji="1" lang="en-US" altLang="ja-JP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 dirty="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多くの企業でデータサイエンティストの需要が激増</a:t>
            </a:r>
            <a:endParaRPr kumimoji="1" lang="en-US" altLang="ja-JP" sz="2000" dirty="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4299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574-0CC3-E542-95C8-5D1775F0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連絡事項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A543A-7CCF-E74E-95C6-977DB27228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300D7-FE80-6542-88EE-DD5C610166C3}"/>
              </a:ext>
            </a:extLst>
          </p:cNvPr>
          <p:cNvSpPr txBox="1"/>
          <p:nvPr/>
        </p:nvSpPr>
        <p:spPr>
          <a:xfrm>
            <a:off x="889689" y="1632857"/>
            <a:ext cx="6994222" cy="2801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4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kumimoji="1" lang="en-JP" sz="28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次回から（たぶん）対面 ⇒ 教室はA202</a:t>
            </a:r>
          </a:p>
          <a:p>
            <a:pPr marL="342900" indent="-342900">
              <a:lnSpc>
                <a:spcPts val="4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kumimoji="1" lang="en-JP" sz="28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教科書購入希望者は成塚までメール</a:t>
            </a:r>
          </a:p>
          <a:p>
            <a:pPr marL="342900" indent="-342900">
              <a:lnSpc>
                <a:spcPts val="4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kumimoji="1" lang="en-JP" sz="28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本日のスライド，講義ノートは後日共有</a:t>
            </a:r>
          </a:p>
          <a:p>
            <a:pPr marL="342900" indent="-342900" algn="l">
              <a:lnSpc>
                <a:spcPts val="4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kumimoji="1" lang="en-JP" sz="28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詳細はポータルサイトのオンライン授業</a:t>
            </a:r>
          </a:p>
        </p:txBody>
      </p:sp>
    </p:spTree>
    <p:extLst>
      <p:ext uri="{BB962C8B-B14F-4D97-AF65-F5344CB8AC3E}">
        <p14:creationId xmlns:p14="http://schemas.microsoft.com/office/powerpoint/2010/main" val="228328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F946-822F-E846-ADC5-784F358D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自己紹介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6BB591-3764-6C45-B904-0C8594D2D4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B73F4-CF87-5C4D-9190-E9E6603A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90" y="1021950"/>
            <a:ext cx="6245475" cy="2407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A7414-79FF-104E-8E27-2326EF6ECE83}"/>
              </a:ext>
            </a:extLst>
          </p:cNvPr>
          <p:cNvSpPr txBox="1"/>
          <p:nvPr/>
        </p:nvSpPr>
        <p:spPr>
          <a:xfrm>
            <a:off x="1082988" y="3786481"/>
            <a:ext cx="6973384" cy="2684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600"/>
              </a:lnSpc>
              <a:spcBef>
                <a:spcPts val="1200"/>
              </a:spcBef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経歴：</a:t>
            </a: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埼玉県鴻巣市出身，深谷市在住</a:t>
            </a: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2005~2008：早稲田大学本庄高等学院</a:t>
            </a: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2008~2017：早稲田大学先進理工学部物理学科（学部〜博士）</a:t>
            </a: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2017~2021：中央大学理工学部物理学科（助教）</a:t>
            </a:r>
          </a:p>
          <a:p>
            <a:pPr marL="285750" indent="-285750">
              <a:lnSpc>
                <a:spcPts val="2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2021~現在：立正大学データサイエンス学部講師</a:t>
            </a:r>
            <a:br>
              <a:rPr kumimoji="1" lang="en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　　　　　　駅伝部副部長</a:t>
            </a:r>
            <a:endParaRPr kumimoji="1" lang="en-JP" altLang="ja-JP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878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20D9-7C04-0C4B-8B21-BFB9A4DE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講義の概要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D4587D-C38E-614D-8606-F9613F6C1C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00C6D-BB47-694D-A38A-7C0EF9A08634}"/>
              </a:ext>
            </a:extLst>
          </p:cNvPr>
          <p:cNvSpPr txBox="1"/>
          <p:nvPr/>
        </p:nvSpPr>
        <p:spPr>
          <a:xfrm>
            <a:off x="356122" y="47488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>
                <a:latin typeface="Cambria Math" panose="02040503050406030204" pitchFamily="18" charset="0"/>
                <a:ea typeface="Hiragino Sans W6" panose="020B0400000000000000" pitchFamily="34" charset="-128"/>
                <a:cs typeface="Cambria"/>
              </a:rPr>
              <a:t>関係する講義</a:t>
            </a:r>
            <a:endParaRPr kumimoji="1" lang="en-JP" sz="2400" b="1">
              <a:latin typeface="Cambria Math" panose="02040503050406030204" pitchFamily="18" charset="0"/>
              <a:ea typeface="Hiragino Sans W6" panose="020B0400000000000000" pitchFamily="34" charset="-128"/>
              <a:cs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5DDCE-C256-6643-8B4F-F4C12DF63C60}"/>
              </a:ext>
            </a:extLst>
          </p:cNvPr>
          <p:cNvSpPr txBox="1"/>
          <p:nvPr/>
        </p:nvSpPr>
        <p:spPr>
          <a:xfrm>
            <a:off x="356122" y="10269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>
                <a:latin typeface="Cambria Math" panose="02040503050406030204" pitchFamily="18" charset="0"/>
                <a:ea typeface="Hiragino Sans W6" panose="020B0400000000000000" pitchFamily="34" charset="-128"/>
                <a:cs typeface="Cambria"/>
              </a:rPr>
              <a:t>扱う内容</a:t>
            </a:r>
            <a:endParaRPr kumimoji="1" lang="en-JP" sz="2400" b="1">
              <a:latin typeface="Cambria Math" panose="02040503050406030204" pitchFamily="18" charset="0"/>
              <a:ea typeface="Hiragino Sans W6" panose="020B0400000000000000" pitchFamily="34" charset="-128"/>
              <a:cs typeface="Cambri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54F2B-5385-524B-AFAC-8EDA638AD3DA}"/>
              </a:ext>
            </a:extLst>
          </p:cNvPr>
          <p:cNvSpPr txBox="1"/>
          <p:nvPr/>
        </p:nvSpPr>
        <p:spPr>
          <a:xfrm>
            <a:off x="572807" y="1559225"/>
            <a:ext cx="6429965" cy="298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統計学の入門的な内容を網羅的に学ぶ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簡単なデータ解析ができるようになることを目指す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講義の構成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複数のテーマから成る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講義１回で１テーマ（講義ノートの１セクション）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Pythonによるコーディングの例も示す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※プログラミングの詳細には立ち入らない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07A5A-DD58-D04E-AD6A-C89071BCF277}"/>
              </a:ext>
            </a:extLst>
          </p:cNvPr>
          <p:cNvSpPr txBox="1"/>
          <p:nvPr/>
        </p:nvSpPr>
        <p:spPr>
          <a:xfrm>
            <a:off x="572808" y="5262269"/>
            <a:ext cx="8440564" cy="136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２年時必修科目「統計学I, II」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「情報処理の応用A」：レポートや評価基準は近づけるが内容は違う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「情報処理の基礎」：つながりはあまりない</a:t>
            </a:r>
          </a:p>
        </p:txBody>
      </p:sp>
    </p:spTree>
    <p:extLst>
      <p:ext uri="{BB962C8B-B14F-4D97-AF65-F5344CB8AC3E}">
        <p14:creationId xmlns:p14="http://schemas.microsoft.com/office/powerpoint/2010/main" val="40539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48D-1594-F14E-A0E4-F121ADAD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講義の概要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FAD0D-C3D7-9D45-914C-B2E1E2E1D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D9EDE-BC8B-F746-97EE-67AE8F7CCC2B}"/>
              </a:ext>
            </a:extLst>
          </p:cNvPr>
          <p:cNvSpPr txBox="1"/>
          <p:nvPr/>
        </p:nvSpPr>
        <p:spPr>
          <a:xfrm>
            <a:off x="358775" y="1016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Cambria Math" panose="02040503050406030204" pitchFamily="18" charset="0"/>
                <a:ea typeface="Hiragino Sans W6" panose="020B0400000000000000" pitchFamily="34" charset="-128"/>
                <a:cs typeface="Cambria"/>
              </a:rPr>
              <a:t>講義資料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29D1E-4849-E748-A0E6-31931F5A3B4C}"/>
              </a:ext>
            </a:extLst>
          </p:cNvPr>
          <p:cNvSpPr txBox="1"/>
          <p:nvPr/>
        </p:nvSpPr>
        <p:spPr>
          <a:xfrm>
            <a:off x="464444" y="1568157"/>
            <a:ext cx="8450877" cy="458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講義ノート，スライド，jupyter notebook (gogle colab)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 ポータルサイト「オンライン授業」で適宜共有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メインテキスト：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総務省政策統括官政策基準部編，「高校からの統計・データサイエンス活用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〜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上級編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〜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」， 日本統計協会，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2017</a:t>
            </a:r>
            <a:br>
              <a:rPr kumimoji="1" lang="en-JP" altLang="ja-JP" sz="1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  <a:hlinkClick r:id="rId2"/>
              </a:rPr>
              <a:t>PDF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  <a:hlinkClick r:id="rId2"/>
              </a:rPr>
              <a:t>を</a:t>
            </a: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  <a:hlinkClick r:id="rId2"/>
              </a:rPr>
              <a:t>DL可能</a:t>
            </a: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（購入希望者は来週までに成塚までメール）</a:t>
            </a:r>
          </a:p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参考文献</a:t>
            </a:r>
            <a:b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竹村彰通・姫野哲人・高田聖治編，データサイエンス入門，学術図書出版社，</a:t>
            </a:r>
            <a:r>
              <a:rPr kumimoji="1" lang="en-US" altLang="ja-JP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2019.</a:t>
            </a:r>
            <a:br>
              <a:rPr kumimoji="1" lang="en-US" altLang="ja-JP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東京大学教養学部統計学教室編，統計学入門，東京大学出版会，</a:t>
            </a:r>
            <a:r>
              <a:rPr kumimoji="1" lang="en-US" altLang="ja-JP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1991.</a:t>
            </a:r>
            <a:br>
              <a:rPr kumimoji="1" lang="en-US" altLang="ja-JP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薩摩順吉，確率・統計，岩波書店，</a:t>
            </a:r>
            <a:r>
              <a:rPr kumimoji="1" lang="en-US" altLang="ja-JP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2019.</a:t>
            </a:r>
            <a:br>
              <a:rPr kumimoji="1" lang="en-US" altLang="ja-JP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栗原伸一，入門統計学（第 </a:t>
            </a:r>
            <a:r>
              <a:rPr kumimoji="1" lang="en-US" altLang="ja-JP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 </a:t>
            </a:r>
            <a:r>
              <a:rPr kumimoji="1" lang="ja-JP" altLang="en-US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版），オーム社，</a:t>
            </a:r>
            <a:r>
              <a:rPr kumimoji="1" lang="en-US" altLang="ja-JP" sz="16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2021.</a:t>
            </a:r>
            <a:endParaRPr kumimoji="1" lang="en-JP" sz="160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5364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596D-48FD-654C-BF81-FC7441C0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講義スタイル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E61EA-9BBD-AB4F-BEC1-720079B39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7A038-CA45-3047-9512-0AE0A1BAB3A0}"/>
              </a:ext>
            </a:extLst>
          </p:cNvPr>
          <p:cNvSpPr txBox="1"/>
          <p:nvPr/>
        </p:nvSpPr>
        <p:spPr>
          <a:xfrm>
            <a:off x="364455" y="1021680"/>
            <a:ext cx="365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Cambria Math" panose="02040503050406030204" pitchFamily="18" charset="0"/>
                <a:ea typeface="Hiragino Sans W6" panose="020B0400000000000000" pitchFamily="34" charset="-128"/>
                <a:cs typeface="Cambria"/>
              </a:rPr>
              <a:t>パターンI（対面の場合）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51F32-6D46-D843-B862-AA2B988899AB}"/>
              </a:ext>
            </a:extLst>
          </p:cNvPr>
          <p:cNvSpPr txBox="1"/>
          <p:nvPr/>
        </p:nvSpPr>
        <p:spPr>
          <a:xfrm>
            <a:off x="364455" y="3253148"/>
            <a:ext cx="467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Cambria Math" panose="02040503050406030204" pitchFamily="18" charset="0"/>
                <a:ea typeface="Hiragino Sans W6" panose="020B0400000000000000" pitchFamily="34" charset="-128"/>
                <a:cs typeface="Cambria"/>
              </a:rPr>
              <a:t>パターンII（オンラインの場合）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8A5D1-1EA9-9C49-91F3-D21F1F97252D}"/>
              </a:ext>
            </a:extLst>
          </p:cNvPr>
          <p:cNvSpPr txBox="1"/>
          <p:nvPr/>
        </p:nvSpPr>
        <p:spPr>
          <a:xfrm>
            <a:off x="596391" y="3895064"/>
            <a:ext cx="6378669" cy="913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Zoomによる同時双方向授業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基本的にはスライド（手書きになるかも）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7149E-C440-CD42-89BD-A03E8F67EE5E}"/>
              </a:ext>
            </a:extLst>
          </p:cNvPr>
          <p:cNvSpPr txBox="1"/>
          <p:nvPr/>
        </p:nvSpPr>
        <p:spPr>
          <a:xfrm>
            <a:off x="596391" y="1619889"/>
            <a:ext cx="5503751" cy="138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基本的には板書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適宜スライドを用いる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Pythonが動くPCが手元にあると良い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A69A8-AABD-414E-9C9D-B75424744A17}"/>
              </a:ext>
            </a:extLst>
          </p:cNvPr>
          <p:cNvSpPr txBox="1"/>
          <p:nvPr/>
        </p:nvSpPr>
        <p:spPr>
          <a:xfrm>
            <a:off x="364455" y="512950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Cambria Math" panose="02040503050406030204" pitchFamily="18" charset="0"/>
                <a:ea typeface="Hiragino Sans W6" panose="020B0400000000000000" pitchFamily="34" charset="-128"/>
                <a:cs typeface="Cambria"/>
              </a:rPr>
              <a:t>講義情報の共有方法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2D37F-5139-8F47-BF9E-048FB0DF8564}"/>
              </a:ext>
            </a:extLst>
          </p:cNvPr>
          <p:cNvSpPr txBox="1"/>
          <p:nvPr/>
        </p:nvSpPr>
        <p:spPr>
          <a:xfrm>
            <a:off x="596391" y="5708574"/>
            <a:ext cx="6994222" cy="913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ポータルサイトの「オンライン授業」を用いる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対面の場合も同様</a:t>
            </a:r>
          </a:p>
        </p:txBody>
      </p:sp>
    </p:spTree>
    <p:extLst>
      <p:ext uri="{BB962C8B-B14F-4D97-AF65-F5344CB8AC3E}">
        <p14:creationId xmlns:p14="http://schemas.microsoft.com/office/powerpoint/2010/main" val="236120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950B-5E7A-F44E-9650-ACCF7854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評価方法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91C21-93BB-C947-B08C-1742FB3C7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9808F-A31D-8F42-A97A-A103FCE3E6A4}"/>
              </a:ext>
            </a:extLst>
          </p:cNvPr>
          <p:cNvSpPr txBox="1"/>
          <p:nvPr/>
        </p:nvSpPr>
        <p:spPr>
          <a:xfrm>
            <a:off x="358905" y="10160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Cambria Math" panose="02040503050406030204" pitchFamily="18" charset="0"/>
                <a:ea typeface="Hiragino Sans W6" panose="020B0400000000000000" pitchFamily="34" charset="-128"/>
                <a:cs typeface="Cambria"/>
              </a:rPr>
              <a:t>レポート（60%）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DE95A-2946-BD4E-B031-F667646DA092}"/>
              </a:ext>
            </a:extLst>
          </p:cNvPr>
          <p:cNvSpPr txBox="1"/>
          <p:nvPr/>
        </p:nvSpPr>
        <p:spPr>
          <a:xfrm>
            <a:off x="608595" y="1663434"/>
            <a:ext cx="8265440" cy="176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２回くらい？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（予定）講義で扱った実例についてレポートにまとめる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（予定）添削して返却し，再提出してもらう</a:t>
            </a:r>
            <a:b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　</a:t>
            </a: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⇒</a:t>
            </a:r>
            <a:r>
              <a:rPr kumimoji="1" lang="ja-JP" altLang="en-US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 </a:t>
            </a: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文書を書く訓練を兼ねる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E0973-D2C3-BC49-A500-C883A09D6CEA}"/>
              </a:ext>
            </a:extLst>
          </p:cNvPr>
          <p:cNvSpPr txBox="1"/>
          <p:nvPr/>
        </p:nvSpPr>
        <p:spPr>
          <a:xfrm>
            <a:off x="358775" y="519893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Cambria Math" panose="02040503050406030204" pitchFamily="18" charset="0"/>
                <a:ea typeface="Hiragino Sans W6" panose="020B0400000000000000" pitchFamily="34" charset="-128"/>
                <a:cs typeface="Cambria"/>
              </a:rPr>
              <a:t>試験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7F182F-2F53-8747-8F4A-9109B3956326}"/>
              </a:ext>
            </a:extLst>
          </p:cNvPr>
          <p:cNvSpPr txBox="1"/>
          <p:nvPr/>
        </p:nvSpPr>
        <p:spPr>
          <a:xfrm>
            <a:off x="608594" y="584200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行わない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AF53D-58AD-7C45-82F5-AE7B7A23E745}"/>
              </a:ext>
            </a:extLst>
          </p:cNvPr>
          <p:cNvSpPr txBox="1"/>
          <p:nvPr/>
        </p:nvSpPr>
        <p:spPr>
          <a:xfrm>
            <a:off x="358775" y="3819319"/>
            <a:ext cx="460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Cambria Math" panose="02040503050406030204" pitchFamily="18" charset="0"/>
                <a:ea typeface="Hiragino Sans W6" panose="020B0400000000000000" pitchFamily="34" charset="-128"/>
                <a:cs typeface="Cambria"/>
              </a:rPr>
              <a:t>授業への取り組み姿勢（40%）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12466-2B57-5F41-91A6-43C59C0C7234}"/>
              </a:ext>
            </a:extLst>
          </p:cNvPr>
          <p:cNvSpPr txBox="1"/>
          <p:nvPr/>
        </p:nvSpPr>
        <p:spPr>
          <a:xfrm>
            <a:off x="608594" y="446675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JP" sz="24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授業への出席で評価</a:t>
            </a:r>
          </a:p>
        </p:txBody>
      </p:sp>
    </p:spTree>
    <p:extLst>
      <p:ext uri="{BB962C8B-B14F-4D97-AF65-F5344CB8AC3E}">
        <p14:creationId xmlns:p14="http://schemas.microsoft.com/office/powerpoint/2010/main" val="148945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1A38-F23B-664D-B247-C867DDF9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レポートの書き方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ED673-2798-7348-8FEF-35DCC01C2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D667-B516-984D-B507-3A9E0A4C4993}"/>
              </a:ext>
            </a:extLst>
          </p:cNvPr>
          <p:cNvSpPr txBox="1"/>
          <p:nvPr/>
        </p:nvSpPr>
        <p:spPr>
          <a:xfrm>
            <a:off x="580959" y="1187631"/>
            <a:ext cx="8197872" cy="5204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ja-JP" altLang="en-US">
                <a:solidFill>
                  <a:srgbClr val="FF0000"/>
                </a:solidFill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鉄則：</a:t>
            </a:r>
            <a:r>
              <a:rPr kumimoji="1" lang="en-US" altLang="ja-JP">
                <a:solidFill>
                  <a:srgbClr val="FF0000"/>
                </a:solidFill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“</a:t>
            </a:r>
            <a:r>
              <a:rPr kumimoji="1" lang="ja-JP" altLang="en-US">
                <a:solidFill>
                  <a:srgbClr val="FF0000"/>
                </a:solidFill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当事者でなくても分かるように書く</a:t>
            </a:r>
            <a:r>
              <a:rPr kumimoji="1" lang="en-US" altLang="ja-JP">
                <a:solidFill>
                  <a:srgbClr val="FF0000"/>
                </a:solidFill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”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エントリーシートなどと同じ気持ちで書く</a:t>
            </a:r>
            <a:endParaRPr kumimoji="1" lang="en-US" altLang="ja-JP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Word，LATEX，</a:t>
            </a: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などを使って書いても良いが，書式は統一する</a:t>
            </a:r>
            <a:br>
              <a:rPr kumimoji="1" lang="en-US" altLang="ja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（フォントや文字サイズを統一，見出しをつける，数式エディタを使う）</a:t>
            </a:r>
            <a:br>
              <a:rPr kumimoji="1" lang="en-US" altLang="ja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（ソフトを使いこなせないなら手書きのほうが良い）</a:t>
            </a:r>
            <a:endParaRPr kumimoji="1" lang="en-US" altLang="ja-JP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レポートの本文はフォーマルな文章で過不足なく記述する</a:t>
            </a:r>
            <a:br>
              <a:rPr kumimoji="1" lang="en-US" altLang="ja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en-US" altLang="ja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(</a:t>
            </a: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省略記号やメモ書き，パワポのスライドのような記述は相応しくない</a:t>
            </a:r>
            <a:r>
              <a:rPr kumimoji="1" lang="en-US" altLang="ja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)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結果を表やグラフにまとめる場合は本文でも詳細を説明する</a:t>
            </a:r>
            <a:endParaRPr kumimoji="1" lang="en-US" altLang="ja-JP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初めにレポートのタイトル，学籍番号・氏名を書く</a:t>
            </a:r>
            <a:endParaRPr kumimoji="1" lang="en-US" altLang="ja-JP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ファイル形式は</a:t>
            </a:r>
            <a:r>
              <a:rPr kumimoji="1" lang="en-US" altLang="ja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PDF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レポートは </a:t>
            </a:r>
            <a:r>
              <a:rPr kumimoji="1" lang="en-US" altLang="ja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1 </a:t>
            </a: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つのファイルにまとめ，ファイル名は “学籍番号</a:t>
            </a:r>
            <a:r>
              <a:rPr kumimoji="1" lang="en-US" altLang="ja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_</a:t>
            </a: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氏名</a:t>
            </a:r>
            <a:r>
              <a:rPr kumimoji="1" lang="en-US" altLang="ja-JP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.</a:t>
            </a:r>
            <a:r>
              <a:rPr kumimoji="1" 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pdf” </a:t>
            </a:r>
            <a:r>
              <a:rPr kumimoji="1" lang="ja-JP" altLang="en-US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などとする</a:t>
            </a:r>
            <a:endParaRPr kumimoji="1" lang="en-JP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677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2636F-715D-7C4B-83BA-515F5FDB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022FBB-3C2F-064A-957F-4B1BCAB1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導入：データサイエンスの役割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C1249-86E3-D440-B137-B66A2D9775BF}"/>
              </a:ext>
            </a:extLst>
          </p:cNvPr>
          <p:cNvSpPr txBox="1"/>
          <p:nvPr/>
        </p:nvSpPr>
        <p:spPr>
          <a:xfrm>
            <a:off x="1474838" y="4474216"/>
            <a:ext cx="6194324" cy="1370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  <a:spcBef>
                <a:spcPts val="1200"/>
              </a:spcBef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参考文献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竹村彰通・姫野哲人・高田聖治編，</a:t>
            </a:r>
            <a:b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</a:b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「データサイエンス入門」，学術図書出版社，</a:t>
            </a: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2019.</a:t>
            </a:r>
            <a:endParaRPr kumimoji="1" lang="en-JP" sz="200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362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3394-3152-A84B-9ECD-7D224FC5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sz="3200"/>
              <a:t>ビッグデータの時代とデータサイエンス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9CC27-9F46-2A44-B7EE-CC1035234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B9493-FF97-4C49-B3A5-D4F05525C6A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7F0D9-1297-7C4A-B147-A4DD628844FC}"/>
              </a:ext>
            </a:extLst>
          </p:cNvPr>
          <p:cNvSpPr txBox="1"/>
          <p:nvPr/>
        </p:nvSpPr>
        <p:spPr>
          <a:xfrm>
            <a:off x="358775" y="10160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ビッグデータ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154B9-BFA5-5848-878F-A3C88C1F4768}"/>
              </a:ext>
            </a:extLst>
          </p:cNvPr>
          <p:cNvSpPr txBox="1"/>
          <p:nvPr/>
        </p:nvSpPr>
        <p:spPr>
          <a:xfrm>
            <a:off x="554654" y="1597634"/>
            <a:ext cx="8481809" cy="1517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情報通信技術や計測技術の発達で取得可能になった多種多様なデータ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ネットワーク上に蓄積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様々な機器により（知らないうちに）収集されている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3A2D2-5E74-1B46-B382-B39CF71BEAE1}"/>
              </a:ext>
            </a:extLst>
          </p:cNvPr>
          <p:cNvSpPr txBox="1"/>
          <p:nvPr/>
        </p:nvSpPr>
        <p:spPr>
          <a:xfrm>
            <a:off x="358775" y="340906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JP" sz="2400" b="1">
                <a:latin typeface="Hiragino Sans W6" panose="020B0400000000000000" pitchFamily="34" charset="-128"/>
                <a:ea typeface="Hiragino Sans W6" panose="020B0400000000000000" pitchFamily="34" charset="-128"/>
                <a:cs typeface="Cambria"/>
              </a:rPr>
              <a:t>例：スマートフォン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D9A03-F952-9C42-BE8F-9B2BC9D78963}"/>
              </a:ext>
            </a:extLst>
          </p:cNvPr>
          <p:cNvSpPr txBox="1"/>
          <p:nvPr/>
        </p:nvSpPr>
        <p:spPr>
          <a:xfrm>
            <a:off x="554654" y="3943864"/>
            <a:ext cx="6718506" cy="2594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アップル社が2007年に発売したiPhoneによって確立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インターネットに常時接続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携帯電話＋デジカメ＋音楽プレイヤー＋...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発売10年で個人所有率7割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US" altLang="ja-JP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30</a:t>
            </a:r>
            <a:r>
              <a:rPr kumimoji="1" lang="ja-JP" altLang="en-US" sz="2000">
                <a:latin typeface="Cambria Math" panose="02040503050406030204" pitchFamily="18" charset="0"/>
                <a:ea typeface="Hiragino Sans W4" panose="020B0400000000000000" pitchFamily="34" charset="-128"/>
                <a:cs typeface="Cambria"/>
              </a:rPr>
              <a:t>年前のスーパーコンピューターに匹敵</a:t>
            </a:r>
            <a:endParaRPr kumimoji="1" lang="en-JP" sz="2000">
              <a:latin typeface="Cambria Math" panose="02040503050406030204" pitchFamily="18" charset="0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93674103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 anchorCtr="0">
        <a:spAutoFit/>
      </a:bodyPr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lnDef>
      <a:spPr>
        <a:ln w="12700" cmpd="sng">
          <a:headEnd type="none"/>
          <a:tailEnd type="none"/>
        </a:ln>
        <a:effectLst>
          <a:innerShdw blurRad="63500" dist="50800" dir="18900000">
            <a:prstClr val="black">
              <a:alpha val="50000"/>
            </a:prstClr>
          </a:innerShdw>
        </a:effec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ts val="3000"/>
          </a:lnSpc>
          <a:spcBef>
            <a:spcPts val="1200"/>
          </a:spcBef>
          <a:defRPr kumimoji="1" sz="2000">
            <a:latin typeface="Cambria Math" panose="02040503050406030204" pitchFamily="18" charset="0"/>
            <a:ea typeface="Hiragino Sans W4" panose="020B0400000000000000" pitchFamily="34" charset="-128"/>
            <a:cs typeface="Cambri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theme1" id="{0A5416D3-955A-8345-9829-68518F5E692C}" vid="{75110EAD-A09E-C14B-BF5F-754FF07675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mytheme1</Template>
  <TotalTime>100139</TotalTime>
  <Words>1481</Words>
  <Application>Microsoft Macintosh PowerPoint</Application>
  <PresentationFormat>On-screen Show (4:3)</PresentationFormat>
  <Paragraphs>147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Hiragino Mincho Pro W6</vt:lpstr>
      <vt:lpstr>Hiragino Sans W4</vt:lpstr>
      <vt:lpstr>Hiragino Sans W6</vt:lpstr>
      <vt:lpstr>Yu Gothic</vt:lpstr>
      <vt:lpstr>Yu Mincho</vt:lpstr>
      <vt:lpstr>Arial</vt:lpstr>
      <vt:lpstr>Calibri</vt:lpstr>
      <vt:lpstr>Cambria</vt:lpstr>
      <vt:lpstr>Cambria Math</vt:lpstr>
      <vt:lpstr>Times New Roman</vt:lpstr>
      <vt:lpstr>mytheme1</vt:lpstr>
      <vt:lpstr>第１回　ガイダンス</vt:lpstr>
      <vt:lpstr>自己紹介</vt:lpstr>
      <vt:lpstr>講義の概要</vt:lpstr>
      <vt:lpstr>講義の概要</vt:lpstr>
      <vt:lpstr>講義スタイル</vt:lpstr>
      <vt:lpstr>評価方法</vt:lpstr>
      <vt:lpstr>レポートの書き方</vt:lpstr>
      <vt:lpstr>導入：データサイエンスの役割</vt:lpstr>
      <vt:lpstr>ビッグデータの時代とデータサイエンス</vt:lpstr>
      <vt:lpstr>ビッグデータの時代とデータサイエンス</vt:lpstr>
      <vt:lpstr>ビッグデータの時代とデータサイエンス</vt:lpstr>
      <vt:lpstr>ビッグデータの時代とデータサイエンス</vt:lpstr>
      <vt:lpstr>ビッグデータの時代とデータサイエンス</vt:lpstr>
      <vt:lpstr>資源としてのデータとデータサイエンティスト</vt:lpstr>
      <vt:lpstr>資源としてのデータとデータサイエンティスト</vt:lpstr>
      <vt:lpstr>資源としてのデータとデータサイエンティスト</vt:lpstr>
      <vt:lpstr>現代のそろばんとしてのデータサイエンスと AI</vt:lpstr>
      <vt:lpstr>求められるデータサイエンティスト</vt:lpstr>
      <vt:lpstr>連絡事項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5314a5090</dc:creator>
  <cp:keywords/>
  <dc:description/>
  <cp:lastModifiedBy>成塚　拓真</cp:lastModifiedBy>
  <cp:revision>7392</cp:revision>
  <cp:lastPrinted>2021-09-27T06:43:11Z</cp:lastPrinted>
  <dcterms:created xsi:type="dcterms:W3CDTF">2016-07-09T03:22:36Z</dcterms:created>
  <dcterms:modified xsi:type="dcterms:W3CDTF">2021-09-27T06:43:16Z</dcterms:modified>
  <cp:category/>
</cp:coreProperties>
</file>