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992003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199" y="344929"/>
                </a:lnTo>
                <a:lnTo>
                  <a:pt x="1600199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92003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199" y="327424"/>
                </a:lnTo>
                <a:lnTo>
                  <a:pt x="1600199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760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0"/>
                </a:moveTo>
                <a:lnTo>
                  <a:pt x="457199" y="0"/>
                </a:lnTo>
                <a:lnTo>
                  <a:pt x="45719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0620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0"/>
                </a:move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414913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200" y="344929"/>
                </a:lnTo>
                <a:lnTo>
                  <a:pt x="1600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414913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200" y="327424"/>
                </a:lnTo>
                <a:lnTo>
                  <a:pt x="1600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500513" y="0"/>
            <a:ext cx="457200" cy="345440"/>
          </a:xfrm>
          <a:custGeom>
            <a:avLst/>
            <a:gdLst/>
            <a:ahLst/>
            <a:cxnLst/>
            <a:rect l="l" t="t" r="r" b="b"/>
            <a:pathLst>
              <a:path w="457200" h="345440">
                <a:moveTo>
                  <a:pt x="0" y="344929"/>
                </a:moveTo>
                <a:lnTo>
                  <a:pt x="457200" y="344929"/>
                </a:lnTo>
                <a:lnTo>
                  <a:pt x="457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500513" y="6530575"/>
            <a:ext cx="457200" cy="327660"/>
          </a:xfrm>
          <a:custGeom>
            <a:avLst/>
            <a:gdLst/>
            <a:ahLst/>
            <a:cxnLst/>
            <a:rect l="l" t="t" r="r" b="b"/>
            <a:pathLst>
              <a:path w="457200" h="327659">
                <a:moveTo>
                  <a:pt x="0" y="327424"/>
                </a:moveTo>
                <a:lnTo>
                  <a:pt x="457200" y="327424"/>
                </a:lnTo>
                <a:lnTo>
                  <a:pt x="457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729113" y="0"/>
            <a:ext cx="762000" cy="345440"/>
          </a:xfrm>
          <a:custGeom>
            <a:avLst/>
            <a:gdLst/>
            <a:ahLst/>
            <a:cxnLst/>
            <a:rect l="l" t="t" r="r" b="b"/>
            <a:pathLst>
              <a:path w="762000" h="345440">
                <a:moveTo>
                  <a:pt x="0" y="344929"/>
                </a:moveTo>
                <a:lnTo>
                  <a:pt x="762000" y="344929"/>
                </a:lnTo>
                <a:lnTo>
                  <a:pt x="7620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729113" y="6530575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424"/>
                </a:moveTo>
                <a:lnTo>
                  <a:pt x="762000" y="327424"/>
                </a:lnTo>
                <a:lnTo>
                  <a:pt x="7620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6707004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200" y="344929"/>
                </a:lnTo>
                <a:lnTo>
                  <a:pt x="1600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6707004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200" y="327424"/>
                </a:lnTo>
                <a:lnTo>
                  <a:pt x="1600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8764404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379595" y="0"/>
                </a:moveTo>
                <a:lnTo>
                  <a:pt x="379595" y="6858000"/>
                </a:lnTo>
                <a:lnTo>
                  <a:pt x="0" y="6858000"/>
                </a:lnTo>
                <a:lnTo>
                  <a:pt x="0" y="0"/>
                </a:lnTo>
                <a:lnTo>
                  <a:pt x="379595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823100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76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3887603" y="0"/>
            <a:ext cx="2819400" cy="345440"/>
          </a:xfrm>
          <a:custGeom>
            <a:avLst/>
            <a:gdLst/>
            <a:ahLst/>
            <a:cxnLst/>
            <a:rect l="l" t="t" r="r" b="b"/>
            <a:pathLst>
              <a:path w="2819400" h="345440">
                <a:moveTo>
                  <a:pt x="0" y="344929"/>
                </a:moveTo>
                <a:lnTo>
                  <a:pt x="2819400" y="344929"/>
                </a:lnTo>
                <a:lnTo>
                  <a:pt x="28194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3887603" y="6530575"/>
            <a:ext cx="2819400" cy="327660"/>
          </a:xfrm>
          <a:custGeom>
            <a:avLst/>
            <a:gdLst/>
            <a:ahLst/>
            <a:cxnLst/>
            <a:rect l="l" t="t" r="r" b="b"/>
            <a:pathLst>
              <a:path w="2819400" h="327659">
                <a:moveTo>
                  <a:pt x="0" y="327424"/>
                </a:moveTo>
                <a:lnTo>
                  <a:pt x="2819400" y="327424"/>
                </a:lnTo>
                <a:lnTo>
                  <a:pt x="28194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7502" y="0"/>
            <a:ext cx="9102847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914400" y="0"/>
            <a:ext cx="1600200" cy="601980"/>
          </a:xfrm>
          <a:custGeom>
            <a:avLst/>
            <a:gdLst/>
            <a:ahLst/>
            <a:cxnLst/>
            <a:rect l="l" t="t" r="r" b="b"/>
            <a:pathLst>
              <a:path w="1600200" h="601980">
                <a:moveTo>
                  <a:pt x="0" y="601883"/>
                </a:moveTo>
                <a:lnTo>
                  <a:pt x="1600200" y="601883"/>
                </a:lnTo>
                <a:lnTo>
                  <a:pt x="1600200" y="0"/>
                </a:lnTo>
                <a:lnTo>
                  <a:pt x="0" y="0"/>
                </a:lnTo>
                <a:lnTo>
                  <a:pt x="0" y="601883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4400" y="6250327"/>
            <a:ext cx="1600200" cy="607695"/>
          </a:xfrm>
          <a:custGeom>
            <a:avLst/>
            <a:gdLst/>
            <a:ahLst/>
            <a:cxnLst/>
            <a:rect l="l" t="t" r="r" b="b"/>
            <a:pathLst>
              <a:path w="1600200" h="607695">
                <a:moveTo>
                  <a:pt x="0" y="607672"/>
                </a:moveTo>
                <a:lnTo>
                  <a:pt x="1600200" y="607672"/>
                </a:lnTo>
                <a:lnTo>
                  <a:pt x="1600200" y="0"/>
                </a:lnTo>
                <a:lnTo>
                  <a:pt x="0" y="0"/>
                </a:lnTo>
                <a:lnTo>
                  <a:pt x="0" y="607672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0"/>
                </a:moveTo>
                <a:lnTo>
                  <a:pt x="457200" y="0"/>
                </a:lnTo>
                <a:lnTo>
                  <a:pt x="4572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2860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0"/>
                </a:move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337310" y="0"/>
            <a:ext cx="1600200" cy="601980"/>
          </a:xfrm>
          <a:custGeom>
            <a:avLst/>
            <a:gdLst/>
            <a:ahLst/>
            <a:cxnLst/>
            <a:rect l="l" t="t" r="r" b="b"/>
            <a:pathLst>
              <a:path w="1600200" h="601980">
                <a:moveTo>
                  <a:pt x="0" y="601883"/>
                </a:moveTo>
                <a:lnTo>
                  <a:pt x="1600200" y="601883"/>
                </a:lnTo>
                <a:lnTo>
                  <a:pt x="1600200" y="0"/>
                </a:lnTo>
                <a:lnTo>
                  <a:pt x="0" y="0"/>
                </a:lnTo>
                <a:lnTo>
                  <a:pt x="0" y="601883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337310" y="6250327"/>
            <a:ext cx="1600200" cy="607695"/>
          </a:xfrm>
          <a:custGeom>
            <a:avLst/>
            <a:gdLst/>
            <a:ahLst/>
            <a:cxnLst/>
            <a:rect l="l" t="t" r="r" b="b"/>
            <a:pathLst>
              <a:path w="1600200" h="607695">
                <a:moveTo>
                  <a:pt x="0" y="607672"/>
                </a:moveTo>
                <a:lnTo>
                  <a:pt x="1600200" y="607672"/>
                </a:lnTo>
                <a:lnTo>
                  <a:pt x="1600200" y="0"/>
                </a:lnTo>
                <a:lnTo>
                  <a:pt x="0" y="0"/>
                </a:lnTo>
                <a:lnTo>
                  <a:pt x="0" y="607672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22909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0"/>
                </a:moveTo>
                <a:lnTo>
                  <a:pt x="457200" y="0"/>
                </a:lnTo>
                <a:lnTo>
                  <a:pt x="4572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651509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0"/>
                </a:move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6629400" y="6250329"/>
            <a:ext cx="1600200" cy="607695"/>
          </a:xfrm>
          <a:custGeom>
            <a:avLst/>
            <a:gdLst/>
            <a:ahLst/>
            <a:cxnLst/>
            <a:rect l="l" t="t" r="r" b="b"/>
            <a:pathLst>
              <a:path w="1600200" h="607695">
                <a:moveTo>
                  <a:pt x="0" y="607670"/>
                </a:moveTo>
                <a:lnTo>
                  <a:pt x="1600200" y="607670"/>
                </a:lnTo>
                <a:lnTo>
                  <a:pt x="1600200" y="0"/>
                </a:lnTo>
                <a:lnTo>
                  <a:pt x="0" y="0"/>
                </a:lnTo>
                <a:lnTo>
                  <a:pt x="0" y="60767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-6350" y="0"/>
            <a:ext cx="9156700" cy="6864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561241" y="0"/>
            <a:ext cx="3679190" cy="6250940"/>
          </a:xfrm>
          <a:custGeom>
            <a:avLst/>
            <a:gdLst/>
            <a:ahLst/>
            <a:cxnLst/>
            <a:rect l="l" t="t" r="r" b="b"/>
            <a:pathLst>
              <a:path w="3679190" h="6250940">
                <a:moveTo>
                  <a:pt x="0" y="0"/>
                </a:moveTo>
                <a:lnTo>
                  <a:pt x="3679116" y="0"/>
                </a:lnTo>
                <a:lnTo>
                  <a:pt x="3679116" y="6250329"/>
                </a:lnTo>
                <a:lnTo>
                  <a:pt x="0" y="6250329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561241" y="0"/>
            <a:ext cx="3679190" cy="6250940"/>
          </a:xfrm>
          <a:custGeom>
            <a:avLst/>
            <a:gdLst/>
            <a:ahLst/>
            <a:cxnLst/>
            <a:rect l="l" t="t" r="r" b="b"/>
            <a:pathLst>
              <a:path w="3679190" h="6250940">
                <a:moveTo>
                  <a:pt x="3679116" y="0"/>
                </a:moveTo>
                <a:lnTo>
                  <a:pt x="3679116" y="6250329"/>
                </a:lnTo>
                <a:lnTo>
                  <a:pt x="0" y="6250329"/>
                </a:lnTo>
                <a:lnTo>
                  <a:pt x="0" y="0"/>
                </a:lnTo>
              </a:path>
            </a:pathLst>
          </a:custGeom>
          <a:ln w="15875">
            <a:solidFill>
              <a:srgbClr val="7B7B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649095" y="0"/>
            <a:ext cx="3505200" cy="2291715"/>
          </a:xfrm>
          <a:custGeom>
            <a:avLst/>
            <a:gdLst/>
            <a:ahLst/>
            <a:cxnLst/>
            <a:rect l="l" t="t" r="r" b="b"/>
            <a:pathLst>
              <a:path w="3505200" h="2291715">
                <a:moveTo>
                  <a:pt x="0" y="0"/>
                </a:moveTo>
                <a:lnTo>
                  <a:pt x="3505200" y="0"/>
                </a:lnTo>
                <a:lnTo>
                  <a:pt x="3505200" y="2291377"/>
                </a:lnTo>
                <a:lnTo>
                  <a:pt x="0" y="2291377"/>
                </a:lnTo>
                <a:lnTo>
                  <a:pt x="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905570" y="601883"/>
            <a:ext cx="3562350" cy="5648960"/>
          </a:xfrm>
          <a:custGeom>
            <a:avLst/>
            <a:gdLst/>
            <a:ahLst/>
            <a:cxnLst/>
            <a:rect l="l" t="t" r="r" b="b"/>
            <a:pathLst>
              <a:path w="3562350" h="5648960">
                <a:moveTo>
                  <a:pt x="0" y="0"/>
                </a:moveTo>
                <a:lnTo>
                  <a:pt x="3562257" y="0"/>
                </a:lnTo>
                <a:lnTo>
                  <a:pt x="3562257" y="5648443"/>
                </a:lnTo>
                <a:lnTo>
                  <a:pt x="0" y="56484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905570" y="601883"/>
            <a:ext cx="3562350" cy="5648960"/>
          </a:xfrm>
          <a:custGeom>
            <a:avLst/>
            <a:gdLst/>
            <a:ahLst/>
            <a:cxnLst/>
            <a:rect l="l" t="t" r="r" b="b"/>
            <a:pathLst>
              <a:path w="3562350" h="5648960">
                <a:moveTo>
                  <a:pt x="0" y="0"/>
                </a:moveTo>
                <a:lnTo>
                  <a:pt x="3562257" y="0"/>
                </a:lnTo>
                <a:lnTo>
                  <a:pt x="3562257" y="5648445"/>
                </a:lnTo>
                <a:lnTo>
                  <a:pt x="0" y="56484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649095" y="6096998"/>
            <a:ext cx="3505200" cy="133350"/>
          </a:xfrm>
          <a:custGeom>
            <a:avLst/>
            <a:gdLst/>
            <a:ahLst/>
            <a:cxnLst/>
            <a:rect l="l" t="t" r="r" b="b"/>
            <a:pathLst>
              <a:path w="3505200" h="133350">
                <a:moveTo>
                  <a:pt x="0" y="0"/>
                </a:moveTo>
                <a:lnTo>
                  <a:pt x="3505200" y="0"/>
                </a:lnTo>
                <a:lnTo>
                  <a:pt x="3505200" y="133060"/>
                </a:lnTo>
                <a:lnTo>
                  <a:pt x="0" y="133060"/>
                </a:lnTo>
                <a:lnTo>
                  <a:pt x="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1052232" y="740228"/>
            <a:ext cx="3302481" cy="5385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879847" y="615695"/>
            <a:ext cx="2761488" cy="1152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3696" y="2947923"/>
            <a:ext cx="6896607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0118" y="1475740"/>
            <a:ext cx="6803763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0"/>
            <a:ext cx="1600200" cy="601980"/>
          </a:xfrm>
          <a:custGeom>
            <a:avLst/>
            <a:gdLst/>
            <a:ahLst/>
            <a:cxnLst/>
            <a:rect l="l" t="t" r="r" b="b"/>
            <a:pathLst>
              <a:path w="1600200" h="601980">
                <a:moveTo>
                  <a:pt x="0" y="601883"/>
                </a:moveTo>
                <a:lnTo>
                  <a:pt x="1600200" y="601883"/>
                </a:lnTo>
                <a:lnTo>
                  <a:pt x="1600200" y="0"/>
                </a:lnTo>
                <a:lnTo>
                  <a:pt x="0" y="0"/>
                </a:lnTo>
                <a:lnTo>
                  <a:pt x="0" y="601883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4400" y="6250327"/>
            <a:ext cx="1600200" cy="607695"/>
          </a:xfrm>
          <a:custGeom>
            <a:avLst/>
            <a:gdLst/>
            <a:ahLst/>
            <a:cxnLst/>
            <a:rect l="l" t="t" r="r" b="b"/>
            <a:pathLst>
              <a:path w="1600200" h="607695">
                <a:moveTo>
                  <a:pt x="0" y="607672"/>
                </a:moveTo>
                <a:lnTo>
                  <a:pt x="1600200" y="607672"/>
                </a:lnTo>
                <a:lnTo>
                  <a:pt x="1600200" y="0"/>
                </a:lnTo>
                <a:lnTo>
                  <a:pt x="0" y="0"/>
                </a:lnTo>
                <a:lnTo>
                  <a:pt x="0" y="607672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0"/>
                </a:moveTo>
                <a:lnTo>
                  <a:pt x="457200" y="0"/>
                </a:lnTo>
                <a:lnTo>
                  <a:pt x="4572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860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0"/>
                </a:move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37310" y="0"/>
            <a:ext cx="1600200" cy="601980"/>
          </a:xfrm>
          <a:custGeom>
            <a:avLst/>
            <a:gdLst/>
            <a:ahLst/>
            <a:cxnLst/>
            <a:rect l="l" t="t" r="r" b="b"/>
            <a:pathLst>
              <a:path w="1600200" h="601980">
                <a:moveTo>
                  <a:pt x="0" y="601883"/>
                </a:moveTo>
                <a:lnTo>
                  <a:pt x="1600200" y="601883"/>
                </a:lnTo>
                <a:lnTo>
                  <a:pt x="1600200" y="0"/>
                </a:lnTo>
                <a:lnTo>
                  <a:pt x="0" y="0"/>
                </a:lnTo>
                <a:lnTo>
                  <a:pt x="0" y="601883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37310" y="6250327"/>
            <a:ext cx="1600200" cy="607695"/>
          </a:xfrm>
          <a:custGeom>
            <a:avLst/>
            <a:gdLst/>
            <a:ahLst/>
            <a:cxnLst/>
            <a:rect l="l" t="t" r="r" b="b"/>
            <a:pathLst>
              <a:path w="1600200" h="607695">
                <a:moveTo>
                  <a:pt x="0" y="607672"/>
                </a:moveTo>
                <a:lnTo>
                  <a:pt x="1600200" y="607672"/>
                </a:lnTo>
                <a:lnTo>
                  <a:pt x="1600200" y="0"/>
                </a:lnTo>
                <a:lnTo>
                  <a:pt x="0" y="0"/>
                </a:lnTo>
                <a:lnTo>
                  <a:pt x="0" y="607672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2909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0"/>
                </a:moveTo>
                <a:lnTo>
                  <a:pt x="457200" y="0"/>
                </a:lnTo>
                <a:lnTo>
                  <a:pt x="4572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51509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0"/>
                </a:move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29400" y="6250329"/>
            <a:ext cx="1600200" cy="607695"/>
          </a:xfrm>
          <a:custGeom>
            <a:avLst/>
            <a:gdLst/>
            <a:ahLst/>
            <a:cxnLst/>
            <a:rect l="l" t="t" r="r" b="b"/>
            <a:pathLst>
              <a:path w="1600200" h="607695">
                <a:moveTo>
                  <a:pt x="0" y="607670"/>
                </a:moveTo>
                <a:lnTo>
                  <a:pt x="1600200" y="607670"/>
                </a:lnTo>
                <a:lnTo>
                  <a:pt x="1600200" y="0"/>
                </a:lnTo>
                <a:lnTo>
                  <a:pt x="0" y="0"/>
                </a:lnTo>
                <a:lnTo>
                  <a:pt x="0" y="60767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-6350" y="0"/>
            <a:ext cx="9156700" cy="686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61241" y="0"/>
            <a:ext cx="3679190" cy="6250940"/>
          </a:xfrm>
          <a:custGeom>
            <a:avLst/>
            <a:gdLst/>
            <a:ahLst/>
            <a:cxnLst/>
            <a:rect l="l" t="t" r="r" b="b"/>
            <a:pathLst>
              <a:path w="3679190" h="6250940">
                <a:moveTo>
                  <a:pt x="0" y="0"/>
                </a:moveTo>
                <a:lnTo>
                  <a:pt x="3679116" y="0"/>
                </a:lnTo>
                <a:lnTo>
                  <a:pt x="3679116" y="6250329"/>
                </a:lnTo>
                <a:lnTo>
                  <a:pt x="0" y="6250329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61241" y="0"/>
            <a:ext cx="3679190" cy="6250940"/>
          </a:xfrm>
          <a:custGeom>
            <a:avLst/>
            <a:gdLst/>
            <a:ahLst/>
            <a:cxnLst/>
            <a:rect l="l" t="t" r="r" b="b"/>
            <a:pathLst>
              <a:path w="3679190" h="6250940">
                <a:moveTo>
                  <a:pt x="3679116" y="0"/>
                </a:moveTo>
                <a:lnTo>
                  <a:pt x="3679116" y="6250329"/>
                </a:lnTo>
                <a:lnTo>
                  <a:pt x="0" y="6250329"/>
                </a:lnTo>
                <a:lnTo>
                  <a:pt x="0" y="0"/>
                </a:lnTo>
              </a:path>
            </a:pathLst>
          </a:custGeom>
          <a:ln w="15875">
            <a:solidFill>
              <a:srgbClr val="7B7B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9095" y="0"/>
            <a:ext cx="3505200" cy="2291715"/>
          </a:xfrm>
          <a:custGeom>
            <a:avLst/>
            <a:gdLst/>
            <a:ahLst/>
            <a:cxnLst/>
            <a:rect l="l" t="t" r="r" b="b"/>
            <a:pathLst>
              <a:path w="3505200" h="2291715">
                <a:moveTo>
                  <a:pt x="0" y="0"/>
                </a:moveTo>
                <a:lnTo>
                  <a:pt x="3505200" y="0"/>
                </a:lnTo>
                <a:lnTo>
                  <a:pt x="3505200" y="2291377"/>
                </a:lnTo>
                <a:lnTo>
                  <a:pt x="0" y="2291377"/>
                </a:lnTo>
                <a:lnTo>
                  <a:pt x="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05570" y="601883"/>
            <a:ext cx="3562350" cy="5648960"/>
          </a:xfrm>
          <a:custGeom>
            <a:avLst/>
            <a:gdLst/>
            <a:ahLst/>
            <a:cxnLst/>
            <a:rect l="l" t="t" r="r" b="b"/>
            <a:pathLst>
              <a:path w="3562350" h="5648960">
                <a:moveTo>
                  <a:pt x="0" y="0"/>
                </a:moveTo>
                <a:lnTo>
                  <a:pt x="3562257" y="0"/>
                </a:lnTo>
                <a:lnTo>
                  <a:pt x="3562257" y="5648443"/>
                </a:lnTo>
                <a:lnTo>
                  <a:pt x="0" y="56484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05570" y="601883"/>
            <a:ext cx="3562350" cy="5648960"/>
          </a:xfrm>
          <a:custGeom>
            <a:avLst/>
            <a:gdLst/>
            <a:ahLst/>
            <a:cxnLst/>
            <a:rect l="l" t="t" r="r" b="b"/>
            <a:pathLst>
              <a:path w="3562350" h="5648960">
                <a:moveTo>
                  <a:pt x="0" y="0"/>
                </a:moveTo>
                <a:lnTo>
                  <a:pt x="3562257" y="0"/>
                </a:lnTo>
                <a:lnTo>
                  <a:pt x="3562257" y="5648445"/>
                </a:lnTo>
                <a:lnTo>
                  <a:pt x="0" y="564844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49095" y="6096998"/>
            <a:ext cx="3505200" cy="133350"/>
          </a:xfrm>
          <a:custGeom>
            <a:avLst/>
            <a:gdLst/>
            <a:ahLst/>
            <a:cxnLst/>
            <a:rect l="l" t="t" r="r" b="b"/>
            <a:pathLst>
              <a:path w="3505200" h="133350">
                <a:moveTo>
                  <a:pt x="0" y="0"/>
                </a:moveTo>
                <a:lnTo>
                  <a:pt x="3505200" y="0"/>
                </a:lnTo>
                <a:lnTo>
                  <a:pt x="3505200" y="133060"/>
                </a:lnTo>
                <a:lnTo>
                  <a:pt x="0" y="133060"/>
                </a:lnTo>
                <a:lnTo>
                  <a:pt x="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52232" y="740228"/>
            <a:ext cx="3302481" cy="5385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79847" y="615695"/>
            <a:ext cx="2761488" cy="1152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812105" y="3290316"/>
            <a:ext cx="223266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BD5C45"/>
                </a:solidFill>
                <a:latin typeface="Century Gothic"/>
                <a:cs typeface="Century Gothic"/>
              </a:rPr>
              <a:t>Misc</a:t>
            </a:r>
            <a:r>
              <a:rPr dirty="0" sz="3200" spc="-80">
                <a:solidFill>
                  <a:srgbClr val="BD5C45"/>
                </a:solidFill>
                <a:latin typeface="Century Gothic"/>
                <a:cs typeface="Century Gothic"/>
              </a:rPr>
              <a:t> </a:t>
            </a:r>
            <a:r>
              <a:rPr dirty="0" sz="3200">
                <a:solidFill>
                  <a:srgbClr val="BD5C45"/>
                </a:solidFill>
                <a:latin typeface="Century Gothic"/>
                <a:cs typeface="Century Gothic"/>
              </a:rPr>
              <a:t>Topics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77317" y="2730500"/>
            <a:ext cx="15798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C0504D"/>
                </a:solidFill>
                <a:latin typeface="Century Gothic"/>
                <a:cs typeface="Century Gothic"/>
              </a:rPr>
              <a:t>Lecture-10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24805" y="4394708"/>
            <a:ext cx="3137535" cy="159448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285115" indent="-285115">
              <a:lnSpc>
                <a:spcPct val="100000"/>
              </a:lnSpc>
              <a:spcBef>
                <a:spcPts val="555"/>
              </a:spcBef>
              <a:buClr>
                <a:srgbClr val="BD5C45"/>
              </a:buClr>
              <a:buSzPct val="77777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dirty="0" sz="1800" spc="-5">
                <a:solidFill>
                  <a:srgbClr val="424242"/>
                </a:solidFill>
                <a:latin typeface="Century Gothic"/>
                <a:cs typeface="Century Gothic"/>
              </a:rPr>
              <a:t>Dynamic</a:t>
            </a:r>
            <a:r>
              <a:rPr dirty="0" sz="1800" spc="-10">
                <a:solidFill>
                  <a:srgbClr val="424242"/>
                </a:solidFill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424242"/>
                </a:solidFill>
                <a:latin typeface="Century Gothic"/>
                <a:cs typeface="Century Gothic"/>
              </a:rPr>
              <a:t>Allocation</a:t>
            </a:r>
            <a:endParaRPr sz="1800">
              <a:latin typeface="Century Gothic"/>
              <a:cs typeface="Century Gothic"/>
            </a:endParaRPr>
          </a:p>
          <a:p>
            <a:pPr marL="285115" marR="1019810" indent="-285115">
              <a:lnSpc>
                <a:spcPts val="2090"/>
              </a:lnSpc>
              <a:spcBef>
                <a:spcPts val="585"/>
              </a:spcBef>
              <a:buClr>
                <a:srgbClr val="BD5C45"/>
              </a:buClr>
              <a:buSzPct val="77777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dirty="0" sz="1800" spc="-5">
                <a:solidFill>
                  <a:srgbClr val="424242"/>
                </a:solidFill>
                <a:latin typeface="Century Gothic"/>
                <a:cs typeface="Century Gothic"/>
              </a:rPr>
              <a:t>Object</a:t>
            </a:r>
            <a:r>
              <a:rPr dirty="0" sz="1800" spc="-50">
                <a:solidFill>
                  <a:srgbClr val="424242"/>
                </a:solidFill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424242"/>
                </a:solidFill>
                <a:latin typeface="Century Gothic"/>
                <a:cs typeface="Century Gothic"/>
              </a:rPr>
              <a:t>Oriented  Programming</a:t>
            </a:r>
            <a:r>
              <a:rPr dirty="0" sz="1800" spc="-40">
                <a:solidFill>
                  <a:srgbClr val="424242"/>
                </a:solidFill>
                <a:latin typeface="Century Gothic"/>
                <a:cs typeface="Century Gothic"/>
              </a:rPr>
              <a:t> </a:t>
            </a:r>
            <a:r>
              <a:rPr dirty="0" sz="1800">
                <a:solidFill>
                  <a:srgbClr val="424242"/>
                </a:solidFill>
                <a:latin typeface="Century Gothic"/>
                <a:cs typeface="Century Gothic"/>
              </a:rPr>
              <a:t>-1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1994535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0D0D0D"/>
                </a:solidFill>
                <a:latin typeface="Century Gothic"/>
                <a:cs typeface="Century Gothic"/>
              </a:rPr>
              <a:t>Kartik</a:t>
            </a:r>
            <a:r>
              <a:rPr dirty="0" sz="1400" spc="-50">
                <a:solidFill>
                  <a:srgbClr val="0D0D0D"/>
                </a:solidFill>
                <a:latin typeface="Century Gothic"/>
                <a:cs typeface="Century Gothic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entury Gothic"/>
                <a:cs typeface="Century Gothic"/>
              </a:rPr>
              <a:t>Mathur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003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199" y="344929"/>
                </a:lnTo>
                <a:lnTo>
                  <a:pt x="1600199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92003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199" y="327424"/>
                </a:lnTo>
                <a:lnTo>
                  <a:pt x="1600199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60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0"/>
                </a:moveTo>
                <a:lnTo>
                  <a:pt x="457199" y="0"/>
                </a:lnTo>
                <a:lnTo>
                  <a:pt x="45719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20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0"/>
                </a:move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4913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200" y="344929"/>
                </a:lnTo>
                <a:lnTo>
                  <a:pt x="1600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14913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200" y="327424"/>
                </a:lnTo>
                <a:lnTo>
                  <a:pt x="1600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0513" y="0"/>
            <a:ext cx="457200" cy="345440"/>
          </a:xfrm>
          <a:custGeom>
            <a:avLst/>
            <a:gdLst/>
            <a:ahLst/>
            <a:cxnLst/>
            <a:rect l="l" t="t" r="r" b="b"/>
            <a:pathLst>
              <a:path w="457200" h="345440">
                <a:moveTo>
                  <a:pt x="0" y="344929"/>
                </a:moveTo>
                <a:lnTo>
                  <a:pt x="457200" y="344929"/>
                </a:lnTo>
                <a:lnTo>
                  <a:pt x="457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0513" y="6530575"/>
            <a:ext cx="457200" cy="327660"/>
          </a:xfrm>
          <a:custGeom>
            <a:avLst/>
            <a:gdLst/>
            <a:ahLst/>
            <a:cxnLst/>
            <a:rect l="l" t="t" r="r" b="b"/>
            <a:pathLst>
              <a:path w="457200" h="327659">
                <a:moveTo>
                  <a:pt x="0" y="327424"/>
                </a:moveTo>
                <a:lnTo>
                  <a:pt x="457200" y="327424"/>
                </a:lnTo>
                <a:lnTo>
                  <a:pt x="457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9113" y="0"/>
            <a:ext cx="762000" cy="345440"/>
          </a:xfrm>
          <a:custGeom>
            <a:avLst/>
            <a:gdLst/>
            <a:ahLst/>
            <a:cxnLst/>
            <a:rect l="l" t="t" r="r" b="b"/>
            <a:pathLst>
              <a:path w="762000" h="345440">
                <a:moveTo>
                  <a:pt x="0" y="344929"/>
                </a:moveTo>
                <a:lnTo>
                  <a:pt x="762000" y="344929"/>
                </a:lnTo>
                <a:lnTo>
                  <a:pt x="7620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9113" y="6530575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424"/>
                </a:moveTo>
                <a:lnTo>
                  <a:pt x="762000" y="327424"/>
                </a:lnTo>
                <a:lnTo>
                  <a:pt x="7620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07004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200" y="344929"/>
                </a:lnTo>
                <a:lnTo>
                  <a:pt x="1600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07004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200" y="327424"/>
                </a:lnTo>
                <a:lnTo>
                  <a:pt x="1600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64404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379595" y="0"/>
                </a:moveTo>
                <a:lnTo>
                  <a:pt x="379595" y="6858000"/>
                </a:lnTo>
                <a:lnTo>
                  <a:pt x="0" y="6858000"/>
                </a:lnTo>
                <a:lnTo>
                  <a:pt x="0" y="0"/>
                </a:lnTo>
                <a:lnTo>
                  <a:pt x="379595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3100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76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87603" y="0"/>
            <a:ext cx="2819400" cy="345440"/>
          </a:xfrm>
          <a:custGeom>
            <a:avLst/>
            <a:gdLst/>
            <a:ahLst/>
            <a:cxnLst/>
            <a:rect l="l" t="t" r="r" b="b"/>
            <a:pathLst>
              <a:path w="2819400" h="345440">
                <a:moveTo>
                  <a:pt x="0" y="344929"/>
                </a:moveTo>
                <a:lnTo>
                  <a:pt x="2819400" y="344929"/>
                </a:lnTo>
                <a:lnTo>
                  <a:pt x="28194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7603" y="6530575"/>
            <a:ext cx="2819400" cy="327660"/>
          </a:xfrm>
          <a:custGeom>
            <a:avLst/>
            <a:gdLst/>
            <a:ahLst/>
            <a:cxnLst/>
            <a:rect l="l" t="t" r="r" b="b"/>
            <a:pathLst>
              <a:path w="2819400" h="327659">
                <a:moveTo>
                  <a:pt x="0" y="327424"/>
                </a:moveTo>
                <a:lnTo>
                  <a:pt x="2819400" y="327424"/>
                </a:lnTo>
                <a:lnTo>
                  <a:pt x="28194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502" y="0"/>
            <a:ext cx="9102847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6"/>
                </a:lnTo>
                <a:lnTo>
                  <a:pt x="0" y="6185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7"/>
                </a:lnTo>
                <a:lnTo>
                  <a:pt x="0" y="61856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F5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86016" y="5852159"/>
            <a:ext cx="1246631" cy="371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132367" y="736091"/>
            <a:ext cx="425450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BD5C45"/>
                </a:solidFill>
                <a:latin typeface="Century Gothic"/>
                <a:cs typeface="Century Gothic"/>
              </a:rPr>
              <a:t>new </a:t>
            </a:r>
            <a:r>
              <a:rPr dirty="0" sz="3200">
                <a:solidFill>
                  <a:srgbClr val="BD5C45"/>
                </a:solidFill>
                <a:latin typeface="Century Gothic"/>
                <a:cs typeface="Century Gothic"/>
              </a:rPr>
              <a:t>operator</a:t>
            </a:r>
            <a:r>
              <a:rPr dirty="0" sz="3200" spc="-55">
                <a:solidFill>
                  <a:srgbClr val="BD5C45"/>
                </a:solidFill>
                <a:latin typeface="Century Gothic"/>
                <a:cs typeface="Century Gothic"/>
              </a:rPr>
              <a:t> </a:t>
            </a:r>
            <a:r>
              <a:rPr dirty="0" sz="3200" spc="-5">
                <a:solidFill>
                  <a:srgbClr val="BD5C45"/>
                </a:solidFill>
                <a:latin typeface="Century Gothic"/>
                <a:cs typeface="Century Gothic"/>
              </a:rPr>
              <a:t>contd..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90811" y="1402587"/>
            <a:ext cx="6910070" cy="432054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  <a:tabLst>
                <a:tab pos="1497330" algn="l"/>
              </a:tabLst>
            </a:pPr>
            <a:r>
              <a:rPr dirty="0" sz="2200" spc="-5">
                <a:latin typeface="Century Gothic"/>
                <a:cs typeface="Century Gothic"/>
              </a:rPr>
              <a:t>int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*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p;	</a:t>
            </a:r>
            <a:r>
              <a:rPr dirty="0" sz="2200">
                <a:latin typeface="Century Gothic"/>
                <a:cs typeface="Century Gothic"/>
              </a:rPr>
              <a:t>// </a:t>
            </a:r>
            <a:r>
              <a:rPr dirty="0" sz="2200" spc="-5">
                <a:latin typeface="Century Gothic"/>
                <a:cs typeface="Century Gothic"/>
              </a:rPr>
              <a:t>declare </a:t>
            </a:r>
            <a:r>
              <a:rPr dirty="0" sz="2200">
                <a:latin typeface="Century Gothic"/>
                <a:cs typeface="Century Gothic"/>
              </a:rPr>
              <a:t>a </a:t>
            </a:r>
            <a:r>
              <a:rPr dirty="0" sz="2200" spc="-5">
                <a:latin typeface="Century Gothic"/>
                <a:cs typeface="Century Gothic"/>
              </a:rPr>
              <a:t>pointer </a:t>
            </a:r>
            <a:r>
              <a:rPr dirty="0" sz="2200">
                <a:latin typeface="Century Gothic"/>
                <a:cs typeface="Century Gothic"/>
              </a:rPr>
              <a:t>p</a:t>
            </a:r>
            <a:endParaRPr sz="2200">
              <a:latin typeface="Century Gothic"/>
              <a:cs typeface="Century Gothic"/>
            </a:endParaRPr>
          </a:p>
          <a:p>
            <a:pPr marL="12700" marR="276225" indent="77470">
              <a:lnSpc>
                <a:spcPts val="2400"/>
              </a:lnSpc>
              <a:spcBef>
                <a:spcPts val="540"/>
              </a:spcBef>
              <a:tabLst>
                <a:tab pos="1976120" algn="l"/>
              </a:tabLst>
            </a:pPr>
            <a:r>
              <a:rPr dirty="0" sz="2200">
                <a:latin typeface="Century Gothic"/>
                <a:cs typeface="Century Gothic"/>
              </a:rPr>
              <a:t>p =</a:t>
            </a:r>
            <a:r>
              <a:rPr dirty="0" sz="2200" spc="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new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int;	</a:t>
            </a:r>
            <a:r>
              <a:rPr dirty="0" sz="2200">
                <a:latin typeface="Century Gothic"/>
                <a:cs typeface="Century Gothic"/>
              </a:rPr>
              <a:t>// </a:t>
            </a:r>
            <a:r>
              <a:rPr dirty="0" sz="2200" spc="-5">
                <a:latin typeface="Century Gothic"/>
                <a:cs typeface="Century Gothic"/>
              </a:rPr>
              <a:t>dynamically allocate an int and  load address into</a:t>
            </a:r>
            <a:r>
              <a:rPr dirty="0" sz="2200" spc="10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p</a:t>
            </a:r>
            <a:endParaRPr sz="2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tabLst>
                <a:tab pos="1995170" algn="l"/>
              </a:tabLst>
            </a:pPr>
            <a:r>
              <a:rPr dirty="0" sz="2200" spc="-5">
                <a:latin typeface="Century Gothic"/>
                <a:cs typeface="Century Gothic"/>
              </a:rPr>
              <a:t>double</a:t>
            </a:r>
            <a:r>
              <a:rPr dirty="0" sz="2200">
                <a:latin typeface="Century Gothic"/>
                <a:cs typeface="Century Gothic"/>
              </a:rPr>
              <a:t> *</a:t>
            </a:r>
            <a:r>
              <a:rPr dirty="0" sz="2200" spc="10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d;	// </a:t>
            </a:r>
            <a:r>
              <a:rPr dirty="0" sz="2200" spc="-5">
                <a:latin typeface="Century Gothic"/>
                <a:cs typeface="Century Gothic"/>
              </a:rPr>
              <a:t>declare </a:t>
            </a:r>
            <a:r>
              <a:rPr dirty="0" sz="2200">
                <a:latin typeface="Century Gothic"/>
                <a:cs typeface="Century Gothic"/>
              </a:rPr>
              <a:t>a </a:t>
            </a:r>
            <a:r>
              <a:rPr dirty="0" sz="2200" spc="-5">
                <a:latin typeface="Century Gothic"/>
                <a:cs typeface="Century Gothic"/>
              </a:rPr>
              <a:t>pointer</a:t>
            </a:r>
            <a:r>
              <a:rPr dirty="0" sz="2200" spc="-10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d</a:t>
            </a:r>
            <a:endParaRPr sz="2200">
              <a:latin typeface="Century Gothic"/>
              <a:cs typeface="Century Gothic"/>
            </a:endParaRPr>
          </a:p>
          <a:p>
            <a:pPr marL="12700" marR="5080" indent="77470">
              <a:lnSpc>
                <a:spcPts val="2400"/>
              </a:lnSpc>
              <a:spcBef>
                <a:spcPts val="520"/>
              </a:spcBef>
            </a:pPr>
            <a:r>
              <a:rPr dirty="0" sz="2200">
                <a:latin typeface="Century Gothic"/>
                <a:cs typeface="Century Gothic"/>
              </a:rPr>
              <a:t>d = </a:t>
            </a:r>
            <a:r>
              <a:rPr dirty="0" sz="2200" spc="-5">
                <a:latin typeface="Century Gothic"/>
                <a:cs typeface="Century Gothic"/>
              </a:rPr>
              <a:t>new double; </a:t>
            </a:r>
            <a:r>
              <a:rPr dirty="0" sz="2200">
                <a:latin typeface="Century Gothic"/>
                <a:cs typeface="Century Gothic"/>
              </a:rPr>
              <a:t>// </a:t>
            </a:r>
            <a:r>
              <a:rPr dirty="0" sz="2200" spc="-5">
                <a:latin typeface="Century Gothic"/>
                <a:cs typeface="Century Gothic"/>
              </a:rPr>
              <a:t>dynamically allocate </a:t>
            </a:r>
            <a:r>
              <a:rPr dirty="0" sz="2200">
                <a:latin typeface="Century Gothic"/>
                <a:cs typeface="Century Gothic"/>
              </a:rPr>
              <a:t>a </a:t>
            </a:r>
            <a:r>
              <a:rPr dirty="0" sz="2200" spc="-5">
                <a:latin typeface="Century Gothic"/>
                <a:cs typeface="Century Gothic"/>
              </a:rPr>
              <a:t>double  and load address into</a:t>
            </a:r>
            <a:r>
              <a:rPr dirty="0" sz="2200" spc="30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d</a:t>
            </a:r>
            <a:endParaRPr sz="2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90170" marR="337185">
              <a:lnSpc>
                <a:spcPct val="110000"/>
              </a:lnSpc>
            </a:pPr>
            <a:r>
              <a:rPr dirty="0" sz="2200">
                <a:latin typeface="Century Gothic"/>
                <a:cs typeface="Century Gothic"/>
              </a:rPr>
              <a:t>// </a:t>
            </a:r>
            <a:r>
              <a:rPr dirty="0" sz="2200" spc="-5">
                <a:latin typeface="Century Gothic"/>
                <a:cs typeface="Century Gothic"/>
              </a:rPr>
              <a:t>we can also </a:t>
            </a:r>
            <a:r>
              <a:rPr dirty="0" sz="2200">
                <a:latin typeface="Century Gothic"/>
                <a:cs typeface="Century Gothic"/>
              </a:rPr>
              <a:t>do </a:t>
            </a:r>
            <a:r>
              <a:rPr dirty="0" sz="2200" spc="-5">
                <a:latin typeface="Century Gothic"/>
                <a:cs typeface="Century Gothic"/>
              </a:rPr>
              <a:t>these in </a:t>
            </a:r>
            <a:r>
              <a:rPr dirty="0" sz="2200" spc="-10">
                <a:latin typeface="Century Gothic"/>
                <a:cs typeface="Century Gothic"/>
              </a:rPr>
              <a:t>single </a:t>
            </a:r>
            <a:r>
              <a:rPr dirty="0" sz="2200" spc="-5">
                <a:latin typeface="Century Gothic"/>
                <a:cs typeface="Century Gothic"/>
              </a:rPr>
              <a:t>line statements  int </a:t>
            </a:r>
            <a:r>
              <a:rPr dirty="0" sz="2200">
                <a:latin typeface="Century Gothic"/>
                <a:cs typeface="Century Gothic"/>
              </a:rPr>
              <a:t>x =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40;</a:t>
            </a:r>
            <a:endParaRPr sz="2200">
              <a:latin typeface="Century Gothic"/>
              <a:cs typeface="Century Gothic"/>
            </a:endParaRPr>
          </a:p>
          <a:p>
            <a:pPr marL="90170">
              <a:lnSpc>
                <a:spcPct val="100000"/>
              </a:lnSpc>
              <a:spcBef>
                <a:spcPts val="265"/>
              </a:spcBef>
            </a:pPr>
            <a:r>
              <a:rPr dirty="0" sz="2200" spc="-5">
                <a:latin typeface="Century Gothic"/>
                <a:cs typeface="Century Gothic"/>
              </a:rPr>
              <a:t>int </a:t>
            </a:r>
            <a:r>
              <a:rPr dirty="0" sz="2200">
                <a:latin typeface="Century Gothic"/>
                <a:cs typeface="Century Gothic"/>
              </a:rPr>
              <a:t>* </a:t>
            </a:r>
            <a:r>
              <a:rPr dirty="0" sz="2200" spc="-5">
                <a:latin typeface="Century Gothic"/>
                <a:cs typeface="Century Gothic"/>
              </a:rPr>
              <a:t>list </a:t>
            </a:r>
            <a:r>
              <a:rPr dirty="0" sz="2200">
                <a:latin typeface="Century Gothic"/>
                <a:cs typeface="Century Gothic"/>
              </a:rPr>
              <a:t>= </a:t>
            </a:r>
            <a:r>
              <a:rPr dirty="0" sz="2200" spc="-5">
                <a:latin typeface="Century Gothic"/>
                <a:cs typeface="Century Gothic"/>
              </a:rPr>
              <a:t>new</a:t>
            </a:r>
            <a:r>
              <a:rPr dirty="0" sz="2200" spc="1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int[x];</a:t>
            </a:r>
            <a:endParaRPr sz="2200">
              <a:latin typeface="Century Gothic"/>
              <a:cs typeface="Century Gothic"/>
            </a:endParaRPr>
          </a:p>
          <a:p>
            <a:pPr marL="90170">
              <a:lnSpc>
                <a:spcPct val="100000"/>
              </a:lnSpc>
              <a:spcBef>
                <a:spcPts val="265"/>
              </a:spcBef>
            </a:pPr>
            <a:r>
              <a:rPr dirty="0" sz="2200" spc="-5">
                <a:latin typeface="Century Gothic"/>
                <a:cs typeface="Century Gothic"/>
              </a:rPr>
              <a:t>float </a:t>
            </a:r>
            <a:r>
              <a:rPr dirty="0" sz="2200">
                <a:latin typeface="Century Gothic"/>
                <a:cs typeface="Century Gothic"/>
              </a:rPr>
              <a:t>* </a:t>
            </a:r>
            <a:r>
              <a:rPr dirty="0" sz="2200" spc="-5">
                <a:latin typeface="Century Gothic"/>
                <a:cs typeface="Century Gothic"/>
              </a:rPr>
              <a:t>numbers </a:t>
            </a:r>
            <a:r>
              <a:rPr dirty="0" sz="2200">
                <a:latin typeface="Century Gothic"/>
                <a:cs typeface="Century Gothic"/>
              </a:rPr>
              <a:t>= </a:t>
            </a:r>
            <a:r>
              <a:rPr dirty="0" sz="2200" spc="-5">
                <a:latin typeface="Century Gothic"/>
                <a:cs typeface="Century Gothic"/>
              </a:rPr>
              <a:t>new</a:t>
            </a:r>
            <a:r>
              <a:rPr dirty="0" sz="2200" spc="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float[x+10];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90827" y="11683"/>
            <a:ext cx="280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EF5946"/>
                </a:solidFill>
                <a:latin typeface="Century Gothic"/>
                <a:cs typeface="Century Gothic"/>
              </a:rPr>
              <a:t>10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003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199" y="344929"/>
                </a:lnTo>
                <a:lnTo>
                  <a:pt x="1600199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92003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199" y="327424"/>
                </a:lnTo>
                <a:lnTo>
                  <a:pt x="1600199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60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0"/>
                </a:moveTo>
                <a:lnTo>
                  <a:pt x="457199" y="0"/>
                </a:lnTo>
                <a:lnTo>
                  <a:pt x="45719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20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0"/>
                </a:move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4913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200" y="344929"/>
                </a:lnTo>
                <a:lnTo>
                  <a:pt x="1600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14913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200" y="327424"/>
                </a:lnTo>
                <a:lnTo>
                  <a:pt x="1600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0513" y="0"/>
            <a:ext cx="457200" cy="345440"/>
          </a:xfrm>
          <a:custGeom>
            <a:avLst/>
            <a:gdLst/>
            <a:ahLst/>
            <a:cxnLst/>
            <a:rect l="l" t="t" r="r" b="b"/>
            <a:pathLst>
              <a:path w="457200" h="345440">
                <a:moveTo>
                  <a:pt x="0" y="344929"/>
                </a:moveTo>
                <a:lnTo>
                  <a:pt x="457200" y="344929"/>
                </a:lnTo>
                <a:lnTo>
                  <a:pt x="457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0513" y="6530575"/>
            <a:ext cx="457200" cy="327660"/>
          </a:xfrm>
          <a:custGeom>
            <a:avLst/>
            <a:gdLst/>
            <a:ahLst/>
            <a:cxnLst/>
            <a:rect l="l" t="t" r="r" b="b"/>
            <a:pathLst>
              <a:path w="457200" h="327659">
                <a:moveTo>
                  <a:pt x="0" y="327424"/>
                </a:moveTo>
                <a:lnTo>
                  <a:pt x="457200" y="327424"/>
                </a:lnTo>
                <a:lnTo>
                  <a:pt x="457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9113" y="0"/>
            <a:ext cx="762000" cy="345440"/>
          </a:xfrm>
          <a:custGeom>
            <a:avLst/>
            <a:gdLst/>
            <a:ahLst/>
            <a:cxnLst/>
            <a:rect l="l" t="t" r="r" b="b"/>
            <a:pathLst>
              <a:path w="762000" h="345440">
                <a:moveTo>
                  <a:pt x="0" y="344929"/>
                </a:moveTo>
                <a:lnTo>
                  <a:pt x="762000" y="344929"/>
                </a:lnTo>
                <a:lnTo>
                  <a:pt x="7620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9113" y="6530575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424"/>
                </a:moveTo>
                <a:lnTo>
                  <a:pt x="762000" y="327424"/>
                </a:lnTo>
                <a:lnTo>
                  <a:pt x="7620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07004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200" y="344929"/>
                </a:lnTo>
                <a:lnTo>
                  <a:pt x="1600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07004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200" y="327424"/>
                </a:lnTo>
                <a:lnTo>
                  <a:pt x="1600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64404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379595" y="0"/>
                </a:moveTo>
                <a:lnTo>
                  <a:pt x="379595" y="6858000"/>
                </a:lnTo>
                <a:lnTo>
                  <a:pt x="0" y="6858000"/>
                </a:lnTo>
                <a:lnTo>
                  <a:pt x="0" y="0"/>
                </a:lnTo>
                <a:lnTo>
                  <a:pt x="379595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3100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76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87603" y="0"/>
            <a:ext cx="2819400" cy="345440"/>
          </a:xfrm>
          <a:custGeom>
            <a:avLst/>
            <a:gdLst/>
            <a:ahLst/>
            <a:cxnLst/>
            <a:rect l="l" t="t" r="r" b="b"/>
            <a:pathLst>
              <a:path w="2819400" h="345440">
                <a:moveTo>
                  <a:pt x="0" y="344929"/>
                </a:moveTo>
                <a:lnTo>
                  <a:pt x="2819400" y="344929"/>
                </a:lnTo>
                <a:lnTo>
                  <a:pt x="28194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7603" y="6530575"/>
            <a:ext cx="2819400" cy="327660"/>
          </a:xfrm>
          <a:custGeom>
            <a:avLst/>
            <a:gdLst/>
            <a:ahLst/>
            <a:cxnLst/>
            <a:rect l="l" t="t" r="r" b="b"/>
            <a:pathLst>
              <a:path w="2819400" h="327659">
                <a:moveTo>
                  <a:pt x="0" y="327424"/>
                </a:moveTo>
                <a:lnTo>
                  <a:pt x="2819400" y="327424"/>
                </a:lnTo>
                <a:lnTo>
                  <a:pt x="28194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502" y="0"/>
            <a:ext cx="9102847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6"/>
                </a:lnTo>
                <a:lnTo>
                  <a:pt x="0" y="6185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7"/>
                </a:lnTo>
                <a:lnTo>
                  <a:pt x="0" y="61856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F5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86016" y="5852159"/>
            <a:ext cx="1246631" cy="371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132367" y="736091"/>
            <a:ext cx="316166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BD5C45"/>
                </a:solidFill>
                <a:latin typeface="Century Gothic"/>
                <a:cs typeface="Century Gothic"/>
              </a:rPr>
              <a:t>delete</a:t>
            </a:r>
            <a:r>
              <a:rPr dirty="0" sz="3200" spc="-85">
                <a:solidFill>
                  <a:srgbClr val="BD5C45"/>
                </a:solidFill>
                <a:latin typeface="Century Gothic"/>
                <a:cs typeface="Century Gothic"/>
              </a:rPr>
              <a:t> </a:t>
            </a:r>
            <a:r>
              <a:rPr dirty="0" sz="3200">
                <a:solidFill>
                  <a:srgbClr val="BD5C45"/>
                </a:solidFill>
                <a:latin typeface="Century Gothic"/>
                <a:cs typeface="Century Gothic"/>
              </a:rPr>
              <a:t>operator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90811" y="1410208"/>
            <a:ext cx="6807834" cy="101346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286385" marR="5080" indent="-274320">
              <a:lnSpc>
                <a:spcPct val="80400"/>
              </a:lnSpc>
              <a:spcBef>
                <a:spcPts val="545"/>
              </a:spcBef>
            </a:pPr>
            <a:r>
              <a:rPr dirty="0" sz="1400" spc="545">
                <a:solidFill>
                  <a:srgbClr val="BD5C45"/>
                </a:solidFill>
                <a:latin typeface="MingLiU_HKSCS"/>
                <a:cs typeface="MingLiU_HKSCS"/>
              </a:rPr>
              <a:t> </a:t>
            </a:r>
            <a:r>
              <a:rPr dirty="0" sz="1900">
                <a:latin typeface="Century Gothic"/>
                <a:cs typeface="Century Gothic"/>
              </a:rPr>
              <a:t>To </a:t>
            </a:r>
            <a:r>
              <a:rPr dirty="0" sz="1900" spc="-5">
                <a:latin typeface="Century Gothic"/>
                <a:cs typeface="Century Gothic"/>
              </a:rPr>
              <a:t>de-allocate </a:t>
            </a:r>
            <a:r>
              <a:rPr dirty="0" sz="1900">
                <a:latin typeface="Century Gothic"/>
                <a:cs typeface="Century Gothic"/>
              </a:rPr>
              <a:t>memory that </a:t>
            </a:r>
            <a:r>
              <a:rPr dirty="0" sz="1900" spc="-5">
                <a:latin typeface="Century Gothic"/>
                <a:cs typeface="Century Gothic"/>
              </a:rPr>
              <a:t>was created with new, we  use </a:t>
            </a:r>
            <a:r>
              <a:rPr dirty="0" sz="1900">
                <a:latin typeface="Century Gothic"/>
                <a:cs typeface="Century Gothic"/>
              </a:rPr>
              <a:t>the </a:t>
            </a:r>
            <a:r>
              <a:rPr dirty="0" sz="1900" spc="-5">
                <a:latin typeface="Century Gothic"/>
                <a:cs typeface="Century Gothic"/>
              </a:rPr>
              <a:t>unary </a:t>
            </a:r>
            <a:r>
              <a:rPr dirty="0" sz="1900">
                <a:latin typeface="Century Gothic"/>
                <a:cs typeface="Century Gothic"/>
              </a:rPr>
              <a:t>operator </a:t>
            </a:r>
            <a:r>
              <a:rPr dirty="0" sz="1900" spc="-5">
                <a:latin typeface="Century Gothic"/>
                <a:cs typeface="Century Gothic"/>
              </a:rPr>
              <a:t>delete. </a:t>
            </a:r>
            <a:r>
              <a:rPr dirty="0" sz="1900">
                <a:latin typeface="Century Gothic"/>
                <a:cs typeface="Century Gothic"/>
              </a:rPr>
              <a:t>The one operand </a:t>
            </a:r>
            <a:r>
              <a:rPr dirty="0" sz="1900" spc="-5">
                <a:latin typeface="Century Gothic"/>
                <a:cs typeface="Century Gothic"/>
              </a:rPr>
              <a:t>should  </a:t>
            </a:r>
            <a:r>
              <a:rPr dirty="0" sz="1900">
                <a:latin typeface="Century Gothic"/>
                <a:cs typeface="Century Gothic"/>
              </a:rPr>
              <a:t>be a pointer that stores the </a:t>
            </a:r>
            <a:r>
              <a:rPr dirty="0" sz="1900" spc="-5">
                <a:latin typeface="Century Gothic"/>
                <a:cs typeface="Century Gothic"/>
              </a:rPr>
              <a:t>address </a:t>
            </a:r>
            <a:r>
              <a:rPr dirty="0" sz="1900">
                <a:latin typeface="Century Gothic"/>
                <a:cs typeface="Century Gothic"/>
              </a:rPr>
              <a:t>of the </a:t>
            </a:r>
            <a:r>
              <a:rPr dirty="0" sz="1900" spc="-5">
                <a:latin typeface="Century Gothic"/>
                <a:cs typeface="Century Gothic"/>
              </a:rPr>
              <a:t>space </a:t>
            </a:r>
            <a:r>
              <a:rPr dirty="0" sz="1900">
                <a:latin typeface="Century Gothic"/>
                <a:cs typeface="Century Gothic"/>
              </a:rPr>
              <a:t>to be  </a:t>
            </a:r>
            <a:r>
              <a:rPr dirty="0" sz="1900" spc="-5">
                <a:latin typeface="Century Gothic"/>
                <a:cs typeface="Century Gothic"/>
              </a:rPr>
              <a:t>deallocated: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65431" y="2401823"/>
            <a:ext cx="277241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">
                <a:latin typeface="Century Gothic"/>
                <a:cs typeface="Century Gothic"/>
              </a:rPr>
              <a:t>// dynamically created</a:t>
            </a:r>
            <a:r>
              <a:rPr dirty="0" sz="1700" spc="-4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int</a:t>
            </a:r>
            <a:endParaRPr sz="1700">
              <a:latin typeface="Century Gothic"/>
              <a:cs typeface="Century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08641" y="2401823"/>
            <a:ext cx="1841500" cy="793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dirty="0" sz="1700" spc="-5">
                <a:latin typeface="Century Gothic"/>
                <a:cs typeface="Century Gothic"/>
              </a:rPr>
              <a:t>int </a:t>
            </a:r>
            <a:r>
              <a:rPr dirty="0" sz="1700">
                <a:latin typeface="Century Gothic"/>
                <a:cs typeface="Century Gothic"/>
              </a:rPr>
              <a:t>* </a:t>
            </a:r>
            <a:r>
              <a:rPr dirty="0" sz="1700" spc="-5">
                <a:latin typeface="Century Gothic"/>
                <a:cs typeface="Century Gothic"/>
              </a:rPr>
              <a:t>ptr </a:t>
            </a:r>
            <a:r>
              <a:rPr dirty="0" sz="1700">
                <a:latin typeface="Century Gothic"/>
                <a:cs typeface="Century Gothic"/>
              </a:rPr>
              <a:t>= </a:t>
            </a:r>
            <a:r>
              <a:rPr dirty="0" sz="1700" spc="-5">
                <a:latin typeface="Century Gothic"/>
                <a:cs typeface="Century Gothic"/>
              </a:rPr>
              <a:t>new</a:t>
            </a:r>
            <a:r>
              <a:rPr dirty="0" sz="1700" spc="-4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int;</a:t>
            </a:r>
            <a:endParaRPr sz="1700">
              <a:latin typeface="Century Gothic"/>
              <a:cs typeface="Century Gothic"/>
            </a:endParaRPr>
          </a:p>
          <a:p>
            <a:pPr marL="12700" marR="732790">
              <a:lnSpc>
                <a:spcPts val="2020"/>
              </a:lnSpc>
              <a:spcBef>
                <a:spcPts val="60"/>
              </a:spcBef>
            </a:pPr>
            <a:r>
              <a:rPr dirty="0" sz="1700" spc="-5">
                <a:latin typeface="Century Gothic"/>
                <a:cs typeface="Century Gothic"/>
              </a:rPr>
              <a:t>// </a:t>
            </a:r>
            <a:r>
              <a:rPr dirty="0" sz="1700">
                <a:latin typeface="Century Gothic"/>
                <a:cs typeface="Century Gothic"/>
              </a:rPr>
              <a:t>...  </a:t>
            </a:r>
            <a:r>
              <a:rPr dirty="0" sz="1700" spc="-10">
                <a:latin typeface="Century Gothic"/>
                <a:cs typeface="Century Gothic"/>
              </a:rPr>
              <a:t>delete</a:t>
            </a:r>
            <a:r>
              <a:rPr dirty="0" sz="1700" spc="-6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ptr;</a:t>
            </a:r>
            <a:endParaRPr sz="1700">
              <a:latin typeface="Century Gothic"/>
              <a:cs typeface="Century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65431" y="2910840"/>
            <a:ext cx="3951604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">
                <a:latin typeface="Century Gothic"/>
                <a:cs typeface="Century Gothic"/>
              </a:rPr>
              <a:t>// </a:t>
            </a:r>
            <a:r>
              <a:rPr dirty="0" sz="1700" spc="-10">
                <a:latin typeface="Century Gothic"/>
                <a:cs typeface="Century Gothic"/>
              </a:rPr>
              <a:t>deletes </a:t>
            </a:r>
            <a:r>
              <a:rPr dirty="0" sz="1700" spc="-5">
                <a:latin typeface="Century Gothic"/>
                <a:cs typeface="Century Gothic"/>
              </a:rPr>
              <a:t>the space that ptr points</a:t>
            </a:r>
            <a:r>
              <a:rPr dirty="0" sz="1700" spc="3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to</a:t>
            </a:r>
            <a:endParaRPr sz="1700">
              <a:latin typeface="Century Gothic"/>
              <a:cs typeface="Century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90811" y="3177032"/>
            <a:ext cx="6944359" cy="103378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 marR="5080">
              <a:lnSpc>
                <a:spcPct val="77500"/>
              </a:lnSpc>
              <a:spcBef>
                <a:spcPts val="505"/>
              </a:spcBef>
            </a:pPr>
            <a:r>
              <a:rPr dirty="0" sz="1500" b="1">
                <a:latin typeface="Century Gothic"/>
                <a:cs typeface="Century Gothic"/>
              </a:rPr>
              <a:t>Note </a:t>
            </a:r>
            <a:r>
              <a:rPr dirty="0" sz="1500" spc="-5" b="1">
                <a:latin typeface="Century Gothic"/>
                <a:cs typeface="Century Gothic"/>
              </a:rPr>
              <a:t>that </a:t>
            </a:r>
            <a:r>
              <a:rPr dirty="0" sz="1500" b="1">
                <a:latin typeface="Century Gothic"/>
                <a:cs typeface="Century Gothic"/>
              </a:rPr>
              <a:t>the </a:t>
            </a:r>
            <a:r>
              <a:rPr dirty="0" sz="1500" spc="-5" b="1">
                <a:latin typeface="Century Gothic"/>
                <a:cs typeface="Century Gothic"/>
              </a:rPr>
              <a:t>pointer ptr </a:t>
            </a:r>
            <a:r>
              <a:rPr dirty="0" sz="1500" b="1">
                <a:latin typeface="Century Gothic"/>
                <a:cs typeface="Century Gothic"/>
              </a:rPr>
              <a:t>still </a:t>
            </a:r>
            <a:r>
              <a:rPr dirty="0" sz="1500" spc="-5" b="1">
                <a:latin typeface="Century Gothic"/>
                <a:cs typeface="Century Gothic"/>
              </a:rPr>
              <a:t>exists </a:t>
            </a:r>
            <a:r>
              <a:rPr dirty="0" sz="1500" b="1">
                <a:latin typeface="Century Gothic"/>
                <a:cs typeface="Century Gothic"/>
              </a:rPr>
              <a:t>in this </a:t>
            </a:r>
            <a:r>
              <a:rPr dirty="0" sz="1500" spc="-5" b="1">
                <a:latin typeface="Century Gothic"/>
                <a:cs typeface="Century Gothic"/>
              </a:rPr>
              <a:t>example. That's </a:t>
            </a:r>
            <a:r>
              <a:rPr dirty="0" sz="1500" b="1">
                <a:latin typeface="Century Gothic"/>
                <a:cs typeface="Century Gothic"/>
              </a:rPr>
              <a:t>a </a:t>
            </a:r>
            <a:r>
              <a:rPr dirty="0" sz="1500" spc="-5" b="1">
                <a:latin typeface="Century Gothic"/>
                <a:cs typeface="Century Gothic"/>
              </a:rPr>
              <a:t>named variable  subject </a:t>
            </a:r>
            <a:r>
              <a:rPr dirty="0" sz="1500" b="1">
                <a:latin typeface="Century Gothic"/>
                <a:cs typeface="Century Gothic"/>
              </a:rPr>
              <a:t>to </a:t>
            </a:r>
            <a:r>
              <a:rPr dirty="0" sz="1500" spc="-5" b="1">
                <a:latin typeface="Century Gothic"/>
                <a:cs typeface="Century Gothic"/>
              </a:rPr>
              <a:t>scope and extent determined at compile </a:t>
            </a:r>
            <a:r>
              <a:rPr dirty="0" sz="1500" b="1">
                <a:latin typeface="Century Gothic"/>
                <a:cs typeface="Century Gothic"/>
              </a:rPr>
              <a:t>time. It </a:t>
            </a:r>
            <a:r>
              <a:rPr dirty="0" sz="1500" spc="-5" b="1">
                <a:latin typeface="Century Gothic"/>
                <a:cs typeface="Century Gothic"/>
              </a:rPr>
              <a:t>can be</a:t>
            </a:r>
            <a:r>
              <a:rPr dirty="0" sz="1500" spc="165" b="1">
                <a:latin typeface="Century Gothic"/>
                <a:cs typeface="Century Gothic"/>
              </a:rPr>
              <a:t> </a:t>
            </a:r>
            <a:r>
              <a:rPr dirty="0" sz="1500" spc="-5" b="1">
                <a:latin typeface="Century Gothic"/>
                <a:cs typeface="Century Gothic"/>
              </a:rPr>
              <a:t>reused</a:t>
            </a:r>
            <a:r>
              <a:rPr dirty="0" sz="1900" spc="-5">
                <a:latin typeface="Century Gothic"/>
                <a:cs typeface="Century Gothic"/>
              </a:rPr>
              <a:t>:</a:t>
            </a:r>
            <a:endParaRPr sz="19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dirty="0" sz="1400" spc="545">
                <a:solidFill>
                  <a:srgbClr val="BD5C45"/>
                </a:solidFill>
                <a:latin typeface="MingLiU_HKSCS"/>
                <a:cs typeface="MingLiU_HKSCS"/>
              </a:rPr>
              <a:t> </a:t>
            </a:r>
            <a:r>
              <a:rPr dirty="0" sz="1900">
                <a:latin typeface="Century Gothic"/>
                <a:cs typeface="Century Gothic"/>
              </a:rPr>
              <a:t>To </a:t>
            </a:r>
            <a:r>
              <a:rPr dirty="0" sz="1900" spc="-5">
                <a:latin typeface="Century Gothic"/>
                <a:cs typeface="Century Gothic"/>
              </a:rPr>
              <a:t>deallocate </a:t>
            </a:r>
            <a:r>
              <a:rPr dirty="0" sz="1900">
                <a:latin typeface="Century Gothic"/>
                <a:cs typeface="Century Gothic"/>
              </a:rPr>
              <a:t>a </a:t>
            </a:r>
            <a:r>
              <a:rPr dirty="0" sz="1900" spc="-5">
                <a:latin typeface="Century Gothic"/>
                <a:cs typeface="Century Gothic"/>
              </a:rPr>
              <a:t>dynamic array, use this</a:t>
            </a:r>
            <a:r>
              <a:rPr dirty="0" sz="1900" spc="-340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form:</a:t>
            </a:r>
            <a:endParaRPr sz="1900">
              <a:latin typeface="Century Gothic"/>
              <a:cs typeface="Century Gothic"/>
            </a:endParaRPr>
          </a:p>
          <a:p>
            <a:pPr marL="309245">
              <a:lnSpc>
                <a:spcPct val="100000"/>
              </a:lnSpc>
              <a:spcBef>
                <a:spcPts val="30"/>
              </a:spcBef>
              <a:tabLst>
                <a:tab pos="2686685" algn="l"/>
              </a:tabLst>
            </a:pPr>
            <a:r>
              <a:rPr dirty="0" sz="1700" spc="-5">
                <a:latin typeface="Century Gothic"/>
                <a:cs typeface="Century Gothic"/>
              </a:rPr>
              <a:t>int </a:t>
            </a:r>
            <a:r>
              <a:rPr dirty="0" sz="1700">
                <a:latin typeface="Century Gothic"/>
                <a:cs typeface="Century Gothic"/>
              </a:rPr>
              <a:t>* </a:t>
            </a:r>
            <a:r>
              <a:rPr dirty="0" sz="1700" spc="-5">
                <a:latin typeface="Century Gothic"/>
                <a:cs typeface="Century Gothic"/>
              </a:rPr>
              <a:t>list </a:t>
            </a:r>
            <a:r>
              <a:rPr dirty="0" sz="1700">
                <a:latin typeface="Century Gothic"/>
                <a:cs typeface="Century Gothic"/>
              </a:rPr>
              <a:t>=</a:t>
            </a:r>
            <a:r>
              <a:rPr dirty="0" sz="1700" spc="3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new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int[40];	// dynamic</a:t>
            </a:r>
            <a:r>
              <a:rPr dirty="0" sz="1700">
                <a:latin typeface="Century Gothic"/>
                <a:cs typeface="Century Gothic"/>
              </a:rPr>
              <a:t> array</a:t>
            </a:r>
            <a:endParaRPr sz="1700">
              <a:latin typeface="Century Gothic"/>
              <a:cs typeface="Century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87991" y="4447032"/>
            <a:ext cx="1283970" cy="53784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204"/>
              </a:spcBef>
            </a:pPr>
            <a:r>
              <a:rPr dirty="0" sz="1700" spc="-10">
                <a:latin typeface="Century Gothic"/>
                <a:cs typeface="Century Gothic"/>
              </a:rPr>
              <a:t>delete </a:t>
            </a:r>
            <a:r>
              <a:rPr dirty="0" sz="1700">
                <a:latin typeface="Century Gothic"/>
                <a:cs typeface="Century Gothic"/>
              </a:rPr>
              <a:t>[]</a:t>
            </a:r>
            <a:r>
              <a:rPr dirty="0" sz="1700" spc="-6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list;  list </a:t>
            </a:r>
            <a:r>
              <a:rPr dirty="0" sz="1700">
                <a:latin typeface="Century Gothic"/>
                <a:cs typeface="Century Gothic"/>
              </a:rPr>
              <a:t>=</a:t>
            </a:r>
            <a:r>
              <a:rPr dirty="0" sz="1700" spc="-1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0;</a:t>
            </a:r>
            <a:endParaRPr sz="1700">
              <a:latin typeface="Century Gothic"/>
              <a:cs typeface="Century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65431" y="4447032"/>
            <a:ext cx="3478529" cy="537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dirty="0" sz="1700" spc="-5">
                <a:latin typeface="Century Gothic"/>
                <a:cs typeface="Century Gothic"/>
              </a:rPr>
              <a:t>// deallocates the</a:t>
            </a:r>
            <a:r>
              <a:rPr dirty="0" sz="1700" spc="-1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array</a:t>
            </a:r>
            <a:endParaRPr sz="1700">
              <a:latin typeface="Century Gothic"/>
              <a:cs typeface="Century Gothic"/>
            </a:endParaRPr>
          </a:p>
          <a:p>
            <a:pPr marL="927100">
              <a:lnSpc>
                <a:spcPts val="2014"/>
              </a:lnSpc>
            </a:pPr>
            <a:r>
              <a:rPr dirty="0" sz="1700" spc="-5">
                <a:latin typeface="Century Gothic"/>
                <a:cs typeface="Century Gothic"/>
              </a:rPr>
              <a:t>// reset list to null</a:t>
            </a:r>
            <a:r>
              <a:rPr dirty="0" sz="1700" spc="-4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pointer</a:t>
            </a:r>
            <a:endParaRPr sz="1700">
              <a:latin typeface="Century Gothic"/>
              <a:cs typeface="Century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90811" y="4967223"/>
            <a:ext cx="691197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 b="1">
                <a:latin typeface="Century Gothic"/>
                <a:cs typeface="Century Gothic"/>
              </a:rPr>
              <a:t>After </a:t>
            </a:r>
            <a:r>
              <a:rPr dirty="0" sz="1300" b="1">
                <a:latin typeface="Century Gothic"/>
                <a:cs typeface="Century Gothic"/>
              </a:rPr>
              <a:t>deallocating space, </a:t>
            </a:r>
            <a:r>
              <a:rPr dirty="0" sz="1300" spc="-5" b="1">
                <a:latin typeface="Century Gothic"/>
                <a:cs typeface="Century Gothic"/>
              </a:rPr>
              <a:t>it's always </a:t>
            </a:r>
            <a:r>
              <a:rPr dirty="0" sz="1300" b="1">
                <a:latin typeface="Century Gothic"/>
                <a:cs typeface="Century Gothic"/>
              </a:rPr>
              <a:t>a good idea </a:t>
            </a:r>
            <a:r>
              <a:rPr dirty="0" sz="1300" spc="-5" b="1">
                <a:latin typeface="Century Gothic"/>
                <a:cs typeface="Century Gothic"/>
              </a:rPr>
              <a:t>to </a:t>
            </a:r>
            <a:r>
              <a:rPr dirty="0" sz="1300" b="1">
                <a:latin typeface="Century Gothic"/>
                <a:cs typeface="Century Gothic"/>
              </a:rPr>
              <a:t>reset </a:t>
            </a:r>
            <a:r>
              <a:rPr dirty="0" sz="1300" spc="-5" b="1">
                <a:latin typeface="Century Gothic"/>
                <a:cs typeface="Century Gothic"/>
              </a:rPr>
              <a:t>the </a:t>
            </a:r>
            <a:r>
              <a:rPr dirty="0" sz="1300" b="1">
                <a:latin typeface="Century Gothic"/>
                <a:cs typeface="Century Gothic"/>
              </a:rPr>
              <a:t>pointer </a:t>
            </a:r>
            <a:r>
              <a:rPr dirty="0" sz="1300" spc="-5" b="1">
                <a:latin typeface="Century Gothic"/>
                <a:cs typeface="Century Gothic"/>
              </a:rPr>
              <a:t>to null unless</a:t>
            </a:r>
            <a:r>
              <a:rPr dirty="0" sz="1300" spc="45" b="1">
                <a:latin typeface="Century Gothic"/>
                <a:cs typeface="Century Gothic"/>
              </a:rPr>
              <a:t> </a:t>
            </a:r>
            <a:r>
              <a:rPr dirty="0" sz="1300" b="1">
                <a:latin typeface="Century Gothic"/>
                <a:cs typeface="Century Gothic"/>
              </a:rPr>
              <a:t>you</a:t>
            </a:r>
            <a:endParaRPr sz="1300">
              <a:latin typeface="Century Gothic"/>
              <a:cs typeface="Century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90811" y="5095240"/>
            <a:ext cx="3910329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 b="1">
                <a:latin typeface="Century Gothic"/>
                <a:cs typeface="Century Gothic"/>
              </a:rPr>
              <a:t>are pointing </a:t>
            </a:r>
            <a:r>
              <a:rPr dirty="0" sz="1300" b="1">
                <a:latin typeface="Century Gothic"/>
                <a:cs typeface="Century Gothic"/>
              </a:rPr>
              <a:t>it at </a:t>
            </a:r>
            <a:r>
              <a:rPr dirty="0" sz="1300" spc="-5" b="1">
                <a:latin typeface="Century Gothic"/>
                <a:cs typeface="Century Gothic"/>
              </a:rPr>
              <a:t>another valid target right</a:t>
            </a:r>
            <a:r>
              <a:rPr dirty="0" sz="1300" spc="35" b="1">
                <a:latin typeface="Century Gothic"/>
                <a:cs typeface="Century Gothic"/>
              </a:rPr>
              <a:t> </a:t>
            </a:r>
            <a:r>
              <a:rPr dirty="0" sz="1300" spc="-5" b="1">
                <a:latin typeface="Century Gothic"/>
                <a:cs typeface="Century Gothic"/>
              </a:rPr>
              <a:t>away</a:t>
            </a:r>
            <a:r>
              <a:rPr dirty="0" sz="1900" spc="-5">
                <a:latin typeface="Century Gothic"/>
                <a:cs typeface="Century Gothic"/>
              </a:rPr>
              <a:t>.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90827" y="11683"/>
            <a:ext cx="280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EF5946"/>
                </a:solidFill>
                <a:latin typeface="Century Gothic"/>
                <a:cs typeface="Century Gothic"/>
              </a:rPr>
              <a:t>11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003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199" y="344929"/>
                </a:lnTo>
                <a:lnTo>
                  <a:pt x="1600199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92003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199" y="327424"/>
                </a:lnTo>
                <a:lnTo>
                  <a:pt x="1600199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60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0"/>
                </a:moveTo>
                <a:lnTo>
                  <a:pt x="457199" y="0"/>
                </a:lnTo>
                <a:lnTo>
                  <a:pt x="45719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20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0"/>
                </a:move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4913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200" y="344929"/>
                </a:lnTo>
                <a:lnTo>
                  <a:pt x="1600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14913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200" y="327424"/>
                </a:lnTo>
                <a:lnTo>
                  <a:pt x="1600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0513" y="0"/>
            <a:ext cx="457200" cy="345440"/>
          </a:xfrm>
          <a:custGeom>
            <a:avLst/>
            <a:gdLst/>
            <a:ahLst/>
            <a:cxnLst/>
            <a:rect l="l" t="t" r="r" b="b"/>
            <a:pathLst>
              <a:path w="457200" h="345440">
                <a:moveTo>
                  <a:pt x="0" y="344929"/>
                </a:moveTo>
                <a:lnTo>
                  <a:pt x="457200" y="344929"/>
                </a:lnTo>
                <a:lnTo>
                  <a:pt x="457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0513" y="6530575"/>
            <a:ext cx="457200" cy="327660"/>
          </a:xfrm>
          <a:custGeom>
            <a:avLst/>
            <a:gdLst/>
            <a:ahLst/>
            <a:cxnLst/>
            <a:rect l="l" t="t" r="r" b="b"/>
            <a:pathLst>
              <a:path w="457200" h="327659">
                <a:moveTo>
                  <a:pt x="0" y="327424"/>
                </a:moveTo>
                <a:lnTo>
                  <a:pt x="457200" y="327424"/>
                </a:lnTo>
                <a:lnTo>
                  <a:pt x="457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9113" y="0"/>
            <a:ext cx="762000" cy="345440"/>
          </a:xfrm>
          <a:custGeom>
            <a:avLst/>
            <a:gdLst/>
            <a:ahLst/>
            <a:cxnLst/>
            <a:rect l="l" t="t" r="r" b="b"/>
            <a:pathLst>
              <a:path w="762000" h="345440">
                <a:moveTo>
                  <a:pt x="0" y="344929"/>
                </a:moveTo>
                <a:lnTo>
                  <a:pt x="762000" y="344929"/>
                </a:lnTo>
                <a:lnTo>
                  <a:pt x="7620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9113" y="6530575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424"/>
                </a:moveTo>
                <a:lnTo>
                  <a:pt x="762000" y="327424"/>
                </a:lnTo>
                <a:lnTo>
                  <a:pt x="7620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07004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200" y="344929"/>
                </a:lnTo>
                <a:lnTo>
                  <a:pt x="1600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07004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200" y="327424"/>
                </a:lnTo>
                <a:lnTo>
                  <a:pt x="1600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64404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379595" y="0"/>
                </a:moveTo>
                <a:lnTo>
                  <a:pt x="379595" y="6858000"/>
                </a:lnTo>
                <a:lnTo>
                  <a:pt x="0" y="6858000"/>
                </a:lnTo>
                <a:lnTo>
                  <a:pt x="0" y="0"/>
                </a:lnTo>
                <a:lnTo>
                  <a:pt x="379595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3100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76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87603" y="0"/>
            <a:ext cx="2819400" cy="345440"/>
          </a:xfrm>
          <a:custGeom>
            <a:avLst/>
            <a:gdLst/>
            <a:ahLst/>
            <a:cxnLst/>
            <a:rect l="l" t="t" r="r" b="b"/>
            <a:pathLst>
              <a:path w="2819400" h="345440">
                <a:moveTo>
                  <a:pt x="0" y="344929"/>
                </a:moveTo>
                <a:lnTo>
                  <a:pt x="2819400" y="344929"/>
                </a:lnTo>
                <a:lnTo>
                  <a:pt x="28194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7603" y="6530575"/>
            <a:ext cx="2819400" cy="327660"/>
          </a:xfrm>
          <a:custGeom>
            <a:avLst/>
            <a:gdLst/>
            <a:ahLst/>
            <a:cxnLst/>
            <a:rect l="l" t="t" r="r" b="b"/>
            <a:pathLst>
              <a:path w="2819400" h="327659">
                <a:moveTo>
                  <a:pt x="0" y="327424"/>
                </a:moveTo>
                <a:lnTo>
                  <a:pt x="2819400" y="327424"/>
                </a:lnTo>
                <a:lnTo>
                  <a:pt x="28194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502" y="0"/>
            <a:ext cx="9102847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6"/>
                </a:lnTo>
                <a:lnTo>
                  <a:pt x="0" y="6185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7"/>
                </a:lnTo>
                <a:lnTo>
                  <a:pt x="0" y="61856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F5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86016" y="5852159"/>
            <a:ext cx="1246631" cy="371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915937" y="1295908"/>
            <a:ext cx="366776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BD5C45"/>
                </a:solidFill>
                <a:latin typeface="Century Gothic"/>
                <a:cs typeface="Century Gothic"/>
              </a:rPr>
              <a:t>Memory</a:t>
            </a:r>
            <a:r>
              <a:rPr dirty="0" spc="-60">
                <a:solidFill>
                  <a:srgbClr val="BD5C45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BD5C45"/>
                </a:solidFill>
                <a:latin typeface="Century Gothic"/>
                <a:cs typeface="Century Gothic"/>
              </a:rPr>
              <a:t>Leak?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160287" y="2515107"/>
            <a:ext cx="517906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BD5C45"/>
                </a:solidFill>
                <a:latin typeface="Century Gothic"/>
                <a:cs typeface="Century Gothic"/>
              </a:rPr>
              <a:t>&amp;</a:t>
            </a:r>
            <a:endParaRPr sz="4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4000" spc="-5">
                <a:solidFill>
                  <a:srgbClr val="BD5C45"/>
                </a:solidFill>
                <a:latin typeface="Century Gothic"/>
                <a:cs typeface="Century Gothic"/>
              </a:rPr>
              <a:t>2D </a:t>
            </a:r>
            <a:r>
              <a:rPr dirty="0" sz="4000">
                <a:solidFill>
                  <a:srgbClr val="BD5C45"/>
                </a:solidFill>
                <a:latin typeface="Century Gothic"/>
                <a:cs typeface="Century Gothic"/>
              </a:rPr>
              <a:t>– </a:t>
            </a:r>
            <a:r>
              <a:rPr dirty="0" sz="4000" spc="-5">
                <a:solidFill>
                  <a:srgbClr val="BD5C45"/>
                </a:solidFill>
                <a:latin typeface="Century Gothic"/>
                <a:cs typeface="Century Gothic"/>
              </a:rPr>
              <a:t>Dynamic</a:t>
            </a:r>
            <a:r>
              <a:rPr dirty="0" sz="4000" spc="-60">
                <a:solidFill>
                  <a:srgbClr val="BD5C45"/>
                </a:solidFill>
                <a:latin typeface="Century Gothic"/>
                <a:cs typeface="Century Gothic"/>
              </a:rPr>
              <a:t> </a:t>
            </a:r>
            <a:r>
              <a:rPr dirty="0" sz="4000">
                <a:solidFill>
                  <a:srgbClr val="BD5C45"/>
                </a:solidFill>
                <a:latin typeface="Century Gothic"/>
                <a:cs typeface="Century Gothic"/>
              </a:rPr>
              <a:t>Array?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90827" y="11683"/>
            <a:ext cx="280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EF5946"/>
                </a:solidFill>
                <a:latin typeface="Century Gothic"/>
                <a:cs typeface="Century Gothic"/>
              </a:rPr>
              <a:t>12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6"/>
                </a:lnTo>
                <a:lnTo>
                  <a:pt x="0" y="6185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7"/>
                </a:lnTo>
                <a:lnTo>
                  <a:pt x="0" y="61856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F5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86016" y="5852159"/>
            <a:ext cx="1246631" cy="371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38062" y="3252723"/>
            <a:ext cx="522351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BD5C45"/>
                </a:solidFill>
                <a:latin typeface="Century Gothic"/>
                <a:cs typeface="Century Gothic"/>
              </a:rPr>
              <a:t>Lets see </a:t>
            </a:r>
            <a:r>
              <a:rPr dirty="0">
                <a:solidFill>
                  <a:srgbClr val="BD5C45"/>
                </a:solidFill>
                <a:latin typeface="Century Gothic"/>
                <a:cs typeface="Century Gothic"/>
              </a:rPr>
              <a:t>an</a:t>
            </a:r>
            <a:r>
              <a:rPr dirty="0" spc="-35">
                <a:solidFill>
                  <a:srgbClr val="BD5C45"/>
                </a:solidFill>
                <a:latin typeface="Century Gothic"/>
                <a:cs typeface="Century Gothic"/>
              </a:rPr>
              <a:t> </a:t>
            </a:r>
            <a:r>
              <a:rPr dirty="0" spc="-5">
                <a:solidFill>
                  <a:srgbClr val="BD5C45"/>
                </a:solidFill>
                <a:latin typeface="Century Gothic"/>
                <a:cs typeface="Century Gothic"/>
              </a:rPr>
              <a:t>example!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90827" y="11683"/>
            <a:ext cx="280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EF5946"/>
                </a:solidFill>
                <a:latin typeface="Century Gothic"/>
                <a:cs typeface="Century Gothic"/>
              </a:rPr>
              <a:t>13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7"/>
                </a:lnTo>
                <a:lnTo>
                  <a:pt x="0" y="61856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F5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86016" y="5852159"/>
            <a:ext cx="1246631" cy="371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2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599" y="6858000"/>
                </a:lnTo>
                <a:lnTo>
                  <a:pt x="22859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6" y="6858000"/>
                </a:lnTo>
                <a:lnTo>
                  <a:pt x="19354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07122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07122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993122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7"/>
                </a:moveTo>
                <a:lnTo>
                  <a:pt x="150875" y="6857997"/>
                </a:lnTo>
                <a:lnTo>
                  <a:pt x="150875" y="0"/>
                </a:lnTo>
                <a:lnTo>
                  <a:pt x="0" y="0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3112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63922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63922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767" y="0"/>
            <a:ext cx="909523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12700">
            <a:solidFill>
              <a:srgbClr val="EE58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86016" y="5849111"/>
            <a:ext cx="1246631" cy="371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57375" marR="5080" indent="-358140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Object</a:t>
            </a:r>
            <a:r>
              <a:rPr dirty="0" spc="-370"/>
              <a:t> </a:t>
            </a:r>
            <a:r>
              <a:rPr dirty="0" spc="-20"/>
              <a:t>Oriented  </a:t>
            </a:r>
            <a:r>
              <a:rPr dirty="0" spc="-85"/>
              <a:t>Programming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705343" y="8635"/>
            <a:ext cx="297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5">
                <a:solidFill>
                  <a:srgbClr val="EE5846"/>
                </a:solidFill>
                <a:latin typeface="Verdana"/>
                <a:cs typeface="Verdana"/>
              </a:rPr>
              <a:t>2</a:t>
            </a:r>
            <a:r>
              <a:rPr dirty="0" sz="1800">
                <a:solidFill>
                  <a:srgbClr val="EE5846"/>
                </a:solidFill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003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199" y="344929"/>
                </a:lnTo>
                <a:lnTo>
                  <a:pt x="1600199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92003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199" y="327424"/>
                </a:lnTo>
                <a:lnTo>
                  <a:pt x="1600199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60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0"/>
                </a:moveTo>
                <a:lnTo>
                  <a:pt x="457199" y="0"/>
                </a:lnTo>
                <a:lnTo>
                  <a:pt x="45719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20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0"/>
                </a:move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4913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200" y="344929"/>
                </a:lnTo>
                <a:lnTo>
                  <a:pt x="1600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14913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200" y="327424"/>
                </a:lnTo>
                <a:lnTo>
                  <a:pt x="1600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0513" y="0"/>
            <a:ext cx="457200" cy="345440"/>
          </a:xfrm>
          <a:custGeom>
            <a:avLst/>
            <a:gdLst/>
            <a:ahLst/>
            <a:cxnLst/>
            <a:rect l="l" t="t" r="r" b="b"/>
            <a:pathLst>
              <a:path w="457200" h="345440">
                <a:moveTo>
                  <a:pt x="0" y="344929"/>
                </a:moveTo>
                <a:lnTo>
                  <a:pt x="457200" y="344929"/>
                </a:lnTo>
                <a:lnTo>
                  <a:pt x="457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0513" y="6530575"/>
            <a:ext cx="457200" cy="327660"/>
          </a:xfrm>
          <a:custGeom>
            <a:avLst/>
            <a:gdLst/>
            <a:ahLst/>
            <a:cxnLst/>
            <a:rect l="l" t="t" r="r" b="b"/>
            <a:pathLst>
              <a:path w="457200" h="327659">
                <a:moveTo>
                  <a:pt x="0" y="327424"/>
                </a:moveTo>
                <a:lnTo>
                  <a:pt x="457200" y="327424"/>
                </a:lnTo>
                <a:lnTo>
                  <a:pt x="457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9113" y="0"/>
            <a:ext cx="762000" cy="345440"/>
          </a:xfrm>
          <a:custGeom>
            <a:avLst/>
            <a:gdLst/>
            <a:ahLst/>
            <a:cxnLst/>
            <a:rect l="l" t="t" r="r" b="b"/>
            <a:pathLst>
              <a:path w="762000" h="345440">
                <a:moveTo>
                  <a:pt x="0" y="344929"/>
                </a:moveTo>
                <a:lnTo>
                  <a:pt x="762000" y="344929"/>
                </a:lnTo>
                <a:lnTo>
                  <a:pt x="7620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9113" y="6530575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424"/>
                </a:moveTo>
                <a:lnTo>
                  <a:pt x="762000" y="327424"/>
                </a:lnTo>
                <a:lnTo>
                  <a:pt x="7620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07004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200" y="344929"/>
                </a:lnTo>
                <a:lnTo>
                  <a:pt x="1600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07004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200" y="327424"/>
                </a:lnTo>
                <a:lnTo>
                  <a:pt x="1600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64404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379595" y="0"/>
                </a:moveTo>
                <a:lnTo>
                  <a:pt x="379595" y="6858000"/>
                </a:lnTo>
                <a:lnTo>
                  <a:pt x="0" y="6858000"/>
                </a:lnTo>
                <a:lnTo>
                  <a:pt x="0" y="0"/>
                </a:lnTo>
                <a:lnTo>
                  <a:pt x="379595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3100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76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87603" y="0"/>
            <a:ext cx="2819400" cy="345440"/>
          </a:xfrm>
          <a:custGeom>
            <a:avLst/>
            <a:gdLst/>
            <a:ahLst/>
            <a:cxnLst/>
            <a:rect l="l" t="t" r="r" b="b"/>
            <a:pathLst>
              <a:path w="2819400" h="345440">
                <a:moveTo>
                  <a:pt x="0" y="344929"/>
                </a:moveTo>
                <a:lnTo>
                  <a:pt x="2819400" y="344929"/>
                </a:lnTo>
                <a:lnTo>
                  <a:pt x="28194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7603" y="6530575"/>
            <a:ext cx="2819400" cy="327660"/>
          </a:xfrm>
          <a:custGeom>
            <a:avLst/>
            <a:gdLst/>
            <a:ahLst/>
            <a:cxnLst/>
            <a:rect l="l" t="t" r="r" b="b"/>
            <a:pathLst>
              <a:path w="2819400" h="327659">
                <a:moveTo>
                  <a:pt x="0" y="327424"/>
                </a:moveTo>
                <a:lnTo>
                  <a:pt x="2819400" y="327424"/>
                </a:lnTo>
                <a:lnTo>
                  <a:pt x="28194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502" y="0"/>
            <a:ext cx="9102847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7"/>
                </a:lnTo>
                <a:lnTo>
                  <a:pt x="0" y="61856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F5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986016" y="5852159"/>
            <a:ext cx="1246631" cy="371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72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599" y="6858000"/>
                </a:lnTo>
                <a:lnTo>
                  <a:pt x="22859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6" y="6858000"/>
                </a:lnTo>
                <a:lnTo>
                  <a:pt x="19354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707122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07122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993122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7"/>
                </a:moveTo>
                <a:lnTo>
                  <a:pt x="150875" y="6857997"/>
                </a:lnTo>
                <a:lnTo>
                  <a:pt x="150875" y="0"/>
                </a:lnTo>
                <a:lnTo>
                  <a:pt x="0" y="0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23112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963922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63922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8767" y="0"/>
            <a:ext cx="9095232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12700">
            <a:solidFill>
              <a:srgbClr val="EE58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986016" y="5849111"/>
            <a:ext cx="1246631" cy="3718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122374" y="774191"/>
            <a:ext cx="1946275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200">
                <a:latin typeface="Century Gothic"/>
                <a:cs typeface="Century Gothic"/>
              </a:rPr>
              <a:t>C++</a:t>
            </a:r>
            <a:r>
              <a:rPr dirty="0" sz="2900" spc="-645">
                <a:latin typeface="Century Gothic"/>
                <a:cs typeface="Century Gothic"/>
              </a:rPr>
              <a:t> </a:t>
            </a:r>
            <a:r>
              <a:rPr dirty="0" sz="2900" spc="-85">
                <a:latin typeface="Century Gothic"/>
                <a:cs typeface="Century Gothic"/>
              </a:rPr>
              <a:t>Classes</a:t>
            </a:r>
            <a:endParaRPr sz="2900">
              <a:latin typeface="Century Gothic"/>
              <a:cs typeface="Century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90954" y="2678684"/>
            <a:ext cx="3093085" cy="134239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0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75">
                <a:latin typeface="Verdana"/>
                <a:cs typeface="Verdana"/>
              </a:rPr>
              <a:t>Classes </a:t>
            </a:r>
            <a:r>
              <a:rPr dirty="0" sz="2400">
                <a:latin typeface="Verdana"/>
                <a:cs typeface="Verdana"/>
              </a:rPr>
              <a:t>&amp;</a:t>
            </a:r>
            <a:r>
              <a:rPr dirty="0" sz="2400" spc="-38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Objects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35"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25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60">
                <a:latin typeface="Verdana"/>
                <a:cs typeface="Verdana"/>
              </a:rPr>
              <a:t>Functions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003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199" y="344929"/>
                </a:lnTo>
                <a:lnTo>
                  <a:pt x="1600199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92003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199" y="327424"/>
                </a:lnTo>
                <a:lnTo>
                  <a:pt x="1600199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60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0"/>
                </a:moveTo>
                <a:lnTo>
                  <a:pt x="457199" y="0"/>
                </a:lnTo>
                <a:lnTo>
                  <a:pt x="45719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20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0"/>
                </a:move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4913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200" y="344929"/>
                </a:lnTo>
                <a:lnTo>
                  <a:pt x="1600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14913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200" y="327424"/>
                </a:lnTo>
                <a:lnTo>
                  <a:pt x="1600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0513" y="0"/>
            <a:ext cx="457200" cy="345440"/>
          </a:xfrm>
          <a:custGeom>
            <a:avLst/>
            <a:gdLst/>
            <a:ahLst/>
            <a:cxnLst/>
            <a:rect l="l" t="t" r="r" b="b"/>
            <a:pathLst>
              <a:path w="457200" h="345440">
                <a:moveTo>
                  <a:pt x="0" y="344929"/>
                </a:moveTo>
                <a:lnTo>
                  <a:pt x="457200" y="344929"/>
                </a:lnTo>
                <a:lnTo>
                  <a:pt x="457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0513" y="6530575"/>
            <a:ext cx="457200" cy="327660"/>
          </a:xfrm>
          <a:custGeom>
            <a:avLst/>
            <a:gdLst/>
            <a:ahLst/>
            <a:cxnLst/>
            <a:rect l="l" t="t" r="r" b="b"/>
            <a:pathLst>
              <a:path w="457200" h="327659">
                <a:moveTo>
                  <a:pt x="0" y="327424"/>
                </a:moveTo>
                <a:lnTo>
                  <a:pt x="457200" y="327424"/>
                </a:lnTo>
                <a:lnTo>
                  <a:pt x="457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9113" y="0"/>
            <a:ext cx="762000" cy="345440"/>
          </a:xfrm>
          <a:custGeom>
            <a:avLst/>
            <a:gdLst/>
            <a:ahLst/>
            <a:cxnLst/>
            <a:rect l="l" t="t" r="r" b="b"/>
            <a:pathLst>
              <a:path w="762000" h="345440">
                <a:moveTo>
                  <a:pt x="0" y="344929"/>
                </a:moveTo>
                <a:lnTo>
                  <a:pt x="762000" y="344929"/>
                </a:lnTo>
                <a:lnTo>
                  <a:pt x="7620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9113" y="6530575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424"/>
                </a:moveTo>
                <a:lnTo>
                  <a:pt x="762000" y="327424"/>
                </a:lnTo>
                <a:lnTo>
                  <a:pt x="7620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07004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200" y="344929"/>
                </a:lnTo>
                <a:lnTo>
                  <a:pt x="1600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07004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200" y="327424"/>
                </a:lnTo>
                <a:lnTo>
                  <a:pt x="1600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64404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379595" y="0"/>
                </a:moveTo>
                <a:lnTo>
                  <a:pt x="379595" y="6858000"/>
                </a:lnTo>
                <a:lnTo>
                  <a:pt x="0" y="6858000"/>
                </a:lnTo>
                <a:lnTo>
                  <a:pt x="0" y="0"/>
                </a:lnTo>
                <a:lnTo>
                  <a:pt x="379595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3100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76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87603" y="0"/>
            <a:ext cx="2819400" cy="345440"/>
          </a:xfrm>
          <a:custGeom>
            <a:avLst/>
            <a:gdLst/>
            <a:ahLst/>
            <a:cxnLst/>
            <a:rect l="l" t="t" r="r" b="b"/>
            <a:pathLst>
              <a:path w="2819400" h="345440">
                <a:moveTo>
                  <a:pt x="0" y="344929"/>
                </a:moveTo>
                <a:lnTo>
                  <a:pt x="2819400" y="344929"/>
                </a:lnTo>
                <a:lnTo>
                  <a:pt x="28194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7603" y="6530575"/>
            <a:ext cx="2819400" cy="327660"/>
          </a:xfrm>
          <a:custGeom>
            <a:avLst/>
            <a:gdLst/>
            <a:ahLst/>
            <a:cxnLst/>
            <a:rect l="l" t="t" r="r" b="b"/>
            <a:pathLst>
              <a:path w="2819400" h="327659">
                <a:moveTo>
                  <a:pt x="0" y="327424"/>
                </a:moveTo>
                <a:lnTo>
                  <a:pt x="2819400" y="327424"/>
                </a:lnTo>
                <a:lnTo>
                  <a:pt x="28194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502" y="0"/>
            <a:ext cx="9102847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7"/>
                </a:lnTo>
                <a:lnTo>
                  <a:pt x="0" y="61856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F5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986016" y="5852159"/>
            <a:ext cx="1246631" cy="371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72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599" y="6858000"/>
                </a:lnTo>
                <a:lnTo>
                  <a:pt x="22859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6" y="6858000"/>
                </a:lnTo>
                <a:lnTo>
                  <a:pt x="19354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707122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07122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993122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7"/>
                </a:moveTo>
                <a:lnTo>
                  <a:pt x="150875" y="6857997"/>
                </a:lnTo>
                <a:lnTo>
                  <a:pt x="150875" y="0"/>
                </a:lnTo>
                <a:lnTo>
                  <a:pt x="0" y="0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23112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963922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63922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8767" y="0"/>
            <a:ext cx="9095232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12700">
            <a:solidFill>
              <a:srgbClr val="EE58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986016" y="5849111"/>
            <a:ext cx="1246631" cy="3718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122374" y="774191"/>
            <a:ext cx="3054985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85">
                <a:latin typeface="Century Gothic"/>
                <a:cs typeface="Century Gothic"/>
              </a:rPr>
              <a:t>Classes </a:t>
            </a:r>
            <a:r>
              <a:rPr dirty="0" sz="2900">
                <a:latin typeface="Century Gothic"/>
                <a:cs typeface="Century Gothic"/>
              </a:rPr>
              <a:t>&amp;</a:t>
            </a:r>
            <a:r>
              <a:rPr dirty="0" sz="2900" spc="-475">
                <a:latin typeface="Century Gothic"/>
                <a:cs typeface="Century Gothic"/>
              </a:rPr>
              <a:t> </a:t>
            </a:r>
            <a:r>
              <a:rPr dirty="0" sz="2900" spc="-10">
                <a:latin typeface="Century Gothic"/>
                <a:cs typeface="Century Gothic"/>
              </a:rPr>
              <a:t>Objects</a:t>
            </a:r>
            <a:endParaRPr sz="2900">
              <a:latin typeface="Century Gothic"/>
              <a:cs typeface="Century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90954" y="3010915"/>
            <a:ext cx="6340475" cy="118999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469900" marR="5080" indent="-457200">
              <a:lnSpc>
                <a:spcPct val="100800"/>
              </a:lnSpc>
              <a:spcBef>
                <a:spcPts val="75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90">
                <a:latin typeface="Verdana"/>
                <a:cs typeface="Verdana"/>
              </a:rPr>
              <a:t>Blueprint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to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15">
                <a:latin typeface="Verdana"/>
                <a:cs typeface="Verdana"/>
              </a:rPr>
              <a:t>generate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instances</a:t>
            </a:r>
            <a:r>
              <a:rPr dirty="0" sz="2400" spc="-254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of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same  </a:t>
            </a:r>
            <a:r>
              <a:rPr dirty="0" sz="2400" spc="-35">
                <a:latin typeface="Verdana"/>
                <a:cs typeface="Verdana"/>
              </a:rPr>
              <a:t>nature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05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30">
                <a:latin typeface="Verdana"/>
                <a:cs typeface="Verdana"/>
              </a:rPr>
              <a:t>Each</a:t>
            </a:r>
            <a:r>
              <a:rPr dirty="0" sz="2400" spc="-13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individual</a:t>
            </a:r>
            <a:r>
              <a:rPr dirty="0" sz="2400" spc="-26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instance</a:t>
            </a:r>
            <a:r>
              <a:rPr dirty="0" sz="2400" spc="-235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is</a:t>
            </a:r>
            <a:r>
              <a:rPr dirty="0" sz="2400" spc="-44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an</a:t>
            </a:r>
            <a:r>
              <a:rPr dirty="0" sz="2400" spc="-110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object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7"/>
                </a:lnTo>
                <a:lnTo>
                  <a:pt x="0" y="61856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F5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86016" y="5852159"/>
            <a:ext cx="1246631" cy="371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2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599" y="6858000"/>
                </a:lnTo>
                <a:lnTo>
                  <a:pt x="22859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6" y="6858000"/>
                </a:lnTo>
                <a:lnTo>
                  <a:pt x="19354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07122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07122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993122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7"/>
                </a:moveTo>
                <a:lnTo>
                  <a:pt x="150875" y="6857997"/>
                </a:lnTo>
                <a:lnTo>
                  <a:pt x="150875" y="0"/>
                </a:lnTo>
                <a:lnTo>
                  <a:pt x="0" y="0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3112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63922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63922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767" y="0"/>
            <a:ext cx="909523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12700">
            <a:solidFill>
              <a:srgbClr val="EE58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86016" y="5849111"/>
            <a:ext cx="1246631" cy="371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227770" y="2487675"/>
            <a:ext cx="455041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5"/>
              <a:t>Access </a:t>
            </a:r>
            <a:r>
              <a:rPr dirty="0" spc="-90"/>
              <a:t>Modifiers</a:t>
            </a:r>
            <a:r>
              <a:rPr dirty="0" spc="-515"/>
              <a:t> 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7"/>
                </a:lnTo>
                <a:lnTo>
                  <a:pt x="0" y="61856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F5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86016" y="5852159"/>
            <a:ext cx="1246631" cy="371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2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599" y="6858000"/>
                </a:lnTo>
                <a:lnTo>
                  <a:pt x="22859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6" y="6858000"/>
                </a:lnTo>
                <a:lnTo>
                  <a:pt x="19354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07122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07122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993122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7"/>
                </a:moveTo>
                <a:lnTo>
                  <a:pt x="150875" y="6857997"/>
                </a:lnTo>
                <a:lnTo>
                  <a:pt x="150875" y="0"/>
                </a:lnTo>
                <a:lnTo>
                  <a:pt x="0" y="0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3112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63922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63922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767" y="0"/>
            <a:ext cx="909523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12700">
            <a:solidFill>
              <a:srgbClr val="EE58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86016" y="5849111"/>
            <a:ext cx="1246631" cy="371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678938" y="3252723"/>
            <a:ext cx="592074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How </a:t>
            </a:r>
            <a:r>
              <a:rPr dirty="0" spc="-15"/>
              <a:t>to </a:t>
            </a:r>
            <a:r>
              <a:rPr dirty="0" spc="65"/>
              <a:t>create</a:t>
            </a:r>
            <a:r>
              <a:rPr dirty="0" spc="-835"/>
              <a:t> </a:t>
            </a:r>
            <a:r>
              <a:rPr dirty="0" spc="5"/>
              <a:t>Objects?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7"/>
                </a:lnTo>
                <a:lnTo>
                  <a:pt x="0" y="61856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F5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86016" y="5852159"/>
            <a:ext cx="1246631" cy="371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2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599" y="6858000"/>
                </a:lnTo>
                <a:lnTo>
                  <a:pt x="22859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6" y="6858000"/>
                </a:lnTo>
                <a:lnTo>
                  <a:pt x="19354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07122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07122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993122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7"/>
                </a:moveTo>
                <a:lnTo>
                  <a:pt x="150875" y="6857997"/>
                </a:lnTo>
                <a:lnTo>
                  <a:pt x="150875" y="0"/>
                </a:lnTo>
                <a:lnTo>
                  <a:pt x="0" y="0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3112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63922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63922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767" y="0"/>
            <a:ext cx="909523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12700">
            <a:solidFill>
              <a:srgbClr val="EE58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86016" y="5849111"/>
            <a:ext cx="1246631" cy="371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36875" marR="5080" indent="-2795905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Default methods </a:t>
            </a:r>
            <a:r>
              <a:rPr dirty="0" spc="-110"/>
              <a:t>with</a:t>
            </a:r>
            <a:r>
              <a:rPr dirty="0" spc="-1175"/>
              <a:t> </a:t>
            </a:r>
            <a:r>
              <a:rPr dirty="0" spc="-100"/>
              <a:t>every  </a:t>
            </a:r>
            <a:r>
              <a:rPr dirty="0" spc="-114"/>
              <a:t>class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6"/>
                </a:lnTo>
                <a:lnTo>
                  <a:pt x="0" y="6185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7"/>
                </a:lnTo>
                <a:lnTo>
                  <a:pt x="0" y="61856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F5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86016" y="5852159"/>
            <a:ext cx="1246631" cy="371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84319" y="3252723"/>
            <a:ext cx="3723004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BD5C45"/>
                </a:solidFill>
                <a:latin typeface="Century Gothic"/>
                <a:cs typeface="Century Gothic"/>
              </a:rPr>
              <a:t>Pointers</a:t>
            </a:r>
            <a:r>
              <a:rPr dirty="0" spc="-80">
                <a:solidFill>
                  <a:srgbClr val="BD5C45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BD5C45"/>
                </a:solidFill>
                <a:latin typeface="Century Gothic"/>
                <a:cs typeface="Century Gothic"/>
              </a:rPr>
              <a:t>Recap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90827" y="11683"/>
            <a:ext cx="152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EF5946"/>
                </a:solidFill>
                <a:latin typeface="Century Gothic"/>
                <a:cs typeface="Century Gothic"/>
              </a:rPr>
              <a:t>2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003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199" y="344929"/>
                </a:lnTo>
                <a:lnTo>
                  <a:pt x="1600199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92003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199" y="327424"/>
                </a:lnTo>
                <a:lnTo>
                  <a:pt x="1600199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60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0"/>
                </a:moveTo>
                <a:lnTo>
                  <a:pt x="457199" y="0"/>
                </a:lnTo>
                <a:lnTo>
                  <a:pt x="45719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20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0"/>
                </a:move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4913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200" y="344929"/>
                </a:lnTo>
                <a:lnTo>
                  <a:pt x="1600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14913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200" y="327424"/>
                </a:lnTo>
                <a:lnTo>
                  <a:pt x="1600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0513" y="0"/>
            <a:ext cx="457200" cy="345440"/>
          </a:xfrm>
          <a:custGeom>
            <a:avLst/>
            <a:gdLst/>
            <a:ahLst/>
            <a:cxnLst/>
            <a:rect l="l" t="t" r="r" b="b"/>
            <a:pathLst>
              <a:path w="457200" h="345440">
                <a:moveTo>
                  <a:pt x="0" y="344929"/>
                </a:moveTo>
                <a:lnTo>
                  <a:pt x="457200" y="344929"/>
                </a:lnTo>
                <a:lnTo>
                  <a:pt x="457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0513" y="6530575"/>
            <a:ext cx="457200" cy="327660"/>
          </a:xfrm>
          <a:custGeom>
            <a:avLst/>
            <a:gdLst/>
            <a:ahLst/>
            <a:cxnLst/>
            <a:rect l="l" t="t" r="r" b="b"/>
            <a:pathLst>
              <a:path w="457200" h="327659">
                <a:moveTo>
                  <a:pt x="0" y="327424"/>
                </a:moveTo>
                <a:lnTo>
                  <a:pt x="457200" y="327424"/>
                </a:lnTo>
                <a:lnTo>
                  <a:pt x="457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9113" y="0"/>
            <a:ext cx="762000" cy="345440"/>
          </a:xfrm>
          <a:custGeom>
            <a:avLst/>
            <a:gdLst/>
            <a:ahLst/>
            <a:cxnLst/>
            <a:rect l="l" t="t" r="r" b="b"/>
            <a:pathLst>
              <a:path w="762000" h="345440">
                <a:moveTo>
                  <a:pt x="0" y="344929"/>
                </a:moveTo>
                <a:lnTo>
                  <a:pt x="762000" y="344929"/>
                </a:lnTo>
                <a:lnTo>
                  <a:pt x="7620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9113" y="6530575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424"/>
                </a:moveTo>
                <a:lnTo>
                  <a:pt x="762000" y="327424"/>
                </a:lnTo>
                <a:lnTo>
                  <a:pt x="7620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07004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200" y="344929"/>
                </a:lnTo>
                <a:lnTo>
                  <a:pt x="1600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07004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200" y="327424"/>
                </a:lnTo>
                <a:lnTo>
                  <a:pt x="1600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64404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379595" y="0"/>
                </a:moveTo>
                <a:lnTo>
                  <a:pt x="379595" y="6858000"/>
                </a:lnTo>
                <a:lnTo>
                  <a:pt x="0" y="6858000"/>
                </a:lnTo>
                <a:lnTo>
                  <a:pt x="0" y="0"/>
                </a:lnTo>
                <a:lnTo>
                  <a:pt x="379595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3100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76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87603" y="0"/>
            <a:ext cx="2819400" cy="345440"/>
          </a:xfrm>
          <a:custGeom>
            <a:avLst/>
            <a:gdLst/>
            <a:ahLst/>
            <a:cxnLst/>
            <a:rect l="l" t="t" r="r" b="b"/>
            <a:pathLst>
              <a:path w="2819400" h="345440">
                <a:moveTo>
                  <a:pt x="0" y="344929"/>
                </a:moveTo>
                <a:lnTo>
                  <a:pt x="2819400" y="344929"/>
                </a:lnTo>
                <a:lnTo>
                  <a:pt x="28194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7603" y="6530575"/>
            <a:ext cx="2819400" cy="327660"/>
          </a:xfrm>
          <a:custGeom>
            <a:avLst/>
            <a:gdLst/>
            <a:ahLst/>
            <a:cxnLst/>
            <a:rect l="l" t="t" r="r" b="b"/>
            <a:pathLst>
              <a:path w="2819400" h="327659">
                <a:moveTo>
                  <a:pt x="0" y="327424"/>
                </a:moveTo>
                <a:lnTo>
                  <a:pt x="2819400" y="327424"/>
                </a:lnTo>
                <a:lnTo>
                  <a:pt x="28194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502" y="0"/>
            <a:ext cx="9102847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7"/>
                </a:lnTo>
                <a:lnTo>
                  <a:pt x="0" y="61856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F5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986016" y="5852159"/>
            <a:ext cx="1246631" cy="371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72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599" y="6858000"/>
                </a:lnTo>
                <a:lnTo>
                  <a:pt x="22859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6" y="6858000"/>
                </a:lnTo>
                <a:lnTo>
                  <a:pt x="19354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707122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07122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993122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7"/>
                </a:moveTo>
                <a:lnTo>
                  <a:pt x="150875" y="6857997"/>
                </a:lnTo>
                <a:lnTo>
                  <a:pt x="150875" y="0"/>
                </a:lnTo>
                <a:lnTo>
                  <a:pt x="0" y="0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23112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963922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63922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8767" y="0"/>
            <a:ext cx="9095232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12700">
            <a:solidFill>
              <a:srgbClr val="EE58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986016" y="5849111"/>
            <a:ext cx="1246631" cy="3718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122374" y="774191"/>
            <a:ext cx="5855970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55">
                <a:latin typeface="Century Gothic"/>
                <a:cs typeface="Century Gothic"/>
              </a:rPr>
              <a:t>Constructor </a:t>
            </a:r>
            <a:r>
              <a:rPr dirty="0" sz="2900" spc="70">
                <a:latin typeface="Century Gothic"/>
                <a:cs typeface="Century Gothic"/>
              </a:rPr>
              <a:t>and</a:t>
            </a:r>
            <a:r>
              <a:rPr dirty="0" sz="2900" spc="-650">
                <a:latin typeface="Century Gothic"/>
                <a:cs typeface="Century Gothic"/>
              </a:rPr>
              <a:t> </a:t>
            </a:r>
            <a:r>
              <a:rPr dirty="0" sz="2900" spc="-40">
                <a:latin typeface="Century Gothic"/>
                <a:cs typeface="Century Gothic"/>
              </a:rPr>
              <a:t>Default </a:t>
            </a:r>
            <a:r>
              <a:rPr dirty="0" sz="2900" spc="5">
                <a:latin typeface="Century Gothic"/>
                <a:cs typeface="Century Gothic"/>
              </a:rPr>
              <a:t>Methods</a:t>
            </a:r>
            <a:endParaRPr sz="2900">
              <a:latin typeface="Century Gothic"/>
              <a:cs typeface="Century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90954" y="2053843"/>
            <a:ext cx="6436995" cy="306133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25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25">
                <a:latin typeface="Verdana"/>
                <a:cs typeface="Verdana"/>
              </a:rPr>
              <a:t>Constructor(Java </a:t>
            </a:r>
            <a:r>
              <a:rPr dirty="0" sz="2400" spc="60">
                <a:latin typeface="Verdana"/>
                <a:cs typeface="Verdana"/>
              </a:rPr>
              <a:t>and</a:t>
            </a:r>
            <a:r>
              <a:rPr dirty="0" sz="2400" spc="-295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C++)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620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70">
                <a:latin typeface="Verdana"/>
                <a:cs typeface="Verdana"/>
              </a:rPr>
              <a:t>Copy</a:t>
            </a:r>
            <a:r>
              <a:rPr dirty="0" sz="2400" spc="-85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Constructor(C++)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05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70">
                <a:latin typeface="Verdana"/>
                <a:cs typeface="Verdana"/>
              </a:rPr>
              <a:t>Copy </a:t>
            </a:r>
            <a:r>
              <a:rPr dirty="0" sz="2400" spc="-70">
                <a:latin typeface="Verdana"/>
                <a:cs typeface="Verdana"/>
              </a:rPr>
              <a:t>Assignment</a:t>
            </a:r>
            <a:r>
              <a:rPr dirty="0" sz="2400" spc="-450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Operator(C++)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135">
                <a:latin typeface="Verdana"/>
                <a:cs typeface="Verdana"/>
              </a:rPr>
              <a:t>Destructor(C++)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650">
              <a:latin typeface="Times New Roman"/>
              <a:cs typeface="Times New Roman"/>
            </a:endParaRPr>
          </a:p>
          <a:p>
            <a:pPr marL="12700" marR="5080">
              <a:lnSpc>
                <a:spcPct val="100800"/>
              </a:lnSpc>
              <a:spcBef>
                <a:spcPts val="5"/>
              </a:spcBef>
            </a:pPr>
            <a:r>
              <a:rPr dirty="0" sz="2400" spc="-60">
                <a:latin typeface="Verdana"/>
                <a:cs typeface="Verdana"/>
              </a:rPr>
              <a:t>We</a:t>
            </a:r>
            <a:r>
              <a:rPr dirty="0" sz="2400" spc="-145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can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overwrite</a:t>
            </a:r>
            <a:r>
              <a:rPr dirty="0" sz="2400" spc="-28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these</a:t>
            </a:r>
            <a:r>
              <a:rPr dirty="0" sz="2400" spc="-23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functions</a:t>
            </a:r>
            <a:r>
              <a:rPr dirty="0" sz="2400" spc="-27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by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writing  </a:t>
            </a:r>
            <a:r>
              <a:rPr dirty="0" sz="2400" spc="-55">
                <a:latin typeface="Verdana"/>
                <a:cs typeface="Verdana"/>
              </a:rPr>
              <a:t>our </a:t>
            </a:r>
            <a:r>
              <a:rPr dirty="0" sz="2400" spc="20">
                <a:latin typeface="Verdana"/>
                <a:cs typeface="Verdana"/>
              </a:rPr>
              <a:t>own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functions.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7"/>
                </a:lnTo>
                <a:lnTo>
                  <a:pt x="0" y="61856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F5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86016" y="5852159"/>
            <a:ext cx="1246631" cy="371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2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599" y="6858000"/>
                </a:lnTo>
                <a:lnTo>
                  <a:pt x="22859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6" y="6858000"/>
                </a:lnTo>
                <a:lnTo>
                  <a:pt x="19354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07122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07122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993122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7"/>
                </a:moveTo>
                <a:lnTo>
                  <a:pt x="150875" y="6857997"/>
                </a:lnTo>
                <a:lnTo>
                  <a:pt x="150875" y="0"/>
                </a:lnTo>
                <a:lnTo>
                  <a:pt x="0" y="0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3112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63922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63922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767" y="0"/>
            <a:ext cx="909523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12700">
            <a:solidFill>
              <a:srgbClr val="EE58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86016" y="5849111"/>
            <a:ext cx="1246631" cy="371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532636" y="3252723"/>
            <a:ext cx="621728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User </a:t>
            </a:r>
            <a:r>
              <a:rPr dirty="0" spc="40"/>
              <a:t>defined</a:t>
            </a:r>
            <a:r>
              <a:rPr dirty="0" spc="-630"/>
              <a:t> </a:t>
            </a:r>
            <a:r>
              <a:rPr dirty="0" spc="-125"/>
              <a:t>constructors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7"/>
                </a:lnTo>
                <a:lnTo>
                  <a:pt x="0" y="61856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F5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86016" y="5852159"/>
            <a:ext cx="1246631" cy="371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2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599" y="6858000"/>
                </a:lnTo>
                <a:lnTo>
                  <a:pt x="22859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6" y="6858000"/>
                </a:lnTo>
                <a:lnTo>
                  <a:pt x="19354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07122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07122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993122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7"/>
                </a:moveTo>
                <a:lnTo>
                  <a:pt x="150875" y="6857997"/>
                </a:lnTo>
                <a:lnTo>
                  <a:pt x="150875" y="0"/>
                </a:lnTo>
                <a:lnTo>
                  <a:pt x="0" y="0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3112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63922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63922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767" y="0"/>
            <a:ext cx="909523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12700">
            <a:solidFill>
              <a:srgbClr val="EE58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86016" y="5849111"/>
            <a:ext cx="1246631" cy="371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261362" y="2643123"/>
            <a:ext cx="6776084" cy="1854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118745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When </a:t>
            </a:r>
            <a:r>
              <a:rPr dirty="0"/>
              <a:t>are </a:t>
            </a:r>
            <a:r>
              <a:rPr dirty="0" spc="-30"/>
              <a:t>objects </a:t>
            </a:r>
            <a:r>
              <a:rPr dirty="0" spc="105"/>
              <a:t>created  </a:t>
            </a:r>
            <a:r>
              <a:rPr dirty="0" spc="20"/>
              <a:t>on </a:t>
            </a:r>
            <a:r>
              <a:rPr dirty="0" spc="-25"/>
              <a:t>the </a:t>
            </a:r>
            <a:r>
              <a:rPr dirty="0" spc="-55"/>
              <a:t>stack </a:t>
            </a:r>
            <a:r>
              <a:rPr dirty="0" spc="100"/>
              <a:t>and </a:t>
            </a:r>
            <a:r>
              <a:rPr dirty="0" spc="10"/>
              <a:t>when</a:t>
            </a:r>
            <a:r>
              <a:rPr dirty="0" spc="-710"/>
              <a:t> </a:t>
            </a:r>
            <a:r>
              <a:rPr dirty="0"/>
              <a:t>are  </a:t>
            </a:r>
            <a:r>
              <a:rPr dirty="0" spc="-65"/>
              <a:t>they</a:t>
            </a:r>
            <a:r>
              <a:rPr dirty="0" spc="-409"/>
              <a:t> </a:t>
            </a:r>
            <a:r>
              <a:rPr dirty="0" spc="85"/>
              <a:t>created</a:t>
            </a:r>
            <a:r>
              <a:rPr dirty="0" spc="-175"/>
              <a:t> </a:t>
            </a:r>
            <a:r>
              <a:rPr dirty="0" spc="20"/>
              <a:t>on</a:t>
            </a:r>
            <a:r>
              <a:rPr dirty="0" spc="-265"/>
              <a:t> </a:t>
            </a:r>
            <a:r>
              <a:rPr dirty="0" spc="-25"/>
              <a:t>the</a:t>
            </a:r>
            <a:r>
              <a:rPr dirty="0" spc="-345"/>
              <a:t> </a:t>
            </a:r>
            <a:r>
              <a:rPr dirty="0" spc="130"/>
              <a:t>heap?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7"/>
                </a:lnTo>
                <a:lnTo>
                  <a:pt x="0" y="61856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F5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86016" y="5852159"/>
            <a:ext cx="1246631" cy="371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2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599" y="6858000"/>
                </a:lnTo>
                <a:lnTo>
                  <a:pt x="22859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6" y="6858000"/>
                </a:lnTo>
                <a:lnTo>
                  <a:pt x="19354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07122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07122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993122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7"/>
                </a:moveTo>
                <a:lnTo>
                  <a:pt x="150875" y="6857997"/>
                </a:lnTo>
                <a:lnTo>
                  <a:pt x="150875" y="0"/>
                </a:lnTo>
                <a:lnTo>
                  <a:pt x="0" y="0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3112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63922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63922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767" y="0"/>
            <a:ext cx="909523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12700">
            <a:solidFill>
              <a:srgbClr val="EE58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86016" y="5849111"/>
            <a:ext cx="1246631" cy="371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999232" y="3252723"/>
            <a:ext cx="527812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Lets </a:t>
            </a:r>
            <a:r>
              <a:rPr dirty="0" spc="-60"/>
              <a:t>look </a:t>
            </a:r>
            <a:r>
              <a:rPr dirty="0" spc="20"/>
              <a:t>at</a:t>
            </a:r>
            <a:r>
              <a:rPr dirty="0" spc="-1019"/>
              <a:t> </a:t>
            </a:r>
            <a:r>
              <a:rPr dirty="0" spc="-65"/>
              <a:t>examples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7"/>
                </a:lnTo>
                <a:lnTo>
                  <a:pt x="0" y="61856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F5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86016" y="5852159"/>
            <a:ext cx="1246631" cy="371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2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599" y="6858000"/>
                </a:lnTo>
                <a:lnTo>
                  <a:pt x="22859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6" y="6858000"/>
                </a:lnTo>
                <a:lnTo>
                  <a:pt x="19354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07122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07122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993122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7"/>
                </a:moveTo>
                <a:lnTo>
                  <a:pt x="150875" y="6857997"/>
                </a:lnTo>
                <a:lnTo>
                  <a:pt x="150875" y="0"/>
                </a:lnTo>
                <a:lnTo>
                  <a:pt x="0" y="0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3112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63922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63922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767" y="0"/>
            <a:ext cx="909523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12700">
            <a:solidFill>
              <a:srgbClr val="EE58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86016" y="5849111"/>
            <a:ext cx="1246631" cy="371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962656" y="3252723"/>
            <a:ext cx="532765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4"/>
              <a:t>Shallow </a:t>
            </a:r>
            <a:r>
              <a:rPr dirty="0"/>
              <a:t>&amp; </a:t>
            </a:r>
            <a:r>
              <a:rPr dirty="0" spc="105"/>
              <a:t>Deep</a:t>
            </a:r>
            <a:r>
              <a:rPr dirty="0" spc="-785"/>
              <a:t> </a:t>
            </a:r>
            <a:r>
              <a:rPr dirty="0" spc="125"/>
              <a:t>copy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892033" y="8635"/>
            <a:ext cx="284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solidFill>
                  <a:srgbClr val="EE5846"/>
                </a:solidFill>
                <a:latin typeface="Verdana"/>
                <a:cs typeface="Verdana"/>
              </a:rPr>
              <a:t>12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7"/>
                </a:lnTo>
                <a:lnTo>
                  <a:pt x="0" y="61856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F5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86016" y="5852159"/>
            <a:ext cx="1246631" cy="371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2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599" y="6858000"/>
                </a:lnTo>
                <a:lnTo>
                  <a:pt x="22859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6" y="6858000"/>
                </a:lnTo>
                <a:lnTo>
                  <a:pt x="19354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07122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07122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993122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7"/>
                </a:moveTo>
                <a:lnTo>
                  <a:pt x="150875" y="6857997"/>
                </a:lnTo>
                <a:lnTo>
                  <a:pt x="150875" y="0"/>
                </a:lnTo>
                <a:lnTo>
                  <a:pt x="0" y="0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3112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63922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63922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767" y="0"/>
            <a:ext cx="909523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12700">
            <a:solidFill>
              <a:srgbClr val="EE58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86016" y="5849111"/>
            <a:ext cx="1246631" cy="371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794760" y="3252723"/>
            <a:ext cx="372999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0"/>
              <a:t>Initialization</a:t>
            </a:r>
            <a:r>
              <a:rPr dirty="0" spc="-620"/>
              <a:t> </a:t>
            </a:r>
            <a:r>
              <a:rPr dirty="0" spc="-270"/>
              <a:t>List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892033" y="8635"/>
            <a:ext cx="284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solidFill>
                  <a:srgbClr val="EE5846"/>
                </a:solidFill>
                <a:latin typeface="Verdana"/>
                <a:cs typeface="Verdana"/>
              </a:rPr>
              <a:t>13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7"/>
                </a:lnTo>
                <a:lnTo>
                  <a:pt x="0" y="61856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F5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86016" y="5852159"/>
            <a:ext cx="1246631" cy="371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2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599" y="6858000"/>
                </a:lnTo>
                <a:lnTo>
                  <a:pt x="22859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6" y="6858000"/>
                </a:lnTo>
                <a:lnTo>
                  <a:pt x="19354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07122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07122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993122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7"/>
                </a:moveTo>
                <a:lnTo>
                  <a:pt x="150875" y="6857997"/>
                </a:lnTo>
                <a:lnTo>
                  <a:pt x="150875" y="0"/>
                </a:lnTo>
                <a:lnTo>
                  <a:pt x="0" y="0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3112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63922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63922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767" y="0"/>
            <a:ext cx="909523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12700">
            <a:solidFill>
              <a:srgbClr val="EE58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86016" y="5849111"/>
            <a:ext cx="1246631" cy="371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009900" y="3252723"/>
            <a:ext cx="526161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Const </a:t>
            </a:r>
            <a:r>
              <a:rPr dirty="0" spc="55"/>
              <a:t>Data</a:t>
            </a:r>
            <a:r>
              <a:rPr dirty="0" spc="-650"/>
              <a:t> </a:t>
            </a:r>
            <a:r>
              <a:rPr dirty="0" spc="-40"/>
              <a:t>Members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892033" y="8635"/>
            <a:ext cx="284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solidFill>
                  <a:srgbClr val="EE5846"/>
                </a:solidFill>
                <a:latin typeface="Verdana"/>
                <a:cs typeface="Verdana"/>
              </a:rPr>
              <a:t>14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7"/>
                </a:lnTo>
                <a:lnTo>
                  <a:pt x="0" y="61856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F5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86016" y="5852159"/>
            <a:ext cx="1246631" cy="371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2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599" y="6858000"/>
                </a:lnTo>
                <a:lnTo>
                  <a:pt x="22859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6" y="6858000"/>
                </a:lnTo>
                <a:lnTo>
                  <a:pt x="19354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07122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07122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993122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7"/>
                </a:moveTo>
                <a:lnTo>
                  <a:pt x="150875" y="6857997"/>
                </a:lnTo>
                <a:lnTo>
                  <a:pt x="150875" y="0"/>
                </a:lnTo>
                <a:lnTo>
                  <a:pt x="0" y="0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3112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63922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63922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767" y="0"/>
            <a:ext cx="909523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12700">
            <a:solidFill>
              <a:srgbClr val="EE58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86016" y="5849111"/>
            <a:ext cx="1246631" cy="371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035810" y="3252723"/>
            <a:ext cx="520827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Static </a:t>
            </a:r>
            <a:r>
              <a:rPr dirty="0" spc="55"/>
              <a:t>Data</a:t>
            </a:r>
            <a:r>
              <a:rPr dirty="0" spc="-645"/>
              <a:t> </a:t>
            </a:r>
            <a:r>
              <a:rPr dirty="0" spc="-40"/>
              <a:t>Members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892033" y="8635"/>
            <a:ext cx="284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solidFill>
                  <a:srgbClr val="EE5846"/>
                </a:solidFill>
                <a:latin typeface="Verdana"/>
                <a:cs typeface="Verdana"/>
              </a:rPr>
              <a:t>16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7"/>
                </a:lnTo>
                <a:lnTo>
                  <a:pt x="0" y="61856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F5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86016" y="5852159"/>
            <a:ext cx="1246631" cy="371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2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599" y="6858000"/>
                </a:lnTo>
                <a:lnTo>
                  <a:pt x="22859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6" y="6858000"/>
                </a:lnTo>
                <a:lnTo>
                  <a:pt x="19354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07122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07122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993122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7"/>
                </a:moveTo>
                <a:lnTo>
                  <a:pt x="150875" y="6857997"/>
                </a:lnTo>
                <a:lnTo>
                  <a:pt x="150875" y="0"/>
                </a:lnTo>
                <a:lnTo>
                  <a:pt x="0" y="0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3112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63922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63922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767" y="0"/>
            <a:ext cx="909523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12700">
            <a:solidFill>
              <a:srgbClr val="EE58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86016" y="5849111"/>
            <a:ext cx="1246631" cy="371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284222" y="3252723"/>
            <a:ext cx="472821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Constant</a:t>
            </a:r>
            <a:r>
              <a:rPr dirty="0" spc="-415"/>
              <a:t> </a:t>
            </a:r>
            <a:r>
              <a:rPr dirty="0" spc="-105"/>
              <a:t>Functions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892033" y="8635"/>
            <a:ext cx="284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solidFill>
                  <a:srgbClr val="EE5846"/>
                </a:solidFill>
                <a:latin typeface="Verdana"/>
                <a:cs typeface="Verdana"/>
              </a:rPr>
              <a:t>17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7"/>
                </a:lnTo>
                <a:lnTo>
                  <a:pt x="0" y="61856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F5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86016" y="5852159"/>
            <a:ext cx="1246631" cy="371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2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599" y="6858000"/>
                </a:lnTo>
                <a:lnTo>
                  <a:pt x="22859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6" y="6858000"/>
                </a:lnTo>
                <a:lnTo>
                  <a:pt x="19354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07122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07122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993122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7"/>
                </a:moveTo>
                <a:lnTo>
                  <a:pt x="150875" y="6857997"/>
                </a:lnTo>
                <a:lnTo>
                  <a:pt x="150875" y="0"/>
                </a:lnTo>
                <a:lnTo>
                  <a:pt x="0" y="0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3112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63922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63922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767" y="0"/>
            <a:ext cx="909523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12700">
            <a:solidFill>
              <a:srgbClr val="EE58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86016" y="5849111"/>
            <a:ext cx="1246631" cy="371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883410" y="3252723"/>
            <a:ext cx="549275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Operator</a:t>
            </a:r>
            <a:r>
              <a:rPr dirty="0" spc="-315"/>
              <a:t> </a:t>
            </a:r>
            <a:r>
              <a:rPr dirty="0" spc="-5"/>
              <a:t>Overloading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892033" y="8635"/>
            <a:ext cx="284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solidFill>
                  <a:srgbClr val="EE5846"/>
                </a:solidFill>
                <a:latin typeface="Verdana"/>
                <a:cs typeface="Verdana"/>
              </a:rPr>
              <a:t>18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003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199" y="344929"/>
                </a:lnTo>
                <a:lnTo>
                  <a:pt x="1600199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92003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199" y="327424"/>
                </a:lnTo>
                <a:lnTo>
                  <a:pt x="1600199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60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0"/>
                </a:moveTo>
                <a:lnTo>
                  <a:pt x="457199" y="0"/>
                </a:lnTo>
                <a:lnTo>
                  <a:pt x="45719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20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0"/>
                </a:move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4913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200" y="344929"/>
                </a:lnTo>
                <a:lnTo>
                  <a:pt x="1600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14913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200" y="327424"/>
                </a:lnTo>
                <a:lnTo>
                  <a:pt x="1600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0513" y="0"/>
            <a:ext cx="457200" cy="345440"/>
          </a:xfrm>
          <a:custGeom>
            <a:avLst/>
            <a:gdLst/>
            <a:ahLst/>
            <a:cxnLst/>
            <a:rect l="l" t="t" r="r" b="b"/>
            <a:pathLst>
              <a:path w="457200" h="345440">
                <a:moveTo>
                  <a:pt x="0" y="344929"/>
                </a:moveTo>
                <a:lnTo>
                  <a:pt x="457200" y="344929"/>
                </a:lnTo>
                <a:lnTo>
                  <a:pt x="457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0513" y="6530575"/>
            <a:ext cx="457200" cy="327660"/>
          </a:xfrm>
          <a:custGeom>
            <a:avLst/>
            <a:gdLst/>
            <a:ahLst/>
            <a:cxnLst/>
            <a:rect l="l" t="t" r="r" b="b"/>
            <a:pathLst>
              <a:path w="457200" h="327659">
                <a:moveTo>
                  <a:pt x="0" y="327424"/>
                </a:moveTo>
                <a:lnTo>
                  <a:pt x="457200" y="327424"/>
                </a:lnTo>
                <a:lnTo>
                  <a:pt x="457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9113" y="0"/>
            <a:ext cx="762000" cy="345440"/>
          </a:xfrm>
          <a:custGeom>
            <a:avLst/>
            <a:gdLst/>
            <a:ahLst/>
            <a:cxnLst/>
            <a:rect l="l" t="t" r="r" b="b"/>
            <a:pathLst>
              <a:path w="762000" h="345440">
                <a:moveTo>
                  <a:pt x="0" y="344929"/>
                </a:moveTo>
                <a:lnTo>
                  <a:pt x="762000" y="344929"/>
                </a:lnTo>
                <a:lnTo>
                  <a:pt x="7620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9113" y="6530575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424"/>
                </a:moveTo>
                <a:lnTo>
                  <a:pt x="762000" y="327424"/>
                </a:lnTo>
                <a:lnTo>
                  <a:pt x="7620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07004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200" y="344929"/>
                </a:lnTo>
                <a:lnTo>
                  <a:pt x="1600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07004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200" y="327424"/>
                </a:lnTo>
                <a:lnTo>
                  <a:pt x="1600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64404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379595" y="0"/>
                </a:moveTo>
                <a:lnTo>
                  <a:pt x="379595" y="6858000"/>
                </a:lnTo>
                <a:lnTo>
                  <a:pt x="0" y="6858000"/>
                </a:lnTo>
                <a:lnTo>
                  <a:pt x="0" y="0"/>
                </a:lnTo>
                <a:lnTo>
                  <a:pt x="379595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3100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76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87603" y="0"/>
            <a:ext cx="2819400" cy="345440"/>
          </a:xfrm>
          <a:custGeom>
            <a:avLst/>
            <a:gdLst/>
            <a:ahLst/>
            <a:cxnLst/>
            <a:rect l="l" t="t" r="r" b="b"/>
            <a:pathLst>
              <a:path w="2819400" h="345440">
                <a:moveTo>
                  <a:pt x="0" y="344929"/>
                </a:moveTo>
                <a:lnTo>
                  <a:pt x="2819400" y="344929"/>
                </a:lnTo>
                <a:lnTo>
                  <a:pt x="28194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7603" y="6530575"/>
            <a:ext cx="2819400" cy="327660"/>
          </a:xfrm>
          <a:custGeom>
            <a:avLst/>
            <a:gdLst/>
            <a:ahLst/>
            <a:cxnLst/>
            <a:rect l="l" t="t" r="r" b="b"/>
            <a:pathLst>
              <a:path w="2819400" h="327659">
                <a:moveTo>
                  <a:pt x="0" y="327424"/>
                </a:moveTo>
                <a:lnTo>
                  <a:pt x="2819400" y="327424"/>
                </a:lnTo>
                <a:lnTo>
                  <a:pt x="28194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502" y="0"/>
            <a:ext cx="9102847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6"/>
                </a:lnTo>
                <a:lnTo>
                  <a:pt x="0" y="6185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7"/>
                </a:lnTo>
                <a:lnTo>
                  <a:pt x="0" y="61856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F5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86016" y="5852159"/>
            <a:ext cx="1246631" cy="371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132367" y="736091"/>
            <a:ext cx="13538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BD5C45"/>
                </a:solidFill>
                <a:latin typeface="Century Gothic"/>
                <a:cs typeface="Century Gothic"/>
              </a:rPr>
              <a:t>Re</a:t>
            </a:r>
            <a:r>
              <a:rPr dirty="0" sz="3200" spc="5">
                <a:solidFill>
                  <a:srgbClr val="BD5C45"/>
                </a:solidFill>
                <a:latin typeface="Century Gothic"/>
                <a:cs typeface="Century Gothic"/>
              </a:rPr>
              <a:t>c</a:t>
            </a:r>
            <a:r>
              <a:rPr dirty="0" sz="3200">
                <a:solidFill>
                  <a:srgbClr val="BD5C45"/>
                </a:solidFill>
                <a:latin typeface="Century Gothic"/>
                <a:cs typeface="Century Gothic"/>
              </a:rPr>
              <a:t>ap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90811" y="1630172"/>
            <a:ext cx="6022340" cy="391160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25"/>
              </a:spcBef>
              <a:buClr>
                <a:srgbClr val="BD5C45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latin typeface="Century Gothic"/>
                <a:cs typeface="Century Gothic"/>
              </a:rPr>
              <a:t>How to define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pointers?</a:t>
            </a:r>
            <a:endParaRPr sz="24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620"/>
              </a:spcBef>
              <a:buClr>
                <a:srgbClr val="BD5C45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Century Gothic"/>
                <a:cs typeface="Century Gothic"/>
              </a:rPr>
              <a:t>Address of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Operator?</a:t>
            </a:r>
            <a:endParaRPr sz="24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Clr>
                <a:srgbClr val="BD5C45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latin typeface="Century Gothic"/>
                <a:cs typeface="Century Gothic"/>
              </a:rPr>
              <a:t>Dereference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operator?</a:t>
            </a:r>
            <a:endParaRPr sz="24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505"/>
              </a:spcBef>
              <a:buClr>
                <a:srgbClr val="BD5C45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latin typeface="Century Gothic"/>
                <a:cs typeface="Century Gothic"/>
              </a:rPr>
              <a:t>Arithmetic Operators </a:t>
            </a:r>
            <a:r>
              <a:rPr dirty="0" sz="2400">
                <a:latin typeface="Century Gothic"/>
                <a:cs typeface="Century Gothic"/>
              </a:rPr>
              <a:t>on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pointers?</a:t>
            </a:r>
            <a:endParaRPr sz="24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Clr>
                <a:srgbClr val="BD5C45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latin typeface="Century Gothic"/>
                <a:cs typeface="Century Gothic"/>
              </a:rPr>
              <a:t>Arrays </a:t>
            </a:r>
            <a:r>
              <a:rPr dirty="0" sz="2400">
                <a:latin typeface="Century Gothic"/>
                <a:cs typeface="Century Gothic"/>
              </a:rPr>
              <a:t>&amp;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Pointers</a:t>
            </a:r>
            <a:endParaRPr sz="24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525"/>
              </a:spcBef>
              <a:buClr>
                <a:srgbClr val="BD5C45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latin typeface="Century Gothic"/>
                <a:cs typeface="Century Gothic"/>
              </a:rPr>
              <a:t>Reference Variables</a:t>
            </a:r>
            <a:endParaRPr sz="24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Clr>
                <a:srgbClr val="BD5C45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Century Gothic"/>
                <a:cs typeface="Century Gothic"/>
              </a:rPr>
              <a:t>Pass by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reference</a:t>
            </a:r>
            <a:endParaRPr sz="2400">
              <a:latin typeface="Century Gothic"/>
              <a:cs typeface="Century Gothic"/>
            </a:endParaRPr>
          </a:p>
          <a:p>
            <a:pPr marL="469265" marR="5080" indent="-457200">
              <a:lnSpc>
                <a:spcPct val="100800"/>
              </a:lnSpc>
              <a:spcBef>
                <a:spcPts val="480"/>
              </a:spcBef>
              <a:buClr>
                <a:srgbClr val="BD5C45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latin typeface="Century Gothic"/>
                <a:cs typeface="Century Gothic"/>
              </a:rPr>
              <a:t>Returning pointers </a:t>
            </a:r>
            <a:r>
              <a:rPr dirty="0" sz="2400">
                <a:latin typeface="Century Gothic"/>
                <a:cs typeface="Century Gothic"/>
              </a:rPr>
              <a:t>or </a:t>
            </a:r>
            <a:r>
              <a:rPr dirty="0" sz="2400" spc="-5">
                <a:latin typeface="Century Gothic"/>
                <a:cs typeface="Century Gothic"/>
              </a:rPr>
              <a:t>References from  functions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90827" y="11683"/>
            <a:ext cx="152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EF5946"/>
                </a:solidFill>
                <a:latin typeface="Century Gothic"/>
                <a:cs typeface="Century Gothic"/>
              </a:rPr>
              <a:t>3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003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199" y="344929"/>
                </a:lnTo>
                <a:lnTo>
                  <a:pt x="1600199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92003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199" y="327424"/>
                </a:lnTo>
                <a:lnTo>
                  <a:pt x="1600199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60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0"/>
                </a:moveTo>
                <a:lnTo>
                  <a:pt x="457199" y="0"/>
                </a:lnTo>
                <a:lnTo>
                  <a:pt x="45719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20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0"/>
                </a:move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4913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200" y="344929"/>
                </a:lnTo>
                <a:lnTo>
                  <a:pt x="1600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14913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200" y="327424"/>
                </a:lnTo>
                <a:lnTo>
                  <a:pt x="1600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0513" y="0"/>
            <a:ext cx="457200" cy="345440"/>
          </a:xfrm>
          <a:custGeom>
            <a:avLst/>
            <a:gdLst/>
            <a:ahLst/>
            <a:cxnLst/>
            <a:rect l="l" t="t" r="r" b="b"/>
            <a:pathLst>
              <a:path w="457200" h="345440">
                <a:moveTo>
                  <a:pt x="0" y="344929"/>
                </a:moveTo>
                <a:lnTo>
                  <a:pt x="457200" y="344929"/>
                </a:lnTo>
                <a:lnTo>
                  <a:pt x="457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0513" y="6530575"/>
            <a:ext cx="457200" cy="327660"/>
          </a:xfrm>
          <a:custGeom>
            <a:avLst/>
            <a:gdLst/>
            <a:ahLst/>
            <a:cxnLst/>
            <a:rect l="l" t="t" r="r" b="b"/>
            <a:pathLst>
              <a:path w="457200" h="327659">
                <a:moveTo>
                  <a:pt x="0" y="327424"/>
                </a:moveTo>
                <a:lnTo>
                  <a:pt x="457200" y="327424"/>
                </a:lnTo>
                <a:lnTo>
                  <a:pt x="457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9113" y="0"/>
            <a:ext cx="762000" cy="345440"/>
          </a:xfrm>
          <a:custGeom>
            <a:avLst/>
            <a:gdLst/>
            <a:ahLst/>
            <a:cxnLst/>
            <a:rect l="l" t="t" r="r" b="b"/>
            <a:pathLst>
              <a:path w="762000" h="345440">
                <a:moveTo>
                  <a:pt x="0" y="344929"/>
                </a:moveTo>
                <a:lnTo>
                  <a:pt x="762000" y="344929"/>
                </a:lnTo>
                <a:lnTo>
                  <a:pt x="7620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9113" y="6530575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424"/>
                </a:moveTo>
                <a:lnTo>
                  <a:pt x="762000" y="327424"/>
                </a:lnTo>
                <a:lnTo>
                  <a:pt x="7620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07004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200" y="344929"/>
                </a:lnTo>
                <a:lnTo>
                  <a:pt x="1600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07004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200" y="327424"/>
                </a:lnTo>
                <a:lnTo>
                  <a:pt x="1600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64404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379595" y="0"/>
                </a:moveTo>
                <a:lnTo>
                  <a:pt x="379595" y="6858000"/>
                </a:lnTo>
                <a:lnTo>
                  <a:pt x="0" y="6858000"/>
                </a:lnTo>
                <a:lnTo>
                  <a:pt x="0" y="0"/>
                </a:lnTo>
                <a:lnTo>
                  <a:pt x="379595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3100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76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87603" y="0"/>
            <a:ext cx="2819400" cy="345440"/>
          </a:xfrm>
          <a:custGeom>
            <a:avLst/>
            <a:gdLst/>
            <a:ahLst/>
            <a:cxnLst/>
            <a:rect l="l" t="t" r="r" b="b"/>
            <a:pathLst>
              <a:path w="2819400" h="345440">
                <a:moveTo>
                  <a:pt x="0" y="344929"/>
                </a:moveTo>
                <a:lnTo>
                  <a:pt x="2819400" y="344929"/>
                </a:lnTo>
                <a:lnTo>
                  <a:pt x="28194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7603" y="6530575"/>
            <a:ext cx="2819400" cy="327660"/>
          </a:xfrm>
          <a:custGeom>
            <a:avLst/>
            <a:gdLst/>
            <a:ahLst/>
            <a:cxnLst/>
            <a:rect l="l" t="t" r="r" b="b"/>
            <a:pathLst>
              <a:path w="2819400" h="327659">
                <a:moveTo>
                  <a:pt x="0" y="327424"/>
                </a:moveTo>
                <a:lnTo>
                  <a:pt x="2819400" y="327424"/>
                </a:lnTo>
                <a:lnTo>
                  <a:pt x="28194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502" y="0"/>
            <a:ext cx="9102847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7"/>
                </a:lnTo>
                <a:lnTo>
                  <a:pt x="0" y="61856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F5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986016" y="5852159"/>
            <a:ext cx="1246631" cy="371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72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599" y="6858000"/>
                </a:lnTo>
                <a:lnTo>
                  <a:pt x="22859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6" y="6858000"/>
                </a:lnTo>
                <a:lnTo>
                  <a:pt x="19354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707122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07122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993122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7"/>
                </a:moveTo>
                <a:lnTo>
                  <a:pt x="150875" y="6857997"/>
                </a:lnTo>
                <a:lnTo>
                  <a:pt x="150875" y="0"/>
                </a:lnTo>
                <a:lnTo>
                  <a:pt x="0" y="0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23112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963922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63922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8767" y="0"/>
            <a:ext cx="9095232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12700">
            <a:solidFill>
              <a:srgbClr val="EE58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986016" y="5849111"/>
            <a:ext cx="1246631" cy="3718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122374" y="774191"/>
            <a:ext cx="3997960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>
                <a:latin typeface="Century Gothic"/>
                <a:cs typeface="Century Gothic"/>
              </a:rPr>
              <a:t>Operator</a:t>
            </a:r>
            <a:r>
              <a:rPr dirty="0" sz="2900" spc="-340">
                <a:latin typeface="Century Gothic"/>
                <a:cs typeface="Century Gothic"/>
              </a:rPr>
              <a:t> </a:t>
            </a:r>
            <a:r>
              <a:rPr dirty="0" sz="2900" spc="5">
                <a:latin typeface="Century Gothic"/>
                <a:cs typeface="Century Gothic"/>
              </a:rPr>
              <a:t>Overloading</a:t>
            </a:r>
            <a:endParaRPr sz="2900">
              <a:latin typeface="Century Gothic"/>
              <a:cs typeface="Century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90954" y="1361947"/>
            <a:ext cx="6532245" cy="44297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400" spc="-55">
                <a:latin typeface="Verdana"/>
                <a:cs typeface="Verdana"/>
              </a:rPr>
              <a:t>class</a:t>
            </a:r>
            <a:r>
              <a:rPr dirty="0" sz="2400" spc="-245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pair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Verdana"/>
                <a:cs typeface="Verdana"/>
              </a:rPr>
              <a:t>{</a:t>
            </a:r>
            <a:endParaRPr sz="2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240"/>
              </a:spcBef>
            </a:pPr>
            <a:r>
              <a:rPr dirty="0" sz="2400" spc="-40">
                <a:latin typeface="Verdana"/>
                <a:cs typeface="Verdana"/>
              </a:rPr>
              <a:t>public:</a:t>
            </a:r>
            <a:endParaRPr sz="2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505"/>
              </a:spcBef>
            </a:pPr>
            <a:r>
              <a:rPr dirty="0" sz="2400" spc="-80">
                <a:latin typeface="Verdana"/>
                <a:cs typeface="Verdana"/>
              </a:rPr>
              <a:t>int</a:t>
            </a:r>
            <a:r>
              <a:rPr dirty="0" sz="2400" spc="-365">
                <a:latin typeface="Verdana"/>
                <a:cs typeface="Verdana"/>
              </a:rPr>
              <a:t> </a:t>
            </a:r>
            <a:r>
              <a:rPr dirty="0" sz="2400" spc="-270">
                <a:latin typeface="Verdana"/>
                <a:cs typeface="Verdana"/>
              </a:rPr>
              <a:t>x,y;</a:t>
            </a:r>
            <a:endParaRPr sz="2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1030"/>
              </a:spcBef>
            </a:pPr>
            <a:r>
              <a:rPr dirty="0" sz="2400" spc="30">
                <a:latin typeface="Verdana"/>
                <a:cs typeface="Verdana"/>
              </a:rPr>
              <a:t>bool</a:t>
            </a:r>
            <a:r>
              <a:rPr dirty="0" sz="2400" spc="-14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operator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70">
                <a:latin typeface="Verdana"/>
                <a:cs typeface="Verdana"/>
              </a:rPr>
              <a:t>&lt;(</a:t>
            </a:r>
            <a:r>
              <a:rPr dirty="0" sz="2400" spc="-40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const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pair&amp;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)</a:t>
            </a:r>
            <a:r>
              <a:rPr dirty="0" sz="2400" spc="-40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const</a:t>
            </a:r>
            <a:endParaRPr sz="2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505"/>
              </a:spcBef>
            </a:pPr>
            <a:r>
              <a:rPr dirty="0" sz="2400">
                <a:latin typeface="Verdana"/>
                <a:cs typeface="Verdana"/>
              </a:rPr>
              <a:t>{</a:t>
            </a:r>
            <a:endParaRPr sz="2400">
              <a:latin typeface="Verdana"/>
              <a:cs typeface="Verdana"/>
            </a:endParaRPr>
          </a:p>
          <a:p>
            <a:pPr marL="1772920">
              <a:lnSpc>
                <a:spcPct val="100000"/>
              </a:lnSpc>
              <a:spcBef>
                <a:spcPts val="240"/>
              </a:spcBef>
            </a:pPr>
            <a:r>
              <a:rPr dirty="0" sz="2400" spc="-215">
                <a:latin typeface="Verdana"/>
                <a:cs typeface="Verdana"/>
              </a:rPr>
              <a:t>if(x==p.x) </a:t>
            </a:r>
            <a:r>
              <a:rPr dirty="0" sz="2400" spc="-100">
                <a:latin typeface="Verdana"/>
                <a:cs typeface="Verdana"/>
              </a:rPr>
              <a:t>return</a:t>
            </a:r>
            <a:r>
              <a:rPr dirty="0" sz="2400" spc="-575">
                <a:latin typeface="Verdana"/>
                <a:cs typeface="Verdana"/>
              </a:rPr>
              <a:t> </a:t>
            </a:r>
            <a:r>
              <a:rPr dirty="0" sz="2400" spc="-225">
                <a:latin typeface="Verdana"/>
                <a:cs typeface="Verdana"/>
              </a:rPr>
              <a:t>y&lt;p.y;</a:t>
            </a:r>
            <a:endParaRPr sz="2400">
              <a:latin typeface="Verdana"/>
              <a:cs typeface="Verdana"/>
            </a:endParaRPr>
          </a:p>
          <a:p>
            <a:pPr marL="1772920">
              <a:lnSpc>
                <a:spcPct val="100000"/>
              </a:lnSpc>
              <a:spcBef>
                <a:spcPts val="600"/>
              </a:spcBef>
            </a:pPr>
            <a:r>
              <a:rPr dirty="0" sz="2400" spc="-100">
                <a:latin typeface="Verdana"/>
                <a:cs typeface="Verdana"/>
              </a:rPr>
              <a:t>return</a:t>
            </a:r>
            <a:r>
              <a:rPr dirty="0" sz="2400" spc="-300">
                <a:latin typeface="Verdana"/>
                <a:cs typeface="Verdana"/>
              </a:rPr>
              <a:t> </a:t>
            </a:r>
            <a:r>
              <a:rPr dirty="0" sz="2400" spc="-270">
                <a:latin typeface="Verdana"/>
                <a:cs typeface="Verdana"/>
              </a:rPr>
              <a:t>x&lt;p.x;</a:t>
            </a:r>
            <a:endParaRPr sz="2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935"/>
              </a:spcBef>
            </a:pPr>
            <a:r>
              <a:rPr dirty="0" sz="2400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400" spc="-570">
                <a:latin typeface="Verdana"/>
                <a:cs typeface="Verdana"/>
              </a:rPr>
              <a:t>};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92033" y="5588"/>
            <a:ext cx="284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solidFill>
                  <a:srgbClr val="EE5846"/>
                </a:solidFill>
                <a:latin typeface="Verdana"/>
                <a:cs typeface="Verdana"/>
              </a:rPr>
              <a:t>19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4805" y="3290316"/>
            <a:ext cx="215328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BD5C45"/>
                </a:solidFill>
                <a:latin typeface="Century Gothic"/>
                <a:cs typeface="Century Gothic"/>
              </a:rPr>
              <a:t>Thank</a:t>
            </a:r>
            <a:r>
              <a:rPr dirty="0" sz="3200" spc="-55">
                <a:solidFill>
                  <a:srgbClr val="BD5C45"/>
                </a:solidFill>
                <a:latin typeface="Century Gothic"/>
                <a:cs typeface="Century Gothic"/>
              </a:rPr>
              <a:t> </a:t>
            </a:r>
            <a:r>
              <a:rPr dirty="0" sz="3200">
                <a:solidFill>
                  <a:srgbClr val="BD5C45"/>
                </a:solidFill>
                <a:latin typeface="Century Gothic"/>
                <a:cs typeface="Century Gothic"/>
              </a:rPr>
              <a:t>You!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9742" y="5750052"/>
            <a:ext cx="11430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0D0D0D"/>
                </a:solidFill>
                <a:latin typeface="Century Gothic"/>
                <a:cs typeface="Century Gothic"/>
              </a:rPr>
              <a:t>Kartik</a:t>
            </a:r>
            <a:r>
              <a:rPr dirty="0" sz="1400" spc="-50">
                <a:solidFill>
                  <a:srgbClr val="0D0D0D"/>
                </a:solidFill>
                <a:latin typeface="Century Gothic"/>
                <a:cs typeface="Century Gothic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entury Gothic"/>
                <a:cs typeface="Century Gothic"/>
              </a:rPr>
              <a:t>Mathur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9277" y="5885179"/>
            <a:ext cx="267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EF5946"/>
                </a:solidFill>
                <a:latin typeface="Century Gothic"/>
                <a:cs typeface="Century Gothic"/>
              </a:rPr>
              <a:t>31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6"/>
                </a:lnTo>
                <a:lnTo>
                  <a:pt x="0" y="6185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7"/>
                </a:lnTo>
                <a:lnTo>
                  <a:pt x="0" y="61856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F5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86016" y="5852159"/>
            <a:ext cx="1246631" cy="371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3312" y="3252723"/>
            <a:ext cx="503301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BD5C45"/>
                </a:solidFill>
                <a:latin typeface="Century Gothic"/>
                <a:cs typeface="Century Gothic"/>
              </a:rPr>
              <a:t>Address</a:t>
            </a:r>
            <a:r>
              <a:rPr dirty="0" spc="-55">
                <a:solidFill>
                  <a:srgbClr val="BD5C45"/>
                </a:solidFill>
                <a:latin typeface="Century Gothic"/>
                <a:cs typeface="Century Gothic"/>
              </a:rPr>
              <a:t> </a:t>
            </a:r>
            <a:r>
              <a:rPr dirty="0" spc="-5">
                <a:solidFill>
                  <a:srgbClr val="BD5C45"/>
                </a:solidFill>
                <a:latin typeface="Century Gothic"/>
                <a:cs typeface="Century Gothic"/>
              </a:rPr>
              <a:t>typecasting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90827" y="11683"/>
            <a:ext cx="152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EF5946"/>
                </a:solidFill>
                <a:latin typeface="Century Gothic"/>
                <a:cs typeface="Century Gothic"/>
              </a:rPr>
              <a:t>4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6"/>
                </a:lnTo>
                <a:lnTo>
                  <a:pt x="0" y="6185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7"/>
                </a:lnTo>
                <a:lnTo>
                  <a:pt x="0" y="61856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F5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86016" y="5852159"/>
            <a:ext cx="1246631" cy="371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98065" marR="5080" indent="-866775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BD5C45"/>
                </a:solidFill>
                <a:latin typeface="Century Gothic"/>
                <a:cs typeface="Century Gothic"/>
              </a:rPr>
              <a:t>Dynamic</a:t>
            </a:r>
            <a:r>
              <a:rPr dirty="0" spc="-55">
                <a:solidFill>
                  <a:srgbClr val="BD5C45"/>
                </a:solidFill>
                <a:latin typeface="Century Gothic"/>
                <a:cs typeface="Century Gothic"/>
              </a:rPr>
              <a:t> </a:t>
            </a:r>
            <a:r>
              <a:rPr dirty="0" spc="-5">
                <a:solidFill>
                  <a:srgbClr val="BD5C45"/>
                </a:solidFill>
                <a:latin typeface="Century Gothic"/>
                <a:cs typeface="Century Gothic"/>
              </a:rPr>
              <a:t>Memory  Allocation!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90827" y="11683"/>
            <a:ext cx="152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EF5946"/>
                </a:solidFill>
                <a:latin typeface="Century Gothic"/>
                <a:cs typeface="Century Gothic"/>
              </a:rPr>
              <a:t>5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003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199" y="344929"/>
                </a:lnTo>
                <a:lnTo>
                  <a:pt x="1600199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92003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199" y="327424"/>
                </a:lnTo>
                <a:lnTo>
                  <a:pt x="1600199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60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0"/>
                </a:moveTo>
                <a:lnTo>
                  <a:pt x="457199" y="0"/>
                </a:lnTo>
                <a:lnTo>
                  <a:pt x="45719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20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0"/>
                </a:move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4913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200" y="344929"/>
                </a:lnTo>
                <a:lnTo>
                  <a:pt x="1600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14913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200" y="327424"/>
                </a:lnTo>
                <a:lnTo>
                  <a:pt x="1600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0513" y="0"/>
            <a:ext cx="457200" cy="345440"/>
          </a:xfrm>
          <a:custGeom>
            <a:avLst/>
            <a:gdLst/>
            <a:ahLst/>
            <a:cxnLst/>
            <a:rect l="l" t="t" r="r" b="b"/>
            <a:pathLst>
              <a:path w="457200" h="345440">
                <a:moveTo>
                  <a:pt x="0" y="344929"/>
                </a:moveTo>
                <a:lnTo>
                  <a:pt x="457200" y="344929"/>
                </a:lnTo>
                <a:lnTo>
                  <a:pt x="457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0513" y="6530575"/>
            <a:ext cx="457200" cy="327660"/>
          </a:xfrm>
          <a:custGeom>
            <a:avLst/>
            <a:gdLst/>
            <a:ahLst/>
            <a:cxnLst/>
            <a:rect l="l" t="t" r="r" b="b"/>
            <a:pathLst>
              <a:path w="457200" h="327659">
                <a:moveTo>
                  <a:pt x="0" y="327424"/>
                </a:moveTo>
                <a:lnTo>
                  <a:pt x="457200" y="327424"/>
                </a:lnTo>
                <a:lnTo>
                  <a:pt x="457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9113" y="0"/>
            <a:ext cx="762000" cy="345440"/>
          </a:xfrm>
          <a:custGeom>
            <a:avLst/>
            <a:gdLst/>
            <a:ahLst/>
            <a:cxnLst/>
            <a:rect l="l" t="t" r="r" b="b"/>
            <a:pathLst>
              <a:path w="762000" h="345440">
                <a:moveTo>
                  <a:pt x="0" y="344929"/>
                </a:moveTo>
                <a:lnTo>
                  <a:pt x="762000" y="344929"/>
                </a:lnTo>
                <a:lnTo>
                  <a:pt x="7620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9113" y="6530575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424"/>
                </a:moveTo>
                <a:lnTo>
                  <a:pt x="762000" y="327424"/>
                </a:lnTo>
                <a:lnTo>
                  <a:pt x="7620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07004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200" y="344929"/>
                </a:lnTo>
                <a:lnTo>
                  <a:pt x="1600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07004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200" y="327424"/>
                </a:lnTo>
                <a:lnTo>
                  <a:pt x="1600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64404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379595" y="0"/>
                </a:moveTo>
                <a:lnTo>
                  <a:pt x="379595" y="6858000"/>
                </a:lnTo>
                <a:lnTo>
                  <a:pt x="0" y="6858000"/>
                </a:lnTo>
                <a:lnTo>
                  <a:pt x="0" y="0"/>
                </a:lnTo>
                <a:lnTo>
                  <a:pt x="379595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3100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76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87603" y="0"/>
            <a:ext cx="2819400" cy="345440"/>
          </a:xfrm>
          <a:custGeom>
            <a:avLst/>
            <a:gdLst/>
            <a:ahLst/>
            <a:cxnLst/>
            <a:rect l="l" t="t" r="r" b="b"/>
            <a:pathLst>
              <a:path w="2819400" h="345440">
                <a:moveTo>
                  <a:pt x="0" y="344929"/>
                </a:moveTo>
                <a:lnTo>
                  <a:pt x="2819400" y="344929"/>
                </a:lnTo>
                <a:lnTo>
                  <a:pt x="28194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7603" y="6530575"/>
            <a:ext cx="2819400" cy="327660"/>
          </a:xfrm>
          <a:custGeom>
            <a:avLst/>
            <a:gdLst/>
            <a:ahLst/>
            <a:cxnLst/>
            <a:rect l="l" t="t" r="r" b="b"/>
            <a:pathLst>
              <a:path w="2819400" h="327659">
                <a:moveTo>
                  <a:pt x="0" y="327424"/>
                </a:moveTo>
                <a:lnTo>
                  <a:pt x="2819400" y="327424"/>
                </a:lnTo>
                <a:lnTo>
                  <a:pt x="28194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502" y="0"/>
            <a:ext cx="9102847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6"/>
                </a:lnTo>
                <a:lnTo>
                  <a:pt x="0" y="6185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7"/>
                </a:lnTo>
                <a:lnTo>
                  <a:pt x="0" y="61856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F5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86016" y="5852159"/>
            <a:ext cx="1246631" cy="371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132367" y="736091"/>
            <a:ext cx="377317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BD5C45"/>
                </a:solidFill>
                <a:latin typeface="Century Gothic"/>
                <a:cs typeface="Century Gothic"/>
              </a:rPr>
              <a:t>Allocating</a:t>
            </a:r>
            <a:r>
              <a:rPr dirty="0" sz="3200" spc="-65">
                <a:solidFill>
                  <a:srgbClr val="BD5C45"/>
                </a:solidFill>
                <a:latin typeface="Century Gothic"/>
                <a:cs typeface="Century Gothic"/>
              </a:rPr>
              <a:t> </a:t>
            </a:r>
            <a:r>
              <a:rPr dirty="0" sz="3200" spc="-5">
                <a:solidFill>
                  <a:srgbClr val="BD5C45"/>
                </a:solidFill>
                <a:latin typeface="Century Gothic"/>
                <a:cs typeface="Century Gothic"/>
              </a:rPr>
              <a:t>Memory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90811" y="1409700"/>
            <a:ext cx="6951980" cy="436626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 marR="636270">
              <a:lnSpc>
                <a:spcPts val="1920"/>
              </a:lnSpc>
              <a:spcBef>
                <a:spcPts val="560"/>
              </a:spcBef>
            </a:pPr>
            <a:r>
              <a:rPr dirty="0" sz="2000" spc="-5">
                <a:latin typeface="Century Gothic"/>
                <a:cs typeface="Century Gothic"/>
              </a:rPr>
              <a:t>There are two ways that memory gets allocated for  data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storage: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ts val="2390"/>
              </a:lnSpc>
              <a:spcBef>
                <a:spcPts val="20"/>
              </a:spcBef>
            </a:pPr>
            <a:r>
              <a:rPr dirty="0" sz="1500" spc="585">
                <a:solidFill>
                  <a:srgbClr val="BD5C45"/>
                </a:solidFill>
                <a:latin typeface="MingLiU_HKSCS"/>
                <a:cs typeface="MingLiU_HKSCS"/>
              </a:rPr>
              <a:t></a:t>
            </a:r>
            <a:r>
              <a:rPr dirty="0" sz="1500" spc="60">
                <a:solidFill>
                  <a:srgbClr val="BD5C45"/>
                </a:solidFill>
                <a:latin typeface="MingLiU_HKSCS"/>
                <a:cs typeface="MingLiU_HKSCS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Compile Time (or static) Allocation</a:t>
            </a:r>
            <a:endParaRPr sz="2000">
              <a:latin typeface="Century Gothic"/>
              <a:cs typeface="Century Gothic"/>
            </a:endParaRPr>
          </a:p>
          <a:p>
            <a:pPr marL="583565" marR="742315" indent="-274320">
              <a:lnSpc>
                <a:spcPct val="78900"/>
              </a:lnSpc>
              <a:spcBef>
                <a:spcPts val="470"/>
              </a:spcBef>
            </a:pPr>
            <a:r>
              <a:rPr dirty="0" sz="1400" spc="545">
                <a:solidFill>
                  <a:srgbClr val="BD5C45"/>
                </a:solidFill>
                <a:latin typeface="MingLiU_HKSCS"/>
                <a:cs typeface="MingLiU_HKSCS"/>
              </a:rPr>
              <a:t></a:t>
            </a:r>
            <a:r>
              <a:rPr dirty="0" sz="1400" spc="160">
                <a:solidFill>
                  <a:srgbClr val="BD5C45"/>
                </a:solidFill>
                <a:latin typeface="MingLiU_HKSCS"/>
                <a:cs typeface="MingLiU_HKSCS"/>
              </a:rPr>
              <a:t> </a:t>
            </a:r>
            <a:r>
              <a:rPr dirty="0" sz="1900">
                <a:latin typeface="Century Gothic"/>
                <a:cs typeface="Century Gothic"/>
              </a:rPr>
              <a:t>Memory for named </a:t>
            </a:r>
            <a:r>
              <a:rPr dirty="0" sz="1900" spc="-5">
                <a:latin typeface="Century Gothic"/>
                <a:cs typeface="Century Gothic"/>
              </a:rPr>
              <a:t>variables is allocated </a:t>
            </a:r>
            <a:r>
              <a:rPr dirty="0" sz="1900">
                <a:latin typeface="Century Gothic"/>
                <a:cs typeface="Century Gothic"/>
              </a:rPr>
              <a:t>by the  </a:t>
            </a:r>
            <a:r>
              <a:rPr dirty="0" sz="1900" spc="-5">
                <a:latin typeface="Century Gothic"/>
                <a:cs typeface="Century Gothic"/>
              </a:rPr>
              <a:t>compiler</a:t>
            </a:r>
            <a:endParaRPr sz="1900">
              <a:latin typeface="Century Gothic"/>
              <a:cs typeface="Century Gothic"/>
            </a:endParaRPr>
          </a:p>
          <a:p>
            <a:pPr marL="583565" marR="680720" indent="-274320">
              <a:lnSpc>
                <a:spcPct val="78900"/>
              </a:lnSpc>
              <a:spcBef>
                <a:spcPts val="505"/>
              </a:spcBef>
            </a:pPr>
            <a:r>
              <a:rPr dirty="0" sz="1400" spc="545">
                <a:solidFill>
                  <a:srgbClr val="BD5C45"/>
                </a:solidFill>
                <a:latin typeface="MingLiU_HKSCS"/>
                <a:cs typeface="MingLiU_HKSCS"/>
              </a:rPr>
              <a:t> </a:t>
            </a:r>
            <a:r>
              <a:rPr dirty="0" sz="1900" spc="-5">
                <a:latin typeface="Century Gothic"/>
                <a:cs typeface="Century Gothic"/>
              </a:rPr>
              <a:t>Exact size </a:t>
            </a:r>
            <a:r>
              <a:rPr dirty="0" sz="1900">
                <a:latin typeface="Century Gothic"/>
                <a:cs typeface="Century Gothic"/>
              </a:rPr>
              <a:t>and </a:t>
            </a:r>
            <a:r>
              <a:rPr dirty="0" sz="1900" spc="-5">
                <a:latin typeface="Century Gothic"/>
                <a:cs typeface="Century Gothic"/>
              </a:rPr>
              <a:t>type </a:t>
            </a:r>
            <a:r>
              <a:rPr dirty="0" sz="1900">
                <a:latin typeface="Century Gothic"/>
                <a:cs typeface="Century Gothic"/>
              </a:rPr>
              <a:t>of storage </a:t>
            </a:r>
            <a:r>
              <a:rPr dirty="0" sz="1900" spc="-5">
                <a:latin typeface="Century Gothic"/>
                <a:cs typeface="Century Gothic"/>
              </a:rPr>
              <a:t>must </a:t>
            </a:r>
            <a:r>
              <a:rPr dirty="0" sz="1900">
                <a:latin typeface="Century Gothic"/>
                <a:cs typeface="Century Gothic"/>
              </a:rPr>
              <a:t>be </a:t>
            </a:r>
            <a:r>
              <a:rPr dirty="0" sz="1900" spc="-5">
                <a:latin typeface="Century Gothic"/>
                <a:cs typeface="Century Gothic"/>
              </a:rPr>
              <a:t>known</a:t>
            </a:r>
            <a:r>
              <a:rPr dirty="0" sz="1900" spc="-345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at  </a:t>
            </a:r>
            <a:r>
              <a:rPr dirty="0" sz="1900" spc="-5">
                <a:latin typeface="Century Gothic"/>
                <a:cs typeface="Century Gothic"/>
              </a:rPr>
              <a:t>compile </a:t>
            </a:r>
            <a:r>
              <a:rPr dirty="0" sz="1900">
                <a:latin typeface="Century Gothic"/>
                <a:cs typeface="Century Gothic"/>
              </a:rPr>
              <a:t>time</a:t>
            </a:r>
            <a:endParaRPr sz="1900">
              <a:latin typeface="Century Gothic"/>
              <a:cs typeface="Century Gothic"/>
            </a:endParaRPr>
          </a:p>
          <a:p>
            <a:pPr marL="583565" marR="40005" indent="-274320">
              <a:lnSpc>
                <a:spcPct val="78900"/>
              </a:lnSpc>
              <a:spcBef>
                <a:spcPts val="505"/>
              </a:spcBef>
            </a:pPr>
            <a:r>
              <a:rPr dirty="0" sz="1400" spc="545">
                <a:solidFill>
                  <a:srgbClr val="BD5C45"/>
                </a:solidFill>
                <a:latin typeface="MingLiU_HKSCS"/>
                <a:cs typeface="MingLiU_HKSCS"/>
              </a:rPr>
              <a:t> </a:t>
            </a:r>
            <a:r>
              <a:rPr dirty="0" sz="1900">
                <a:latin typeface="Century Gothic"/>
                <a:cs typeface="Century Gothic"/>
              </a:rPr>
              <a:t>For </a:t>
            </a:r>
            <a:r>
              <a:rPr dirty="0" sz="1900" spc="-5">
                <a:latin typeface="Century Gothic"/>
                <a:cs typeface="Century Gothic"/>
              </a:rPr>
              <a:t>standard </a:t>
            </a:r>
            <a:r>
              <a:rPr dirty="0" sz="1900">
                <a:latin typeface="Century Gothic"/>
                <a:cs typeface="Century Gothic"/>
              </a:rPr>
              <a:t>array </a:t>
            </a:r>
            <a:r>
              <a:rPr dirty="0" sz="1900" spc="-5">
                <a:latin typeface="Century Gothic"/>
                <a:cs typeface="Century Gothic"/>
              </a:rPr>
              <a:t>declarations, </a:t>
            </a:r>
            <a:r>
              <a:rPr dirty="0" sz="1900">
                <a:latin typeface="Century Gothic"/>
                <a:cs typeface="Century Gothic"/>
              </a:rPr>
              <a:t>this </a:t>
            </a:r>
            <a:r>
              <a:rPr dirty="0" sz="1900" spc="-5">
                <a:latin typeface="Century Gothic"/>
                <a:cs typeface="Century Gothic"/>
              </a:rPr>
              <a:t>is why </a:t>
            </a:r>
            <a:r>
              <a:rPr dirty="0" sz="1900">
                <a:latin typeface="Century Gothic"/>
                <a:cs typeface="Century Gothic"/>
              </a:rPr>
              <a:t>the </a:t>
            </a:r>
            <a:r>
              <a:rPr dirty="0" sz="1900" spc="-5">
                <a:latin typeface="Century Gothic"/>
                <a:cs typeface="Century Gothic"/>
              </a:rPr>
              <a:t>size</a:t>
            </a:r>
            <a:r>
              <a:rPr dirty="0" sz="1900" spc="-340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has  to be constant</a:t>
            </a:r>
            <a:endParaRPr sz="19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500" spc="585">
                <a:solidFill>
                  <a:srgbClr val="BD5C45"/>
                </a:solidFill>
                <a:latin typeface="MingLiU_HKSCS"/>
                <a:cs typeface="MingLiU_HKSCS"/>
              </a:rPr>
              <a:t></a:t>
            </a:r>
            <a:r>
              <a:rPr dirty="0" sz="1500" spc="70">
                <a:solidFill>
                  <a:srgbClr val="BD5C45"/>
                </a:solidFill>
                <a:latin typeface="MingLiU_HKSCS"/>
                <a:cs typeface="MingLiU_HKSCS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Dynamic Memory Allocation</a:t>
            </a:r>
            <a:endParaRPr sz="2000">
              <a:latin typeface="Century Gothic"/>
              <a:cs typeface="Century Gothic"/>
            </a:endParaRPr>
          </a:p>
          <a:p>
            <a:pPr marL="309245">
              <a:lnSpc>
                <a:spcPct val="100000"/>
              </a:lnSpc>
              <a:spcBef>
                <a:spcPts val="5"/>
              </a:spcBef>
            </a:pPr>
            <a:r>
              <a:rPr dirty="0" sz="1400" spc="545">
                <a:solidFill>
                  <a:srgbClr val="BD5C45"/>
                </a:solidFill>
                <a:latin typeface="MingLiU_HKSCS"/>
                <a:cs typeface="MingLiU_HKSCS"/>
              </a:rPr>
              <a:t> </a:t>
            </a:r>
            <a:r>
              <a:rPr dirty="0" sz="1900">
                <a:latin typeface="Century Gothic"/>
                <a:cs typeface="Century Gothic"/>
              </a:rPr>
              <a:t>Memory </a:t>
            </a:r>
            <a:r>
              <a:rPr dirty="0" sz="1900" spc="-5">
                <a:latin typeface="Century Gothic"/>
                <a:cs typeface="Century Gothic"/>
              </a:rPr>
              <a:t>allocated </a:t>
            </a:r>
            <a:r>
              <a:rPr dirty="0" sz="1900">
                <a:latin typeface="Century Gothic"/>
                <a:cs typeface="Century Gothic"/>
              </a:rPr>
              <a:t>"on the </a:t>
            </a:r>
            <a:r>
              <a:rPr dirty="0" sz="1900" spc="-5">
                <a:latin typeface="Century Gothic"/>
                <a:cs typeface="Century Gothic"/>
              </a:rPr>
              <a:t>fly" during run</a:t>
            </a:r>
            <a:r>
              <a:rPr dirty="0" sz="1900" spc="-360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time</a:t>
            </a:r>
            <a:endParaRPr sz="1900">
              <a:latin typeface="Century Gothic"/>
              <a:cs typeface="Century Gothic"/>
            </a:endParaRPr>
          </a:p>
          <a:p>
            <a:pPr marL="583565" marR="5080" indent="-274320">
              <a:lnSpc>
                <a:spcPct val="78900"/>
              </a:lnSpc>
              <a:spcBef>
                <a:spcPts val="505"/>
              </a:spcBef>
            </a:pPr>
            <a:r>
              <a:rPr dirty="0" sz="1400" spc="545">
                <a:solidFill>
                  <a:srgbClr val="BD5C45"/>
                </a:solidFill>
                <a:latin typeface="MingLiU_HKSCS"/>
                <a:cs typeface="MingLiU_HKSCS"/>
              </a:rPr>
              <a:t> </a:t>
            </a:r>
            <a:r>
              <a:rPr dirty="0" sz="1900" spc="-5">
                <a:latin typeface="Century Gothic"/>
                <a:cs typeface="Century Gothic"/>
              </a:rPr>
              <a:t>dynamically allocated space </a:t>
            </a:r>
            <a:r>
              <a:rPr dirty="0" sz="1900" spc="-10">
                <a:latin typeface="Century Gothic"/>
                <a:cs typeface="Century Gothic"/>
              </a:rPr>
              <a:t>usually </a:t>
            </a:r>
            <a:r>
              <a:rPr dirty="0" sz="1900" spc="-5">
                <a:latin typeface="Century Gothic"/>
                <a:cs typeface="Century Gothic"/>
              </a:rPr>
              <a:t>placed in </a:t>
            </a:r>
            <a:r>
              <a:rPr dirty="0" sz="1900">
                <a:latin typeface="Century Gothic"/>
                <a:cs typeface="Century Gothic"/>
              </a:rPr>
              <a:t>a  program segment </a:t>
            </a:r>
            <a:r>
              <a:rPr dirty="0" sz="1900" spc="-5">
                <a:latin typeface="Century Gothic"/>
                <a:cs typeface="Century Gothic"/>
              </a:rPr>
              <a:t>known </a:t>
            </a:r>
            <a:r>
              <a:rPr dirty="0" sz="1900">
                <a:latin typeface="Century Gothic"/>
                <a:cs typeface="Century Gothic"/>
              </a:rPr>
              <a:t>as the heap or the free</a:t>
            </a:r>
            <a:r>
              <a:rPr dirty="0" sz="1900" spc="-50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store</a:t>
            </a:r>
            <a:endParaRPr sz="1900">
              <a:latin typeface="Century Gothic"/>
              <a:cs typeface="Century Gothic"/>
            </a:endParaRPr>
          </a:p>
          <a:p>
            <a:pPr marL="583565" marR="261620" indent="-274320">
              <a:lnSpc>
                <a:spcPct val="78900"/>
              </a:lnSpc>
              <a:spcBef>
                <a:spcPts val="505"/>
              </a:spcBef>
            </a:pPr>
            <a:r>
              <a:rPr dirty="0" sz="1400" spc="545">
                <a:solidFill>
                  <a:srgbClr val="BD5C45"/>
                </a:solidFill>
                <a:latin typeface="MingLiU_HKSCS"/>
                <a:cs typeface="MingLiU_HKSCS"/>
              </a:rPr>
              <a:t> </a:t>
            </a:r>
            <a:r>
              <a:rPr dirty="0" sz="1900" spc="-5">
                <a:latin typeface="Century Gothic"/>
                <a:cs typeface="Century Gothic"/>
              </a:rPr>
              <a:t>Exact </a:t>
            </a:r>
            <a:r>
              <a:rPr dirty="0" sz="1900">
                <a:latin typeface="Century Gothic"/>
                <a:cs typeface="Century Gothic"/>
              </a:rPr>
              <a:t>amount of </a:t>
            </a:r>
            <a:r>
              <a:rPr dirty="0" sz="1900" spc="-5">
                <a:latin typeface="Century Gothic"/>
                <a:cs typeface="Century Gothic"/>
              </a:rPr>
              <a:t>space </a:t>
            </a:r>
            <a:r>
              <a:rPr dirty="0" sz="1900">
                <a:latin typeface="Century Gothic"/>
                <a:cs typeface="Century Gothic"/>
              </a:rPr>
              <a:t>or </a:t>
            </a:r>
            <a:r>
              <a:rPr dirty="0" sz="1900" spc="-5">
                <a:latin typeface="Century Gothic"/>
                <a:cs typeface="Century Gothic"/>
              </a:rPr>
              <a:t>number </a:t>
            </a:r>
            <a:r>
              <a:rPr dirty="0" sz="1900">
                <a:latin typeface="Century Gothic"/>
                <a:cs typeface="Century Gothic"/>
              </a:rPr>
              <a:t>of items does</a:t>
            </a:r>
            <a:r>
              <a:rPr dirty="0" sz="1900" spc="-360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not  </a:t>
            </a:r>
            <a:r>
              <a:rPr dirty="0" sz="1900" spc="-5">
                <a:latin typeface="Century Gothic"/>
                <a:cs typeface="Century Gothic"/>
              </a:rPr>
              <a:t>have </a:t>
            </a:r>
            <a:r>
              <a:rPr dirty="0" sz="1900">
                <a:latin typeface="Century Gothic"/>
                <a:cs typeface="Century Gothic"/>
              </a:rPr>
              <a:t>to be </a:t>
            </a:r>
            <a:r>
              <a:rPr dirty="0" sz="1900" spc="-5">
                <a:latin typeface="Century Gothic"/>
                <a:cs typeface="Century Gothic"/>
              </a:rPr>
              <a:t>known </a:t>
            </a:r>
            <a:r>
              <a:rPr dirty="0" sz="1900">
                <a:latin typeface="Century Gothic"/>
                <a:cs typeface="Century Gothic"/>
              </a:rPr>
              <a:t>by the </a:t>
            </a:r>
            <a:r>
              <a:rPr dirty="0" sz="1900" spc="-5">
                <a:latin typeface="Century Gothic"/>
                <a:cs typeface="Century Gothic"/>
              </a:rPr>
              <a:t>compiler in</a:t>
            </a:r>
            <a:r>
              <a:rPr dirty="0" sz="1900" spc="-1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advance.</a:t>
            </a:r>
            <a:endParaRPr sz="1900">
              <a:latin typeface="Century Gothic"/>
              <a:cs typeface="Century Gothic"/>
            </a:endParaRPr>
          </a:p>
          <a:p>
            <a:pPr marL="309245">
              <a:lnSpc>
                <a:spcPct val="100000"/>
              </a:lnSpc>
            </a:pPr>
            <a:r>
              <a:rPr dirty="0" sz="1400" spc="545">
                <a:solidFill>
                  <a:srgbClr val="BD5C45"/>
                </a:solidFill>
                <a:latin typeface="MingLiU_HKSCS"/>
                <a:cs typeface="MingLiU_HKSCS"/>
              </a:rPr>
              <a:t> </a:t>
            </a:r>
            <a:r>
              <a:rPr dirty="0" sz="1900">
                <a:latin typeface="Century Gothic"/>
                <a:cs typeface="Century Gothic"/>
              </a:rPr>
              <a:t>For </a:t>
            </a:r>
            <a:r>
              <a:rPr dirty="0" sz="1900" spc="-5">
                <a:latin typeface="Century Gothic"/>
                <a:cs typeface="Century Gothic"/>
              </a:rPr>
              <a:t>dynamic </a:t>
            </a:r>
            <a:r>
              <a:rPr dirty="0" sz="1900">
                <a:latin typeface="Century Gothic"/>
                <a:cs typeface="Century Gothic"/>
              </a:rPr>
              <a:t>memory </a:t>
            </a:r>
            <a:r>
              <a:rPr dirty="0" sz="1900" spc="-5">
                <a:latin typeface="Century Gothic"/>
                <a:cs typeface="Century Gothic"/>
              </a:rPr>
              <a:t>allocation, </a:t>
            </a:r>
            <a:r>
              <a:rPr dirty="0" sz="1900">
                <a:latin typeface="Century Gothic"/>
                <a:cs typeface="Century Gothic"/>
              </a:rPr>
              <a:t>pointers are</a:t>
            </a:r>
            <a:r>
              <a:rPr dirty="0" sz="1900" spc="-35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crucial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90827" y="11683"/>
            <a:ext cx="152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EF5946"/>
                </a:solidFill>
                <a:latin typeface="Century Gothic"/>
                <a:cs typeface="Century Gothic"/>
              </a:rPr>
              <a:t>6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003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199" y="344929"/>
                </a:lnTo>
                <a:lnTo>
                  <a:pt x="1600199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92003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199" y="327424"/>
                </a:lnTo>
                <a:lnTo>
                  <a:pt x="1600199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60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0"/>
                </a:moveTo>
                <a:lnTo>
                  <a:pt x="457199" y="0"/>
                </a:lnTo>
                <a:lnTo>
                  <a:pt x="45719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20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0"/>
                </a:move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4913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200" y="344929"/>
                </a:lnTo>
                <a:lnTo>
                  <a:pt x="1600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14913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200" y="327424"/>
                </a:lnTo>
                <a:lnTo>
                  <a:pt x="1600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0513" y="0"/>
            <a:ext cx="457200" cy="345440"/>
          </a:xfrm>
          <a:custGeom>
            <a:avLst/>
            <a:gdLst/>
            <a:ahLst/>
            <a:cxnLst/>
            <a:rect l="l" t="t" r="r" b="b"/>
            <a:pathLst>
              <a:path w="457200" h="345440">
                <a:moveTo>
                  <a:pt x="0" y="344929"/>
                </a:moveTo>
                <a:lnTo>
                  <a:pt x="457200" y="344929"/>
                </a:lnTo>
                <a:lnTo>
                  <a:pt x="457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0513" y="6530575"/>
            <a:ext cx="457200" cy="327660"/>
          </a:xfrm>
          <a:custGeom>
            <a:avLst/>
            <a:gdLst/>
            <a:ahLst/>
            <a:cxnLst/>
            <a:rect l="l" t="t" r="r" b="b"/>
            <a:pathLst>
              <a:path w="457200" h="327659">
                <a:moveTo>
                  <a:pt x="0" y="327424"/>
                </a:moveTo>
                <a:lnTo>
                  <a:pt x="457200" y="327424"/>
                </a:lnTo>
                <a:lnTo>
                  <a:pt x="457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9113" y="0"/>
            <a:ext cx="762000" cy="345440"/>
          </a:xfrm>
          <a:custGeom>
            <a:avLst/>
            <a:gdLst/>
            <a:ahLst/>
            <a:cxnLst/>
            <a:rect l="l" t="t" r="r" b="b"/>
            <a:pathLst>
              <a:path w="762000" h="345440">
                <a:moveTo>
                  <a:pt x="0" y="344929"/>
                </a:moveTo>
                <a:lnTo>
                  <a:pt x="762000" y="344929"/>
                </a:lnTo>
                <a:lnTo>
                  <a:pt x="7620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9113" y="6530575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424"/>
                </a:moveTo>
                <a:lnTo>
                  <a:pt x="762000" y="327424"/>
                </a:lnTo>
                <a:lnTo>
                  <a:pt x="7620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07004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200" y="344929"/>
                </a:lnTo>
                <a:lnTo>
                  <a:pt x="1600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07004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200" y="327424"/>
                </a:lnTo>
                <a:lnTo>
                  <a:pt x="1600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64404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379595" y="0"/>
                </a:moveTo>
                <a:lnTo>
                  <a:pt x="379595" y="6858000"/>
                </a:lnTo>
                <a:lnTo>
                  <a:pt x="0" y="6858000"/>
                </a:lnTo>
                <a:lnTo>
                  <a:pt x="0" y="0"/>
                </a:lnTo>
                <a:lnTo>
                  <a:pt x="379595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3100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76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87603" y="0"/>
            <a:ext cx="2819400" cy="345440"/>
          </a:xfrm>
          <a:custGeom>
            <a:avLst/>
            <a:gdLst/>
            <a:ahLst/>
            <a:cxnLst/>
            <a:rect l="l" t="t" r="r" b="b"/>
            <a:pathLst>
              <a:path w="2819400" h="345440">
                <a:moveTo>
                  <a:pt x="0" y="344929"/>
                </a:moveTo>
                <a:lnTo>
                  <a:pt x="2819400" y="344929"/>
                </a:lnTo>
                <a:lnTo>
                  <a:pt x="28194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7603" y="6530575"/>
            <a:ext cx="2819400" cy="327660"/>
          </a:xfrm>
          <a:custGeom>
            <a:avLst/>
            <a:gdLst/>
            <a:ahLst/>
            <a:cxnLst/>
            <a:rect l="l" t="t" r="r" b="b"/>
            <a:pathLst>
              <a:path w="2819400" h="327659">
                <a:moveTo>
                  <a:pt x="0" y="327424"/>
                </a:moveTo>
                <a:lnTo>
                  <a:pt x="2819400" y="327424"/>
                </a:lnTo>
                <a:lnTo>
                  <a:pt x="28194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502" y="0"/>
            <a:ext cx="9102847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6"/>
                </a:lnTo>
                <a:lnTo>
                  <a:pt x="0" y="6185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7"/>
                </a:lnTo>
                <a:lnTo>
                  <a:pt x="0" y="61856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F5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86016" y="5852159"/>
            <a:ext cx="1246631" cy="371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132367" y="736091"/>
            <a:ext cx="564896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BD5C45"/>
                </a:solidFill>
                <a:latin typeface="Century Gothic"/>
                <a:cs typeface="Century Gothic"/>
              </a:rPr>
              <a:t>Dynamic Memory</a:t>
            </a:r>
            <a:r>
              <a:rPr dirty="0" sz="3200" spc="-45">
                <a:solidFill>
                  <a:srgbClr val="BD5C45"/>
                </a:solidFill>
                <a:latin typeface="Century Gothic"/>
                <a:cs typeface="Century Gothic"/>
              </a:rPr>
              <a:t> </a:t>
            </a:r>
            <a:r>
              <a:rPr dirty="0" sz="3200" spc="-5">
                <a:solidFill>
                  <a:srgbClr val="BD5C45"/>
                </a:solidFill>
                <a:latin typeface="Century Gothic"/>
                <a:cs typeface="Century Gothic"/>
              </a:rPr>
              <a:t>Allocation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90811" y="1435100"/>
            <a:ext cx="6924040" cy="43243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86385" marR="400050" indent="-274320">
              <a:lnSpc>
                <a:spcPct val="88700"/>
              </a:lnSpc>
              <a:spcBef>
                <a:spcPts val="425"/>
              </a:spcBef>
              <a:tabLst>
                <a:tab pos="3764279" algn="l"/>
              </a:tabLst>
            </a:pPr>
            <a:r>
              <a:rPr dirty="0" sz="1800" spc="700">
                <a:solidFill>
                  <a:srgbClr val="BD5C45"/>
                </a:solidFill>
                <a:latin typeface="MingLiU_HKSCS"/>
                <a:cs typeface="MingLiU_HKSCS"/>
              </a:rPr>
              <a:t></a:t>
            </a:r>
            <a:r>
              <a:rPr dirty="0" sz="1800" spc="-360">
                <a:solidFill>
                  <a:srgbClr val="BD5C45"/>
                </a:solidFill>
                <a:latin typeface="MingLiU_HKSCS"/>
                <a:cs typeface="MingLiU_HKSCS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We can dynamically allocate space while  the program</a:t>
            </a:r>
            <a:r>
              <a:rPr dirty="0" sz="2400" spc="1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is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running	</a:t>
            </a:r>
            <a:r>
              <a:rPr dirty="0" sz="2400">
                <a:latin typeface="Century Gothic"/>
                <a:cs typeface="Century Gothic"/>
              </a:rPr>
              <a:t>but we </a:t>
            </a:r>
            <a:r>
              <a:rPr dirty="0" sz="2400" spc="-5">
                <a:latin typeface="Century Gothic"/>
                <a:cs typeface="Century Gothic"/>
              </a:rPr>
              <a:t>cannot  create new variable names “on the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fly”</a:t>
            </a:r>
            <a:endParaRPr sz="2400">
              <a:latin typeface="Century Gothic"/>
              <a:cs typeface="Century Gothic"/>
            </a:endParaRPr>
          </a:p>
          <a:p>
            <a:pPr marL="286385" marR="266065" indent="-274320">
              <a:lnSpc>
                <a:spcPts val="2620"/>
              </a:lnSpc>
              <a:spcBef>
                <a:spcPts val="615"/>
              </a:spcBef>
            </a:pPr>
            <a:r>
              <a:rPr dirty="0" sz="1800" spc="700">
                <a:solidFill>
                  <a:srgbClr val="BD5C45"/>
                </a:solidFill>
                <a:latin typeface="MingLiU_HKSCS"/>
                <a:cs typeface="MingLiU_HKSCS"/>
              </a:rPr>
              <a:t></a:t>
            </a:r>
            <a:r>
              <a:rPr dirty="0" sz="1800" spc="-350">
                <a:solidFill>
                  <a:srgbClr val="BD5C45"/>
                </a:solidFill>
                <a:latin typeface="MingLiU_HKSCS"/>
                <a:cs typeface="MingLiU_HKSCS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For this reason, dynamic allocation requires  </a:t>
            </a:r>
            <a:r>
              <a:rPr dirty="0" sz="2400">
                <a:latin typeface="Century Gothic"/>
                <a:cs typeface="Century Gothic"/>
              </a:rPr>
              <a:t>two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steps</a:t>
            </a:r>
            <a:endParaRPr sz="2400">
              <a:latin typeface="Century Gothic"/>
              <a:cs typeface="Century Gothic"/>
            </a:endParaRPr>
          </a:p>
          <a:p>
            <a:pPr marL="767080" indent="-457834">
              <a:lnSpc>
                <a:spcPct val="100000"/>
              </a:lnSpc>
              <a:spcBef>
                <a:spcPts val="270"/>
              </a:spcBef>
              <a:buClr>
                <a:srgbClr val="BD5C45"/>
              </a:buClr>
              <a:buSzPct val="77272"/>
              <a:buAutoNum type="arabicPeriod"/>
              <a:tabLst>
                <a:tab pos="766445" algn="l"/>
                <a:tab pos="767080" algn="l"/>
              </a:tabLst>
            </a:pPr>
            <a:r>
              <a:rPr dirty="0" sz="2200" spc="-5">
                <a:latin typeface="Century Gothic"/>
                <a:cs typeface="Century Gothic"/>
              </a:rPr>
              <a:t>Creating the dynamic</a:t>
            </a:r>
            <a:r>
              <a:rPr dirty="0" sz="2200" spc="-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space</a:t>
            </a:r>
            <a:endParaRPr sz="2200">
              <a:latin typeface="Century Gothic"/>
              <a:cs typeface="Century Gothic"/>
            </a:endParaRPr>
          </a:p>
          <a:p>
            <a:pPr marL="767080" indent="-457834">
              <a:lnSpc>
                <a:spcPct val="100000"/>
              </a:lnSpc>
              <a:spcBef>
                <a:spcPts val="240"/>
              </a:spcBef>
              <a:buClr>
                <a:srgbClr val="BD5C45"/>
              </a:buClr>
              <a:buSzPct val="77272"/>
              <a:buAutoNum type="arabicPeriod"/>
              <a:tabLst>
                <a:tab pos="766445" algn="l"/>
                <a:tab pos="767080" algn="l"/>
              </a:tabLst>
            </a:pPr>
            <a:r>
              <a:rPr dirty="0" sz="2200" spc="-5">
                <a:latin typeface="Century Gothic"/>
                <a:cs typeface="Century Gothic"/>
              </a:rPr>
              <a:t>Storing its address in </a:t>
            </a:r>
            <a:r>
              <a:rPr dirty="0" sz="2200">
                <a:latin typeface="Century Gothic"/>
                <a:cs typeface="Century Gothic"/>
              </a:rPr>
              <a:t>a</a:t>
            </a:r>
            <a:r>
              <a:rPr dirty="0" sz="2200" spc="-5">
                <a:latin typeface="Century Gothic"/>
                <a:cs typeface="Century Gothic"/>
              </a:rPr>
              <a:t> pointer</a:t>
            </a:r>
            <a:endParaRPr sz="2200">
              <a:latin typeface="Century Gothic"/>
              <a:cs typeface="Century Gothic"/>
            </a:endParaRPr>
          </a:p>
          <a:p>
            <a:pPr marL="286385" marR="133350" indent="-274320">
              <a:lnSpc>
                <a:spcPts val="2590"/>
              </a:lnSpc>
              <a:spcBef>
                <a:spcPts val="610"/>
              </a:spcBef>
            </a:pPr>
            <a:r>
              <a:rPr dirty="0" sz="1800" spc="700">
                <a:solidFill>
                  <a:srgbClr val="BD5C45"/>
                </a:solidFill>
                <a:latin typeface="MingLiU_HKSCS"/>
                <a:cs typeface="MingLiU_HKSCS"/>
              </a:rPr>
              <a:t></a:t>
            </a:r>
            <a:r>
              <a:rPr dirty="0" sz="1800" spc="-385">
                <a:solidFill>
                  <a:srgbClr val="BD5C45"/>
                </a:solidFill>
                <a:latin typeface="MingLiU_HKSCS"/>
                <a:cs typeface="MingLiU_HKSCS"/>
              </a:rPr>
              <a:t> </a:t>
            </a:r>
            <a:r>
              <a:rPr dirty="0" sz="2400">
                <a:latin typeface="Century Gothic"/>
                <a:cs typeface="Century Gothic"/>
              </a:rPr>
              <a:t>To </a:t>
            </a:r>
            <a:r>
              <a:rPr dirty="0" sz="2400" spc="-5">
                <a:latin typeface="Century Gothic"/>
                <a:cs typeface="Century Gothic"/>
              </a:rPr>
              <a:t>dynamically allocate memory in C++, </a:t>
            </a:r>
            <a:r>
              <a:rPr dirty="0" sz="2400">
                <a:latin typeface="Century Gothic"/>
                <a:cs typeface="Century Gothic"/>
              </a:rPr>
              <a:t>we  use </a:t>
            </a:r>
            <a:r>
              <a:rPr dirty="0" sz="2400" spc="-5">
                <a:latin typeface="Century Gothic"/>
                <a:cs typeface="Century Gothic"/>
              </a:rPr>
              <a:t>new operator</a:t>
            </a:r>
            <a:endParaRPr sz="2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800" spc="700">
                <a:solidFill>
                  <a:srgbClr val="BD5C45"/>
                </a:solidFill>
                <a:latin typeface="MingLiU_HKSCS"/>
                <a:cs typeface="MingLiU_HKSCS"/>
              </a:rPr>
              <a:t></a:t>
            </a:r>
            <a:r>
              <a:rPr dirty="0" sz="1800" spc="-350">
                <a:solidFill>
                  <a:srgbClr val="BD5C45"/>
                </a:solidFill>
                <a:latin typeface="MingLiU_HKSCS"/>
                <a:cs typeface="MingLiU_HKSCS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De-allocation:</a:t>
            </a:r>
            <a:endParaRPr sz="2400">
              <a:latin typeface="Century Gothic"/>
              <a:cs typeface="Century Gothic"/>
            </a:endParaRPr>
          </a:p>
          <a:p>
            <a:pPr marL="583565" marR="5080" indent="-274320">
              <a:lnSpc>
                <a:spcPts val="2400"/>
              </a:lnSpc>
              <a:spcBef>
                <a:spcPts val="600"/>
              </a:spcBef>
            </a:pPr>
            <a:r>
              <a:rPr dirty="0" sz="1700" spc="660">
                <a:solidFill>
                  <a:srgbClr val="BD5C45"/>
                </a:solidFill>
                <a:latin typeface="MingLiU_HKSCS"/>
                <a:cs typeface="MingLiU_HKSCS"/>
              </a:rPr>
              <a:t></a:t>
            </a:r>
            <a:r>
              <a:rPr dirty="0" sz="1700" spc="-229">
                <a:solidFill>
                  <a:srgbClr val="BD5C45"/>
                </a:solidFill>
                <a:latin typeface="MingLiU_HKSCS"/>
                <a:cs typeface="MingLiU_HKSCS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De-allocation is the “clean-up” of space being  used by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variable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90827" y="11683"/>
            <a:ext cx="152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EF5946"/>
                </a:solidFill>
                <a:latin typeface="Century Gothic"/>
                <a:cs typeface="Century Gothic"/>
              </a:rPr>
              <a:t>7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003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199" y="344929"/>
                </a:lnTo>
                <a:lnTo>
                  <a:pt x="1600199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92003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199" y="327424"/>
                </a:lnTo>
                <a:lnTo>
                  <a:pt x="1600199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60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0"/>
                </a:moveTo>
                <a:lnTo>
                  <a:pt x="457199" y="0"/>
                </a:lnTo>
                <a:lnTo>
                  <a:pt x="45719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20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0"/>
                </a:move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4913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200" y="344929"/>
                </a:lnTo>
                <a:lnTo>
                  <a:pt x="1600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14913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200" y="327424"/>
                </a:lnTo>
                <a:lnTo>
                  <a:pt x="1600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0513" y="0"/>
            <a:ext cx="457200" cy="345440"/>
          </a:xfrm>
          <a:custGeom>
            <a:avLst/>
            <a:gdLst/>
            <a:ahLst/>
            <a:cxnLst/>
            <a:rect l="l" t="t" r="r" b="b"/>
            <a:pathLst>
              <a:path w="457200" h="345440">
                <a:moveTo>
                  <a:pt x="0" y="344929"/>
                </a:moveTo>
                <a:lnTo>
                  <a:pt x="457200" y="344929"/>
                </a:lnTo>
                <a:lnTo>
                  <a:pt x="457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0513" y="6530575"/>
            <a:ext cx="457200" cy="327660"/>
          </a:xfrm>
          <a:custGeom>
            <a:avLst/>
            <a:gdLst/>
            <a:ahLst/>
            <a:cxnLst/>
            <a:rect l="l" t="t" r="r" b="b"/>
            <a:pathLst>
              <a:path w="457200" h="327659">
                <a:moveTo>
                  <a:pt x="0" y="327424"/>
                </a:moveTo>
                <a:lnTo>
                  <a:pt x="457200" y="327424"/>
                </a:lnTo>
                <a:lnTo>
                  <a:pt x="457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9113" y="0"/>
            <a:ext cx="762000" cy="345440"/>
          </a:xfrm>
          <a:custGeom>
            <a:avLst/>
            <a:gdLst/>
            <a:ahLst/>
            <a:cxnLst/>
            <a:rect l="l" t="t" r="r" b="b"/>
            <a:pathLst>
              <a:path w="762000" h="345440">
                <a:moveTo>
                  <a:pt x="0" y="344929"/>
                </a:moveTo>
                <a:lnTo>
                  <a:pt x="762000" y="344929"/>
                </a:lnTo>
                <a:lnTo>
                  <a:pt x="7620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9113" y="6530575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424"/>
                </a:moveTo>
                <a:lnTo>
                  <a:pt x="762000" y="327424"/>
                </a:lnTo>
                <a:lnTo>
                  <a:pt x="7620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07004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200" y="344929"/>
                </a:lnTo>
                <a:lnTo>
                  <a:pt x="1600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07004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200" y="327424"/>
                </a:lnTo>
                <a:lnTo>
                  <a:pt x="1600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64404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379595" y="0"/>
                </a:moveTo>
                <a:lnTo>
                  <a:pt x="379595" y="6858000"/>
                </a:lnTo>
                <a:lnTo>
                  <a:pt x="0" y="6858000"/>
                </a:lnTo>
                <a:lnTo>
                  <a:pt x="0" y="0"/>
                </a:lnTo>
                <a:lnTo>
                  <a:pt x="379595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3100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76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87603" y="0"/>
            <a:ext cx="2819400" cy="345440"/>
          </a:xfrm>
          <a:custGeom>
            <a:avLst/>
            <a:gdLst/>
            <a:ahLst/>
            <a:cxnLst/>
            <a:rect l="l" t="t" r="r" b="b"/>
            <a:pathLst>
              <a:path w="2819400" h="345440">
                <a:moveTo>
                  <a:pt x="0" y="344929"/>
                </a:moveTo>
                <a:lnTo>
                  <a:pt x="2819400" y="344929"/>
                </a:lnTo>
                <a:lnTo>
                  <a:pt x="28194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7603" y="6530575"/>
            <a:ext cx="2819400" cy="327660"/>
          </a:xfrm>
          <a:custGeom>
            <a:avLst/>
            <a:gdLst/>
            <a:ahLst/>
            <a:cxnLst/>
            <a:rect l="l" t="t" r="r" b="b"/>
            <a:pathLst>
              <a:path w="2819400" h="327659">
                <a:moveTo>
                  <a:pt x="0" y="327424"/>
                </a:moveTo>
                <a:lnTo>
                  <a:pt x="2819400" y="327424"/>
                </a:lnTo>
                <a:lnTo>
                  <a:pt x="28194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502" y="0"/>
            <a:ext cx="9102847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6"/>
                </a:lnTo>
                <a:lnTo>
                  <a:pt x="0" y="6185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7"/>
                </a:lnTo>
                <a:lnTo>
                  <a:pt x="0" y="61856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F5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86016" y="5852159"/>
            <a:ext cx="1246631" cy="371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132367" y="736091"/>
            <a:ext cx="270954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">
                <a:solidFill>
                  <a:srgbClr val="BD5C45"/>
                </a:solidFill>
                <a:latin typeface="Century Gothic"/>
                <a:cs typeface="Century Gothic"/>
              </a:rPr>
              <a:t>D</a:t>
            </a:r>
            <a:r>
              <a:rPr dirty="0" sz="3200" spc="-5">
                <a:solidFill>
                  <a:srgbClr val="BD5C45"/>
                </a:solidFill>
                <a:latin typeface="Century Gothic"/>
                <a:cs typeface="Century Gothic"/>
              </a:rPr>
              <a:t>e</a:t>
            </a:r>
            <a:r>
              <a:rPr dirty="0" sz="3200">
                <a:solidFill>
                  <a:srgbClr val="BD5C45"/>
                </a:solidFill>
                <a:latin typeface="Century Gothic"/>
                <a:cs typeface="Century Gothic"/>
              </a:rPr>
              <a:t>-a</a:t>
            </a:r>
            <a:r>
              <a:rPr dirty="0" sz="3200" spc="-5">
                <a:solidFill>
                  <a:srgbClr val="BD5C45"/>
                </a:solidFill>
                <a:latin typeface="Century Gothic"/>
                <a:cs typeface="Century Gothic"/>
              </a:rPr>
              <a:t>ll</a:t>
            </a:r>
            <a:r>
              <a:rPr dirty="0" sz="3200" spc="5">
                <a:solidFill>
                  <a:srgbClr val="BD5C45"/>
                </a:solidFill>
                <a:latin typeface="Century Gothic"/>
                <a:cs typeface="Century Gothic"/>
              </a:rPr>
              <a:t>oc</a:t>
            </a:r>
            <a:r>
              <a:rPr dirty="0" sz="3200">
                <a:solidFill>
                  <a:srgbClr val="BD5C45"/>
                </a:solidFill>
                <a:latin typeface="Century Gothic"/>
                <a:cs typeface="Century Gothic"/>
              </a:rPr>
              <a:t>at</a:t>
            </a:r>
            <a:r>
              <a:rPr dirty="0" sz="3200" spc="-5">
                <a:solidFill>
                  <a:srgbClr val="BD5C45"/>
                </a:solidFill>
                <a:latin typeface="Century Gothic"/>
                <a:cs typeface="Century Gothic"/>
              </a:rPr>
              <a:t>i</a:t>
            </a:r>
            <a:r>
              <a:rPr dirty="0" sz="3200" spc="5">
                <a:solidFill>
                  <a:srgbClr val="BD5C45"/>
                </a:solidFill>
                <a:latin typeface="Century Gothic"/>
                <a:cs typeface="Century Gothic"/>
              </a:rPr>
              <a:t>o</a:t>
            </a:r>
            <a:r>
              <a:rPr dirty="0" sz="3200">
                <a:solidFill>
                  <a:srgbClr val="BD5C45"/>
                </a:solidFill>
                <a:latin typeface="Century Gothic"/>
                <a:cs typeface="Century Gothic"/>
              </a:rPr>
              <a:t>n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89508" rIns="0" bIns="0" rtlCol="0" vert="horz">
            <a:spAutoFit/>
          </a:bodyPr>
          <a:lstStyle/>
          <a:p>
            <a:pPr marL="306705" marR="44450" indent="-274320">
              <a:lnSpc>
                <a:spcPct val="100800"/>
              </a:lnSpc>
              <a:spcBef>
                <a:spcPts val="75"/>
              </a:spcBef>
            </a:pPr>
            <a:r>
              <a:rPr dirty="0" sz="1800" spc="700">
                <a:solidFill>
                  <a:srgbClr val="BD5C45"/>
                </a:solidFill>
                <a:latin typeface="MingLiU_HKSCS"/>
                <a:cs typeface="MingLiU_HKSCS"/>
              </a:rPr>
              <a:t></a:t>
            </a:r>
            <a:r>
              <a:rPr dirty="0" sz="1800" spc="-380">
                <a:solidFill>
                  <a:srgbClr val="BD5C45"/>
                </a:solidFill>
                <a:latin typeface="MingLiU_HKSCS"/>
                <a:cs typeface="MingLiU_HKSCS"/>
              </a:rPr>
              <a:t> </a:t>
            </a:r>
            <a:r>
              <a:rPr dirty="0" sz="2400" spc="-5"/>
              <a:t>De-allocation is the “clean </a:t>
            </a:r>
            <a:r>
              <a:rPr dirty="0" sz="2400"/>
              <a:t>up” of </a:t>
            </a:r>
            <a:r>
              <a:rPr dirty="0" sz="2400" spc="-5"/>
              <a:t>space  being </a:t>
            </a:r>
            <a:r>
              <a:rPr dirty="0" sz="2400"/>
              <a:t>used by </a:t>
            </a:r>
            <a:r>
              <a:rPr dirty="0" sz="2400" spc="-5"/>
              <a:t>variables </a:t>
            </a:r>
            <a:r>
              <a:rPr dirty="0" sz="2400"/>
              <a:t>or </a:t>
            </a:r>
            <a:r>
              <a:rPr dirty="0" sz="2400" spc="-5"/>
              <a:t>other data  storage</a:t>
            </a:r>
            <a:endParaRPr sz="2400">
              <a:latin typeface="MingLiU_HKSCS"/>
              <a:cs typeface="MingLiU_HKSCS"/>
            </a:endParaRPr>
          </a:p>
          <a:p>
            <a:pPr marL="306705" marR="5080" indent="-274320">
              <a:lnSpc>
                <a:spcPts val="2780"/>
              </a:lnSpc>
              <a:spcBef>
                <a:spcPts val="800"/>
              </a:spcBef>
            </a:pPr>
            <a:r>
              <a:rPr dirty="0" sz="1800" spc="700">
                <a:solidFill>
                  <a:srgbClr val="BD5C45"/>
                </a:solidFill>
                <a:latin typeface="MingLiU_HKSCS"/>
                <a:cs typeface="MingLiU_HKSCS"/>
              </a:rPr>
              <a:t></a:t>
            </a:r>
            <a:r>
              <a:rPr dirty="0" sz="1800" spc="-400">
                <a:solidFill>
                  <a:srgbClr val="BD5C45"/>
                </a:solidFill>
                <a:latin typeface="MingLiU_HKSCS"/>
                <a:cs typeface="MingLiU_HKSCS"/>
              </a:rPr>
              <a:t> </a:t>
            </a:r>
            <a:r>
              <a:rPr dirty="0" sz="2400" spc="-5"/>
              <a:t>Compile time variable are automatically  deallocated </a:t>
            </a:r>
            <a:r>
              <a:rPr dirty="0" sz="2400"/>
              <a:t>based on </a:t>
            </a:r>
            <a:r>
              <a:rPr dirty="0" sz="2400" spc="-5"/>
              <a:t>their know</a:t>
            </a:r>
            <a:r>
              <a:rPr dirty="0" sz="2400" spc="-45"/>
              <a:t> </a:t>
            </a:r>
            <a:r>
              <a:rPr dirty="0" sz="2400"/>
              <a:t>scope</a:t>
            </a:r>
            <a:endParaRPr sz="2400">
              <a:latin typeface="MingLiU_HKSCS"/>
              <a:cs typeface="MingLiU_HKSCS"/>
            </a:endParaRPr>
          </a:p>
          <a:p>
            <a:pPr marL="306705" marR="144145" indent="-274320">
              <a:lnSpc>
                <a:spcPct val="100800"/>
              </a:lnSpc>
              <a:spcBef>
                <a:spcPts val="530"/>
              </a:spcBef>
            </a:pPr>
            <a:r>
              <a:rPr dirty="0" sz="1800" spc="700">
                <a:solidFill>
                  <a:srgbClr val="BD5C45"/>
                </a:solidFill>
                <a:latin typeface="MingLiU_HKSCS"/>
                <a:cs typeface="MingLiU_HKSCS"/>
              </a:rPr>
              <a:t></a:t>
            </a:r>
            <a:r>
              <a:rPr dirty="0" sz="1800" spc="-350">
                <a:solidFill>
                  <a:srgbClr val="BD5C45"/>
                </a:solidFill>
                <a:latin typeface="MingLiU_HKSCS"/>
                <a:cs typeface="MingLiU_HKSCS"/>
              </a:rPr>
              <a:t> </a:t>
            </a:r>
            <a:r>
              <a:rPr dirty="0" sz="2400" spc="-5"/>
              <a:t>It is the programmer’s job </a:t>
            </a:r>
            <a:r>
              <a:rPr dirty="0" sz="2400"/>
              <a:t>to </a:t>
            </a:r>
            <a:r>
              <a:rPr dirty="0" sz="2400" spc="-5"/>
              <a:t>deallocate  dynamically created</a:t>
            </a:r>
            <a:r>
              <a:rPr dirty="0" sz="2400" spc="-10"/>
              <a:t> </a:t>
            </a:r>
            <a:r>
              <a:rPr dirty="0" sz="2400" spc="-5"/>
              <a:t>memory</a:t>
            </a:r>
            <a:endParaRPr sz="2400">
              <a:latin typeface="MingLiU_HKSCS"/>
              <a:cs typeface="MingLiU_HKSCS"/>
            </a:endParaRPr>
          </a:p>
          <a:p>
            <a:pPr marL="306705" marR="7620" indent="-274320">
              <a:lnSpc>
                <a:spcPct val="100000"/>
              </a:lnSpc>
              <a:spcBef>
                <a:spcPts val="525"/>
              </a:spcBef>
            </a:pPr>
            <a:r>
              <a:rPr dirty="0" sz="1800" spc="700">
                <a:solidFill>
                  <a:srgbClr val="BD5C45"/>
                </a:solidFill>
                <a:latin typeface="MingLiU_HKSCS"/>
                <a:cs typeface="MingLiU_HKSCS"/>
              </a:rPr>
              <a:t></a:t>
            </a:r>
            <a:r>
              <a:rPr dirty="0" sz="1800" spc="-370">
                <a:solidFill>
                  <a:srgbClr val="BD5C45"/>
                </a:solidFill>
                <a:latin typeface="MingLiU_HKSCS"/>
                <a:cs typeface="MingLiU_HKSCS"/>
              </a:rPr>
              <a:t> </a:t>
            </a:r>
            <a:r>
              <a:rPr dirty="0" sz="2400"/>
              <a:t>To </a:t>
            </a:r>
            <a:r>
              <a:rPr dirty="0" sz="2400" spc="-5"/>
              <a:t>de-allocate dynamic memory </a:t>
            </a:r>
            <a:r>
              <a:rPr dirty="0" sz="2400"/>
              <a:t>we use  </a:t>
            </a:r>
            <a:r>
              <a:rPr dirty="0" sz="2400" spc="-5"/>
              <a:t>delete</a:t>
            </a:r>
            <a:r>
              <a:rPr dirty="0" sz="2400" spc="-10"/>
              <a:t> </a:t>
            </a:r>
            <a:r>
              <a:rPr dirty="0" sz="2400" spc="-5"/>
              <a:t>operator</a:t>
            </a:r>
            <a:endParaRPr sz="2400">
              <a:latin typeface="MingLiU_HKSCS"/>
              <a:cs typeface="MingLiU_HKSC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90827" y="11683"/>
            <a:ext cx="152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EF5946"/>
                </a:solidFill>
                <a:latin typeface="Century Gothic"/>
                <a:cs typeface="Century Gothic"/>
              </a:rPr>
              <a:t>8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003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199" y="344929"/>
                </a:lnTo>
                <a:lnTo>
                  <a:pt x="1600199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92003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199" y="327424"/>
                </a:lnTo>
                <a:lnTo>
                  <a:pt x="1600199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60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0"/>
                </a:moveTo>
                <a:lnTo>
                  <a:pt x="457199" y="0"/>
                </a:lnTo>
                <a:lnTo>
                  <a:pt x="45719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20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0"/>
                </a:move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4913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200" y="344929"/>
                </a:lnTo>
                <a:lnTo>
                  <a:pt x="1600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14913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200" y="327424"/>
                </a:lnTo>
                <a:lnTo>
                  <a:pt x="1600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0513" y="0"/>
            <a:ext cx="457200" cy="345440"/>
          </a:xfrm>
          <a:custGeom>
            <a:avLst/>
            <a:gdLst/>
            <a:ahLst/>
            <a:cxnLst/>
            <a:rect l="l" t="t" r="r" b="b"/>
            <a:pathLst>
              <a:path w="457200" h="345440">
                <a:moveTo>
                  <a:pt x="0" y="344929"/>
                </a:moveTo>
                <a:lnTo>
                  <a:pt x="457200" y="344929"/>
                </a:lnTo>
                <a:lnTo>
                  <a:pt x="457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0513" y="6530575"/>
            <a:ext cx="457200" cy="327660"/>
          </a:xfrm>
          <a:custGeom>
            <a:avLst/>
            <a:gdLst/>
            <a:ahLst/>
            <a:cxnLst/>
            <a:rect l="l" t="t" r="r" b="b"/>
            <a:pathLst>
              <a:path w="457200" h="327659">
                <a:moveTo>
                  <a:pt x="0" y="327424"/>
                </a:moveTo>
                <a:lnTo>
                  <a:pt x="457200" y="327424"/>
                </a:lnTo>
                <a:lnTo>
                  <a:pt x="457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9113" y="0"/>
            <a:ext cx="762000" cy="345440"/>
          </a:xfrm>
          <a:custGeom>
            <a:avLst/>
            <a:gdLst/>
            <a:ahLst/>
            <a:cxnLst/>
            <a:rect l="l" t="t" r="r" b="b"/>
            <a:pathLst>
              <a:path w="762000" h="345440">
                <a:moveTo>
                  <a:pt x="0" y="344929"/>
                </a:moveTo>
                <a:lnTo>
                  <a:pt x="762000" y="344929"/>
                </a:lnTo>
                <a:lnTo>
                  <a:pt x="7620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9113" y="6530575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424"/>
                </a:moveTo>
                <a:lnTo>
                  <a:pt x="762000" y="327424"/>
                </a:lnTo>
                <a:lnTo>
                  <a:pt x="7620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07004" y="0"/>
            <a:ext cx="1600200" cy="345440"/>
          </a:xfrm>
          <a:custGeom>
            <a:avLst/>
            <a:gdLst/>
            <a:ahLst/>
            <a:cxnLst/>
            <a:rect l="l" t="t" r="r" b="b"/>
            <a:pathLst>
              <a:path w="1600200" h="345440">
                <a:moveTo>
                  <a:pt x="0" y="344929"/>
                </a:moveTo>
                <a:lnTo>
                  <a:pt x="1600200" y="344929"/>
                </a:lnTo>
                <a:lnTo>
                  <a:pt x="16002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07004" y="6530575"/>
            <a:ext cx="1600200" cy="327660"/>
          </a:xfrm>
          <a:custGeom>
            <a:avLst/>
            <a:gdLst/>
            <a:ahLst/>
            <a:cxnLst/>
            <a:rect l="l" t="t" r="r" b="b"/>
            <a:pathLst>
              <a:path w="1600200" h="327659">
                <a:moveTo>
                  <a:pt x="0" y="327424"/>
                </a:moveTo>
                <a:lnTo>
                  <a:pt x="1600200" y="327424"/>
                </a:lnTo>
                <a:lnTo>
                  <a:pt x="16002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64404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379595" y="0"/>
                </a:moveTo>
                <a:lnTo>
                  <a:pt x="379595" y="6858000"/>
                </a:lnTo>
                <a:lnTo>
                  <a:pt x="0" y="6858000"/>
                </a:lnTo>
                <a:lnTo>
                  <a:pt x="0" y="0"/>
                </a:lnTo>
                <a:lnTo>
                  <a:pt x="379595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3100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76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87603" y="0"/>
            <a:ext cx="2819400" cy="345440"/>
          </a:xfrm>
          <a:custGeom>
            <a:avLst/>
            <a:gdLst/>
            <a:ahLst/>
            <a:cxnLst/>
            <a:rect l="l" t="t" r="r" b="b"/>
            <a:pathLst>
              <a:path w="2819400" h="345440">
                <a:moveTo>
                  <a:pt x="0" y="344929"/>
                </a:moveTo>
                <a:lnTo>
                  <a:pt x="2819400" y="344929"/>
                </a:lnTo>
                <a:lnTo>
                  <a:pt x="2819400" y="0"/>
                </a:lnTo>
                <a:lnTo>
                  <a:pt x="0" y="0"/>
                </a:lnTo>
                <a:lnTo>
                  <a:pt x="0" y="34492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7603" y="6530575"/>
            <a:ext cx="2819400" cy="327660"/>
          </a:xfrm>
          <a:custGeom>
            <a:avLst/>
            <a:gdLst/>
            <a:ahLst/>
            <a:cxnLst/>
            <a:rect l="l" t="t" r="r" b="b"/>
            <a:pathLst>
              <a:path w="2819400" h="327659">
                <a:moveTo>
                  <a:pt x="0" y="327424"/>
                </a:moveTo>
                <a:lnTo>
                  <a:pt x="2819400" y="327424"/>
                </a:lnTo>
                <a:lnTo>
                  <a:pt x="2819400" y="0"/>
                </a:lnTo>
                <a:lnTo>
                  <a:pt x="0" y="0"/>
                </a:lnTo>
                <a:lnTo>
                  <a:pt x="0" y="3274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502" y="0"/>
            <a:ext cx="9102847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6"/>
                </a:lnTo>
                <a:lnTo>
                  <a:pt x="0" y="6185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7200" y="3449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0"/>
                </a:moveTo>
                <a:lnTo>
                  <a:pt x="8229600" y="0"/>
                </a:lnTo>
                <a:lnTo>
                  <a:pt x="8229600" y="6185647"/>
                </a:lnTo>
                <a:lnTo>
                  <a:pt x="0" y="61856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F5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86016" y="5852159"/>
            <a:ext cx="1246631" cy="371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132367" y="736091"/>
            <a:ext cx="272288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BD5C45"/>
                </a:solidFill>
                <a:latin typeface="Century Gothic"/>
                <a:cs typeface="Century Gothic"/>
              </a:rPr>
              <a:t>new</a:t>
            </a:r>
            <a:r>
              <a:rPr dirty="0" sz="3200" spc="-80">
                <a:solidFill>
                  <a:srgbClr val="BD5C45"/>
                </a:solidFill>
                <a:latin typeface="Century Gothic"/>
                <a:cs typeface="Century Gothic"/>
              </a:rPr>
              <a:t> </a:t>
            </a:r>
            <a:r>
              <a:rPr dirty="0" sz="3200">
                <a:solidFill>
                  <a:srgbClr val="BD5C45"/>
                </a:solidFill>
                <a:latin typeface="Century Gothic"/>
                <a:cs typeface="Century Gothic"/>
              </a:rPr>
              <a:t>operator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06705" marR="338455" indent="-274320">
              <a:lnSpc>
                <a:spcPts val="2590"/>
              </a:lnSpc>
              <a:spcBef>
                <a:spcPts val="225"/>
              </a:spcBef>
            </a:pPr>
            <a:r>
              <a:rPr dirty="0" sz="1700" spc="660">
                <a:solidFill>
                  <a:srgbClr val="BD5C45"/>
                </a:solidFill>
                <a:latin typeface="MingLiU_HKSCS"/>
                <a:cs typeface="MingLiU_HKSCS"/>
              </a:rPr>
              <a:t></a:t>
            </a:r>
            <a:r>
              <a:rPr dirty="0" sz="1700" spc="-210">
                <a:solidFill>
                  <a:srgbClr val="BD5C45"/>
                </a:solidFill>
                <a:latin typeface="MingLiU_HKSCS"/>
                <a:cs typeface="MingLiU_HKSCS"/>
              </a:rPr>
              <a:t> </a:t>
            </a:r>
            <a:r>
              <a:rPr dirty="0"/>
              <a:t>To </a:t>
            </a:r>
            <a:r>
              <a:rPr dirty="0" spc="-5"/>
              <a:t>allocate space dynamically, use the unary  operator new, followed by </a:t>
            </a:r>
            <a:r>
              <a:rPr dirty="0"/>
              <a:t>the </a:t>
            </a:r>
            <a:r>
              <a:rPr dirty="0" spc="-5"/>
              <a:t>type </a:t>
            </a:r>
            <a:r>
              <a:rPr dirty="0" spc="-10"/>
              <a:t>being  </a:t>
            </a:r>
            <a:r>
              <a:rPr dirty="0" spc="-5"/>
              <a:t>allocated.</a:t>
            </a:r>
            <a:endParaRPr sz="1700">
              <a:latin typeface="MingLiU_HKSCS"/>
              <a:cs typeface="MingLiU_HKSCS"/>
            </a:endParaRPr>
          </a:p>
          <a:p>
            <a:pPr marL="329565">
              <a:lnSpc>
                <a:spcPct val="100000"/>
              </a:lnSpc>
              <a:spcBef>
                <a:spcPts val="400"/>
              </a:spcBef>
              <a:tabLst>
                <a:tab pos="668020" algn="l"/>
                <a:tab pos="2046605" algn="l"/>
              </a:tabLst>
            </a:pPr>
            <a:r>
              <a:rPr dirty="0" sz="1400" spc="545">
                <a:solidFill>
                  <a:srgbClr val="BD5C45"/>
                </a:solidFill>
                <a:latin typeface="MingLiU_HKSCS"/>
                <a:cs typeface="MingLiU_HKSCS"/>
              </a:rPr>
              <a:t>	</a:t>
            </a:r>
            <a:r>
              <a:rPr dirty="0" sz="1800"/>
              <a:t>new</a:t>
            </a:r>
            <a:r>
              <a:rPr dirty="0" sz="1800" spc="5"/>
              <a:t> </a:t>
            </a:r>
            <a:r>
              <a:rPr dirty="0" sz="1800"/>
              <a:t>int;	// </a:t>
            </a:r>
            <a:r>
              <a:rPr dirty="0" sz="1800" spc="-5"/>
              <a:t>dynamically allocates an</a:t>
            </a:r>
            <a:r>
              <a:rPr dirty="0" sz="1800" spc="-10"/>
              <a:t> </a:t>
            </a:r>
            <a:r>
              <a:rPr dirty="0" sz="1800"/>
              <a:t>int</a:t>
            </a:r>
            <a:endParaRPr sz="1800">
              <a:latin typeface="MingLiU_HKSCS"/>
              <a:cs typeface="MingLiU_HKSCS"/>
            </a:endParaRPr>
          </a:p>
          <a:p>
            <a:pPr marL="329565">
              <a:lnSpc>
                <a:spcPct val="100000"/>
              </a:lnSpc>
              <a:spcBef>
                <a:spcPts val="430"/>
              </a:spcBef>
              <a:tabLst>
                <a:tab pos="668020" algn="l"/>
                <a:tab pos="2389505" algn="l"/>
              </a:tabLst>
            </a:pPr>
            <a:r>
              <a:rPr dirty="0" sz="1400" spc="545">
                <a:solidFill>
                  <a:srgbClr val="BD5C45"/>
                </a:solidFill>
                <a:latin typeface="MingLiU_HKSCS"/>
                <a:cs typeface="MingLiU_HKSCS"/>
              </a:rPr>
              <a:t>	</a:t>
            </a:r>
            <a:r>
              <a:rPr dirty="0" sz="1800"/>
              <a:t>new</a:t>
            </a:r>
            <a:r>
              <a:rPr dirty="0" sz="1800" spc="5"/>
              <a:t> </a:t>
            </a:r>
            <a:r>
              <a:rPr dirty="0" sz="1800"/>
              <a:t>double;	// </a:t>
            </a:r>
            <a:r>
              <a:rPr dirty="0" sz="1800" spc="-5"/>
              <a:t>dynamically allocates </a:t>
            </a:r>
            <a:r>
              <a:rPr dirty="0" sz="1800"/>
              <a:t>a</a:t>
            </a:r>
            <a:r>
              <a:rPr dirty="0" sz="1800" spc="-5"/>
              <a:t> double</a:t>
            </a:r>
            <a:endParaRPr sz="1800">
              <a:latin typeface="MingLiU_HKSCS"/>
              <a:cs typeface="MingLiU_HKSCS"/>
            </a:endParaRPr>
          </a:p>
          <a:p>
            <a:pPr marL="306705" marR="28575" indent="-274320">
              <a:lnSpc>
                <a:spcPts val="2620"/>
              </a:lnSpc>
              <a:spcBef>
                <a:spcPts val="640"/>
              </a:spcBef>
            </a:pPr>
            <a:r>
              <a:rPr dirty="0" sz="1700" spc="660">
                <a:solidFill>
                  <a:srgbClr val="BD5C45"/>
                </a:solidFill>
                <a:latin typeface="MingLiU_HKSCS"/>
                <a:cs typeface="MingLiU_HKSCS"/>
              </a:rPr>
              <a:t> </a:t>
            </a:r>
            <a:r>
              <a:rPr dirty="0"/>
              <a:t>If </a:t>
            </a:r>
            <a:r>
              <a:rPr dirty="0" spc="-5"/>
              <a:t>creating an array dynamically, use the same  form, but put brackets with </a:t>
            </a:r>
            <a:r>
              <a:rPr dirty="0"/>
              <a:t>a </a:t>
            </a:r>
            <a:r>
              <a:rPr dirty="0" spc="-5"/>
              <a:t>size after the</a:t>
            </a:r>
            <a:r>
              <a:rPr dirty="0" spc="30"/>
              <a:t> </a:t>
            </a:r>
            <a:r>
              <a:rPr dirty="0" spc="-5"/>
              <a:t>type:</a:t>
            </a:r>
            <a:endParaRPr sz="1700">
              <a:latin typeface="MingLiU_HKSCS"/>
              <a:cs typeface="MingLiU_HKSCS"/>
            </a:endParaRPr>
          </a:p>
          <a:p>
            <a:pPr marL="329565">
              <a:lnSpc>
                <a:spcPct val="100000"/>
              </a:lnSpc>
              <a:spcBef>
                <a:spcPts val="555"/>
              </a:spcBef>
              <a:tabLst>
                <a:tab pos="674370" algn="l"/>
                <a:tab pos="2341880" algn="l"/>
              </a:tabLst>
            </a:pPr>
            <a:r>
              <a:rPr dirty="0" sz="1500" spc="585">
                <a:solidFill>
                  <a:srgbClr val="BD5C45"/>
                </a:solidFill>
                <a:latin typeface="MingLiU_HKSCS"/>
                <a:cs typeface="MingLiU_HKSCS"/>
              </a:rPr>
              <a:t>	</a:t>
            </a:r>
            <a:r>
              <a:rPr dirty="0" sz="1800"/>
              <a:t>new</a:t>
            </a:r>
            <a:r>
              <a:rPr dirty="0" sz="1800" spc="5"/>
              <a:t> </a:t>
            </a:r>
            <a:r>
              <a:rPr dirty="0" sz="1800"/>
              <a:t>int[40];	</a:t>
            </a:r>
            <a:r>
              <a:rPr dirty="0" sz="1800" spc="-5"/>
              <a:t>/allocates an </a:t>
            </a:r>
            <a:r>
              <a:rPr dirty="0" sz="1800" spc="-10"/>
              <a:t>array </a:t>
            </a:r>
            <a:r>
              <a:rPr dirty="0" sz="1800" spc="-5"/>
              <a:t>of </a:t>
            </a:r>
            <a:r>
              <a:rPr dirty="0" sz="1800"/>
              <a:t>40</a:t>
            </a:r>
            <a:r>
              <a:rPr dirty="0" sz="1800" spc="10"/>
              <a:t> </a:t>
            </a:r>
            <a:r>
              <a:rPr dirty="0" sz="1800"/>
              <a:t>ints</a:t>
            </a:r>
            <a:endParaRPr sz="1800">
              <a:latin typeface="MingLiU_HKSCS"/>
              <a:cs typeface="MingLiU_HKSCS"/>
            </a:endParaRPr>
          </a:p>
          <a:p>
            <a:pPr marL="329565">
              <a:lnSpc>
                <a:spcPts val="2125"/>
              </a:lnSpc>
              <a:spcBef>
                <a:spcPts val="550"/>
              </a:spcBef>
              <a:tabLst>
                <a:tab pos="668020" algn="l"/>
              </a:tabLst>
            </a:pPr>
            <a:r>
              <a:rPr dirty="0" sz="1400" spc="545">
                <a:solidFill>
                  <a:srgbClr val="BD5C45"/>
                </a:solidFill>
                <a:latin typeface="MingLiU_HKSCS"/>
                <a:cs typeface="MingLiU_HKSCS"/>
              </a:rPr>
              <a:t>	</a:t>
            </a:r>
            <a:r>
              <a:rPr dirty="0" sz="1800"/>
              <a:t>new double[size]; // </a:t>
            </a:r>
            <a:r>
              <a:rPr dirty="0" sz="1800" spc="-5"/>
              <a:t>allocates an </a:t>
            </a:r>
            <a:r>
              <a:rPr dirty="0" sz="1800" spc="-10"/>
              <a:t>array </a:t>
            </a:r>
            <a:r>
              <a:rPr dirty="0" sz="1800" spc="-5"/>
              <a:t>of size</a:t>
            </a:r>
            <a:r>
              <a:rPr dirty="0" sz="1800" spc="30"/>
              <a:t> </a:t>
            </a:r>
            <a:r>
              <a:rPr dirty="0" sz="1800" spc="-5"/>
              <a:t>double</a:t>
            </a:r>
            <a:endParaRPr sz="1800">
              <a:latin typeface="MingLiU_HKSCS"/>
              <a:cs typeface="MingLiU_HKSCS"/>
            </a:endParaRPr>
          </a:p>
          <a:p>
            <a:pPr marL="2707005">
              <a:lnSpc>
                <a:spcPts val="2125"/>
              </a:lnSpc>
            </a:pPr>
            <a:r>
              <a:rPr dirty="0" sz="1800"/>
              <a:t>//</a:t>
            </a:r>
            <a:r>
              <a:rPr dirty="0" sz="1800" spc="-5"/>
              <a:t> doubles</a:t>
            </a:r>
            <a:endParaRPr sz="1800"/>
          </a:p>
          <a:p>
            <a:pPr marL="306705" marR="5080" indent="-274320">
              <a:lnSpc>
                <a:spcPts val="2210"/>
              </a:lnSpc>
              <a:spcBef>
                <a:spcPts val="680"/>
              </a:spcBef>
            </a:pPr>
            <a:r>
              <a:rPr dirty="0" sz="1400" spc="545">
                <a:solidFill>
                  <a:srgbClr val="BD5C45"/>
                </a:solidFill>
                <a:latin typeface="MingLiU_HKSCS"/>
                <a:cs typeface="MingLiU_HKSCS"/>
              </a:rPr>
              <a:t> </a:t>
            </a:r>
            <a:r>
              <a:rPr dirty="0" sz="1900"/>
              <a:t>These statements above are not </a:t>
            </a:r>
            <a:r>
              <a:rPr dirty="0" sz="1900" spc="-5"/>
              <a:t>very useful </a:t>
            </a:r>
            <a:r>
              <a:rPr dirty="0" sz="1900"/>
              <a:t>by  </a:t>
            </a:r>
            <a:r>
              <a:rPr dirty="0" sz="1900" spc="-5"/>
              <a:t>themselves, because allocation space have </a:t>
            </a:r>
            <a:r>
              <a:rPr dirty="0" sz="1900"/>
              <a:t>no</a:t>
            </a:r>
            <a:r>
              <a:rPr dirty="0" sz="1900" spc="40"/>
              <a:t> </a:t>
            </a:r>
            <a:r>
              <a:rPr dirty="0" sz="1900"/>
              <a:t>names.</a:t>
            </a:r>
            <a:endParaRPr sz="1900">
              <a:latin typeface="MingLiU_HKSCS"/>
              <a:cs typeface="MingLiU_HKSC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90827" y="11683"/>
            <a:ext cx="152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EF5946"/>
                </a:solidFill>
                <a:latin typeface="Century Gothic"/>
                <a:cs typeface="Century Gothic"/>
              </a:rPr>
              <a:t>9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2020-02-12T15:14:55Z</dcterms:created>
  <dcterms:modified xsi:type="dcterms:W3CDTF">2020-02-12T15:14:55Z</dcterms:modified>
</cp:coreProperties>
</file>