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8" r:id="rId3"/>
    <p:sldId id="259" r:id="rId4"/>
    <p:sldId id="260" r:id="rId5"/>
    <p:sldId id="261" r:id="rId6"/>
    <p:sldId id="265" r:id="rId7"/>
    <p:sldId id="266"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365556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52E98-18AE-4FE7-82C4-AD31A8BAE619}"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1118437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3124236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222548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15133658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552E98-18AE-4FE7-82C4-AD31A8BAE619}"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3828676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552E98-18AE-4FE7-82C4-AD31A8BAE619}" type="datetimeFigureOut">
              <a:rPr lang="en-IN" smtClean="0"/>
              <a:t>10-08-2022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3323385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2710801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2767934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132719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52E98-18AE-4FE7-82C4-AD31A8BAE619}" type="datetimeFigureOut">
              <a:rPr lang="en-IN" smtClean="0"/>
              <a:t>10-08-2022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411164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52E98-18AE-4FE7-82C4-AD31A8BAE619}"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3462541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52E98-18AE-4FE7-82C4-AD31A8BAE619}" type="datetimeFigureOut">
              <a:rPr lang="en-IN" smtClean="0"/>
              <a:t>10-08-2022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86486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52E98-18AE-4FE7-82C4-AD31A8BAE619}" type="datetimeFigureOut">
              <a:rPr lang="en-IN" smtClean="0"/>
              <a:t>10-08-2022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260660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52E98-18AE-4FE7-82C4-AD31A8BAE619}" type="datetimeFigureOut">
              <a:rPr lang="en-IN" smtClean="0"/>
              <a:t>10-08-2022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118331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52E98-18AE-4FE7-82C4-AD31A8BAE619}" type="datetimeFigureOut">
              <a:rPr lang="en-IN" smtClean="0"/>
              <a:t>10-08-2022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962765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552E98-18AE-4FE7-82C4-AD31A8BAE619}" type="datetimeFigureOut">
              <a:rPr lang="en-IN" smtClean="0"/>
              <a:t>10-08-2022</a:t>
            </a:fld>
            <a:endParaRPr lang="en-IN"/>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7FEB21-483A-48F4-AAAD-BAA6B954AC14}" type="slidenum">
              <a:rPr lang="en-IN" smtClean="0"/>
              <a:t>‹#›</a:t>
            </a:fld>
            <a:endParaRPr lang="en-IN"/>
          </a:p>
        </p:txBody>
      </p:sp>
    </p:spTree>
    <p:extLst>
      <p:ext uri="{BB962C8B-B14F-4D97-AF65-F5344CB8AC3E}">
        <p14:creationId xmlns:p14="http://schemas.microsoft.com/office/powerpoint/2010/main" val="4280002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552E98-18AE-4FE7-82C4-AD31A8BAE619}" type="datetimeFigureOut">
              <a:rPr lang="en-IN" smtClean="0"/>
              <a:t>10-08-2022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7FEB21-483A-48F4-AAAD-BAA6B954AC14}" type="slidenum">
              <a:rPr lang="en-IN" smtClean="0"/>
              <a:t>‹#›</a:t>
            </a:fld>
            <a:endParaRPr lang="en-IN"/>
          </a:p>
        </p:txBody>
      </p:sp>
    </p:spTree>
    <p:extLst>
      <p:ext uri="{BB962C8B-B14F-4D97-AF65-F5344CB8AC3E}">
        <p14:creationId xmlns:p14="http://schemas.microsoft.com/office/powerpoint/2010/main" val="11345858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odejs.org/en/" TargetMode="External"/><Relationship Id="rId2" Type="http://schemas.openxmlformats.org/officeDocument/2006/relationships/hyperlink" Target="https://getbootstrap.com/" TargetMode="External"/><Relationship Id="rId1" Type="http://schemas.openxmlformats.org/officeDocument/2006/relationships/slideLayout" Target="../slideLayouts/slideLayout2.xml"/><Relationship Id="rId6" Type="http://schemas.openxmlformats.org/officeDocument/2006/relationships/hyperlink" Target="https://www.udemy.com/course/the-complete-nodejs-developer-course-2/" TargetMode="External"/><Relationship Id="rId5" Type="http://schemas.openxmlformats.org/officeDocument/2006/relationships/hyperlink" Target="https://www.geeksforgeeks.org/nodejs/" TargetMode="External"/><Relationship Id="rId4" Type="http://schemas.openxmlformats.org/officeDocument/2006/relationships/hyperlink" Target="https://www.npmj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BF9C6-F2C2-9B56-8911-8CAE845D5E12}"/>
              </a:ext>
            </a:extLst>
          </p:cNvPr>
          <p:cNvSpPr>
            <a:spLocks noGrp="1"/>
          </p:cNvSpPr>
          <p:nvPr>
            <p:ph type="ctrTitle"/>
          </p:nvPr>
        </p:nvSpPr>
        <p:spPr/>
        <p:txBody>
          <a:bodyPr/>
          <a:lstStyle/>
          <a:p>
            <a:pPr algn="ctr"/>
            <a:r>
              <a:rPr lang="en-US" dirty="0"/>
              <a:t>BUZZINGA</a:t>
            </a:r>
            <a:br>
              <a:rPr lang="en-US" dirty="0"/>
            </a:br>
            <a:r>
              <a:rPr lang="en-IN" sz="2400" b="1" dirty="0">
                <a:solidFill>
                  <a:schemeClr val="bg1">
                    <a:lumMod val="85000"/>
                  </a:schemeClr>
                </a:solidFill>
                <a:effectLst/>
                <a:latin typeface="Georgia" panose="02040502050405020303" pitchFamily="18" charset="0"/>
                <a:ea typeface="Calibri" panose="020F0502020204030204" pitchFamily="34" charset="0"/>
                <a:cs typeface="Times New Roman" panose="02020603050405020304" pitchFamily="18" charset="0"/>
              </a:rPr>
              <a:t>(Business Automation Service)</a:t>
            </a:r>
            <a:br>
              <a:rPr lang="en-IN" sz="5400" dirty="0">
                <a:solidFill>
                  <a:schemeClr val="bg1">
                    <a:lumMod val="85000"/>
                  </a:schemeClr>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3E32A42-790E-F822-5E9B-FDC82A3B3853}"/>
              </a:ext>
            </a:extLst>
          </p:cNvPr>
          <p:cNvSpPr>
            <a:spLocks noGrp="1"/>
          </p:cNvSpPr>
          <p:nvPr>
            <p:ph type="subTitle" idx="1"/>
          </p:nvPr>
        </p:nvSpPr>
        <p:spPr>
          <a:xfrm>
            <a:off x="1154955" y="4491318"/>
            <a:ext cx="9882090" cy="1147482"/>
          </a:xfrm>
        </p:spPr>
        <p:txBody>
          <a:bodyPr>
            <a:normAutofit/>
          </a:bodyPr>
          <a:lstStyle/>
          <a:p>
            <a:endParaRPr lang="en-IN" dirty="0"/>
          </a:p>
        </p:txBody>
      </p:sp>
    </p:spTree>
    <p:extLst>
      <p:ext uri="{BB962C8B-B14F-4D97-AF65-F5344CB8AC3E}">
        <p14:creationId xmlns:p14="http://schemas.microsoft.com/office/powerpoint/2010/main" val="253332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472A-98D1-BF57-3390-CB7B671D9273}"/>
              </a:ext>
            </a:extLst>
          </p:cNvPr>
          <p:cNvSpPr>
            <a:spLocks noGrp="1"/>
          </p:cNvSpPr>
          <p:nvPr>
            <p:ph type="title"/>
          </p:nvPr>
        </p:nvSpPr>
        <p:spPr/>
        <p:txBody>
          <a:bodyPr/>
          <a:lstStyle/>
          <a:p>
            <a:r>
              <a:rPr lang="en-IN" dirty="0"/>
              <a:t>BIBLIOGRAPHY</a:t>
            </a:r>
            <a:r>
              <a:rPr lang="en-IN" b="1" dirty="0"/>
              <a:t> </a:t>
            </a:r>
            <a:endParaRPr lang="en-IN" dirty="0"/>
          </a:p>
        </p:txBody>
      </p:sp>
      <p:sp>
        <p:nvSpPr>
          <p:cNvPr id="3" name="Content Placeholder 2">
            <a:extLst>
              <a:ext uri="{FF2B5EF4-FFF2-40B4-BE49-F238E27FC236}">
                <a16:creationId xmlns:a16="http://schemas.microsoft.com/office/drawing/2014/main" id="{4C343283-88A5-324E-8A36-F12C66F60802}"/>
              </a:ext>
            </a:extLst>
          </p:cNvPr>
          <p:cNvSpPr>
            <a:spLocks noGrp="1"/>
          </p:cNvSpPr>
          <p:nvPr>
            <p:ph idx="1"/>
          </p:nvPr>
        </p:nvSpPr>
        <p:spPr/>
        <p:txBody>
          <a:bodyPr/>
          <a:lstStyle/>
          <a:p>
            <a:r>
              <a:rPr lang="en-IN" dirty="0">
                <a:hlinkClick r:id="rId2"/>
              </a:rPr>
              <a:t>https://getbootstrap.com/</a:t>
            </a:r>
            <a:endParaRPr lang="en-IN" dirty="0"/>
          </a:p>
          <a:p>
            <a:r>
              <a:rPr lang="en-IN" dirty="0">
                <a:hlinkClick r:id="rId3"/>
              </a:rPr>
              <a:t>https://nodejs.org/en/</a:t>
            </a:r>
            <a:endParaRPr lang="en-IN" dirty="0"/>
          </a:p>
          <a:p>
            <a:r>
              <a:rPr lang="en-IN" dirty="0">
                <a:hlinkClick r:id="rId4"/>
              </a:rPr>
              <a:t>https://www.npmjs.com/</a:t>
            </a:r>
            <a:endParaRPr lang="en-IN" dirty="0"/>
          </a:p>
          <a:p>
            <a:r>
              <a:rPr lang="en-IN" dirty="0">
                <a:hlinkClick r:id="rId5"/>
              </a:rPr>
              <a:t>https://www.geeksforgeeks.org/nodejs/</a:t>
            </a:r>
            <a:endParaRPr lang="en-IN" dirty="0"/>
          </a:p>
          <a:p>
            <a:r>
              <a:rPr lang="en-IN" dirty="0">
                <a:hlinkClick r:id="rId6"/>
              </a:rPr>
              <a:t>https://www.udemy.com/course/the-complete-nodejs-developer-course-2/</a:t>
            </a:r>
            <a:endParaRPr lang="en-IN" dirty="0"/>
          </a:p>
          <a:p>
            <a:endParaRPr lang="en-IN" dirty="0"/>
          </a:p>
        </p:txBody>
      </p:sp>
    </p:spTree>
    <p:extLst>
      <p:ext uri="{BB962C8B-B14F-4D97-AF65-F5344CB8AC3E}">
        <p14:creationId xmlns:p14="http://schemas.microsoft.com/office/powerpoint/2010/main" val="326529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0906-EAA1-540C-ADF4-81E84E18CD65}"/>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C07E675D-58B2-2481-DBEE-D8BBB5CC07B5}"/>
              </a:ext>
            </a:extLst>
          </p:cNvPr>
          <p:cNvSpPr>
            <a:spLocks noGrp="1"/>
          </p:cNvSpPr>
          <p:nvPr>
            <p:ph idx="1"/>
          </p:nvPr>
        </p:nvSpPr>
        <p:spPr>
          <a:xfrm>
            <a:off x="1154954" y="2603500"/>
            <a:ext cx="9737164" cy="3416300"/>
          </a:xfrm>
        </p:spPr>
        <p:txBody>
          <a:bodyPr>
            <a:normAutofit fontScale="92500"/>
          </a:bodyPr>
          <a:lstStyle/>
          <a:p>
            <a:pPr algn="just">
              <a:lnSpc>
                <a:spcPct val="150000"/>
              </a:lnSpc>
            </a:pPr>
            <a:r>
              <a:rPr lang="en-IN" sz="1500" dirty="0">
                <a:solidFill>
                  <a:schemeClr val="tx1"/>
                </a:solidFill>
                <a:latin typeface="Georgia" panose="02040502050405020303" pitchFamily="18" charset="0"/>
              </a:rPr>
              <a:t>In the growing age of digitization especially after the pandemic, there is an ever- growing need for developing a reliable application for Business owners to manage their business. </a:t>
            </a:r>
            <a:endParaRPr lang="en-IN" sz="1500" dirty="0">
              <a:solidFill>
                <a:schemeClr val="tx1"/>
              </a:solidFill>
              <a:effectLst/>
              <a:latin typeface="Georgia" panose="02040502050405020303" pitchFamily="18" charset="0"/>
              <a:ea typeface="Calibri" panose="020F0502020204030204" pitchFamily="34" charset="0"/>
              <a:cs typeface="Open Sans" panose="020B0606030504020204" pitchFamily="34" charset="0"/>
            </a:endParaRPr>
          </a:p>
          <a:p>
            <a:pPr algn="just">
              <a:lnSpc>
                <a:spcPct val="150000"/>
              </a:lnSpc>
            </a:pPr>
            <a:r>
              <a:rPr lang="en-IN" sz="1500" dirty="0">
                <a:solidFill>
                  <a:schemeClr val="tx1"/>
                </a:solidFill>
                <a:effectLst/>
                <a:latin typeface="Georgia" panose="02040502050405020303" pitchFamily="18" charset="0"/>
                <a:ea typeface="Calibri" panose="020F0502020204030204" pitchFamily="34" charset="0"/>
                <a:cs typeface="Open Sans" panose="020B0606030504020204" pitchFamily="34" charset="0"/>
              </a:rPr>
              <a:t>Managing a Business is a very sensitive part and it is faced with a lot of challenges. </a:t>
            </a:r>
            <a:r>
              <a:rPr lang="en-IN" sz="15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Business Owners need to take lots of features into consideration in order to make sure that the business runs smoothly. It is not only the everyday sales, but also the customer retention, sales and stock tracking, accounts and receivables, which needs proper management. And being in charge of all of these things is definitely not easy, more so, when you are required to take care of all of these things single </a:t>
            </a:r>
            <a:r>
              <a:rPr lang="en-IN" sz="1500" dirty="0" err="1">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handedly</a:t>
            </a:r>
            <a:r>
              <a:rPr lang="en-IN" sz="15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 </a:t>
            </a:r>
          </a:p>
          <a:p>
            <a:pPr algn="just">
              <a:lnSpc>
                <a:spcPct val="160000"/>
              </a:lnSpc>
            </a:pPr>
            <a:r>
              <a:rPr lang="en-IN" sz="15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rPr>
              <a:t>An automated and intuitive management solution makes things easier in such a situation. </a:t>
            </a:r>
            <a:r>
              <a:rPr lang="en-IN" sz="1500" dirty="0">
                <a:solidFill>
                  <a:schemeClr val="tx1"/>
                </a:solidFill>
                <a:latin typeface="Georgia" panose="02040502050405020303" pitchFamily="18" charset="0"/>
              </a:rPr>
              <a:t>The application should be very user-friendly. The robustness of the application is key to its success, it should not crash during peak hours.</a:t>
            </a:r>
            <a:endParaRPr lang="en-US" sz="1500" dirty="0">
              <a:solidFill>
                <a:schemeClr val="tx1"/>
              </a:solidFill>
              <a:latin typeface="Georgia" panose="02040502050405020303" pitchFamily="18" charset="0"/>
            </a:endParaRPr>
          </a:p>
          <a:p>
            <a:pPr algn="just">
              <a:lnSpc>
                <a:spcPct val="150000"/>
              </a:lnSpc>
            </a:pPr>
            <a:endParaRPr lang="en-IN" sz="1500" dirty="0">
              <a:solidFill>
                <a:schemeClr val="tx1"/>
              </a:solidFill>
              <a:effectLst/>
              <a:latin typeface="Georgia" panose="02040502050405020303" pitchFamily="18"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737799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E2C9-EDFA-0B6C-B5E1-809237021826}"/>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9FF46833-9D23-748A-9633-31F10E790DFC}"/>
              </a:ext>
            </a:extLst>
          </p:cNvPr>
          <p:cNvSpPr>
            <a:spLocks noGrp="1"/>
          </p:cNvSpPr>
          <p:nvPr>
            <p:ph idx="1"/>
          </p:nvPr>
        </p:nvSpPr>
        <p:spPr>
          <a:xfrm>
            <a:off x="1154954" y="2603500"/>
            <a:ext cx="10185399" cy="3416300"/>
          </a:xfrm>
        </p:spPr>
        <p:txBody>
          <a:bodyPr>
            <a:normAutofit fontScale="85000" lnSpcReduction="20000"/>
          </a:bodyPr>
          <a:lstStyle/>
          <a:p>
            <a:pPr marL="0" indent="0">
              <a:buNone/>
            </a:pPr>
            <a:r>
              <a:rPr lang="en-IN" sz="2100" dirty="0">
                <a:latin typeface="Georgia" panose="02040502050405020303" pitchFamily="18" charset="0"/>
              </a:rPr>
              <a:t>BUZZINGA aims to provide an online solution (web app) for run and manage a Business online.</a:t>
            </a:r>
            <a:endParaRPr lang="en-US" sz="2100" dirty="0">
              <a:effectLst/>
              <a:latin typeface="Georgia" panose="02040502050405020303" pitchFamily="18" charset="0"/>
              <a:ea typeface="Calibri" panose="020F0502020204030204" pitchFamily="34" charset="0"/>
              <a:cs typeface="Times New Roman" panose="02020603050405020304" pitchFamily="18" charset="0"/>
            </a:endParaRPr>
          </a:p>
          <a:p>
            <a:r>
              <a:rPr lang="en-US" sz="1800" dirty="0">
                <a:effectLst/>
                <a:latin typeface="Georgia" panose="02040502050405020303" pitchFamily="18" charset="0"/>
                <a:ea typeface="Calibri" panose="020F0502020204030204" pitchFamily="34" charset="0"/>
                <a:cs typeface="Times New Roman" panose="02020603050405020304" pitchFamily="18" charset="0"/>
              </a:rPr>
              <a:t>It tracks all the information of Payments, Expenses ,Invoices , Sales , Employees , Customers etc.</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Manage the information of Payments Shows the information and description of the Stock, Sales</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All the fields such as Stock, Sales, Products are validated and does not take invalid values</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It generates the invoice and also Email it to the customer.</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You can also download pdf of invoice.</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To increase efficiency of managing the Stock, Payments It deals with monitoring the information and transactions of Discounts.</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Manage the information of Stock</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Editing, adding and updating of Records is improved which results in proper resource management of Stock data.</a:t>
            </a:r>
          </a:p>
          <a:p>
            <a:r>
              <a:rPr lang="en-US" sz="1800" dirty="0">
                <a:effectLst/>
                <a:latin typeface="Georgia" panose="02040502050405020303" pitchFamily="18" charset="0"/>
                <a:ea typeface="Calibri" panose="020F0502020204030204" pitchFamily="34" charset="0"/>
                <a:cs typeface="Times New Roman" panose="02020603050405020304" pitchFamily="18" charset="0"/>
              </a:rPr>
              <a:t>Integration of all records of customer.</a:t>
            </a:r>
            <a:endParaRPr lang="en-IN" dirty="0"/>
          </a:p>
        </p:txBody>
      </p:sp>
    </p:spTree>
    <p:extLst>
      <p:ext uri="{BB962C8B-B14F-4D97-AF65-F5344CB8AC3E}">
        <p14:creationId xmlns:p14="http://schemas.microsoft.com/office/powerpoint/2010/main" val="1960366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B1EB-AF85-8C8A-A4E9-561A7100F45D}"/>
              </a:ext>
            </a:extLst>
          </p:cNvPr>
          <p:cNvSpPr>
            <a:spLocks noGrp="1"/>
          </p:cNvSpPr>
          <p:nvPr>
            <p:ph type="title"/>
          </p:nvPr>
        </p:nvSpPr>
        <p:spPr/>
        <p:txBody>
          <a:bodyPr/>
          <a:lstStyle/>
          <a:p>
            <a:r>
              <a:rPr lang="en-US" dirty="0"/>
              <a:t>TECHNOLOGY STACK</a:t>
            </a:r>
            <a:endParaRPr lang="en-IN" dirty="0"/>
          </a:p>
        </p:txBody>
      </p:sp>
      <p:sp>
        <p:nvSpPr>
          <p:cNvPr id="3" name="Text Placeholder 2">
            <a:extLst>
              <a:ext uri="{FF2B5EF4-FFF2-40B4-BE49-F238E27FC236}">
                <a16:creationId xmlns:a16="http://schemas.microsoft.com/office/drawing/2014/main" id="{82D52807-4759-7988-0604-F0875E1ABB23}"/>
              </a:ext>
            </a:extLst>
          </p:cNvPr>
          <p:cNvSpPr>
            <a:spLocks noGrp="1"/>
          </p:cNvSpPr>
          <p:nvPr>
            <p:ph type="body" idx="1"/>
          </p:nvPr>
        </p:nvSpPr>
        <p:spPr>
          <a:xfrm>
            <a:off x="1154954" y="2539719"/>
            <a:ext cx="3141878" cy="777221"/>
          </a:xfrm>
        </p:spPr>
        <p:txBody>
          <a:bodyPr/>
          <a:lstStyle/>
          <a:p>
            <a:r>
              <a:rPr lang="en-US" dirty="0"/>
              <a:t>Frontend Technology</a:t>
            </a:r>
            <a:endParaRPr lang="en-IN" dirty="0"/>
          </a:p>
        </p:txBody>
      </p:sp>
      <p:sp>
        <p:nvSpPr>
          <p:cNvPr id="4" name="Text Placeholder 3">
            <a:extLst>
              <a:ext uri="{FF2B5EF4-FFF2-40B4-BE49-F238E27FC236}">
                <a16:creationId xmlns:a16="http://schemas.microsoft.com/office/drawing/2014/main" id="{BD414649-3568-76BE-2C4C-A914FA116FA8}"/>
              </a:ext>
            </a:extLst>
          </p:cNvPr>
          <p:cNvSpPr>
            <a:spLocks noGrp="1"/>
          </p:cNvSpPr>
          <p:nvPr>
            <p:ph type="body" sz="half" idx="15"/>
          </p:nvPr>
        </p:nvSpPr>
        <p:spPr>
          <a:xfrm>
            <a:off x="1154953" y="3316940"/>
            <a:ext cx="3141879" cy="2877671"/>
          </a:xfrm>
        </p:spPr>
        <p:txBody>
          <a:bodyPr/>
          <a:lstStyle/>
          <a:p>
            <a:pPr marL="285750" indent="-285750">
              <a:lnSpc>
                <a:spcPct val="100000"/>
              </a:lnSpc>
              <a:buFont typeface="Wingdings" panose="05000000000000000000" pitchFamily="2" charset="2"/>
              <a:buChar char="ü"/>
            </a:pPr>
            <a:r>
              <a:rPr lang="en-IN" dirty="0">
                <a:latin typeface="Georgia" panose="02040502050405020303" pitchFamily="18" charset="0"/>
              </a:rPr>
              <a:t>JavaScript ES6</a:t>
            </a:r>
          </a:p>
          <a:p>
            <a:pPr marL="285750" indent="-285750">
              <a:lnSpc>
                <a:spcPct val="100000"/>
              </a:lnSpc>
              <a:buFont typeface="Wingdings" panose="05000000000000000000" pitchFamily="2" charset="2"/>
              <a:buChar char="ü"/>
            </a:pPr>
            <a:r>
              <a:rPr lang="en-IN" dirty="0">
                <a:latin typeface="Georgia" panose="02040502050405020303" pitchFamily="18" charset="0"/>
              </a:rPr>
              <a:t>HTML 5</a:t>
            </a:r>
          </a:p>
          <a:p>
            <a:pPr marL="285750" indent="-285750">
              <a:lnSpc>
                <a:spcPct val="100000"/>
              </a:lnSpc>
              <a:buFont typeface="Wingdings" panose="05000000000000000000" pitchFamily="2" charset="2"/>
              <a:buChar char="ü"/>
            </a:pPr>
            <a:r>
              <a:rPr lang="en-IN" dirty="0">
                <a:latin typeface="Georgia" panose="02040502050405020303" pitchFamily="18" charset="0"/>
              </a:rPr>
              <a:t>CSS 3</a:t>
            </a:r>
          </a:p>
          <a:p>
            <a:pPr marL="285750" indent="-285750">
              <a:lnSpc>
                <a:spcPct val="100000"/>
              </a:lnSpc>
              <a:buFont typeface="Wingdings" panose="05000000000000000000" pitchFamily="2" charset="2"/>
              <a:buChar char="ü"/>
            </a:pPr>
            <a:r>
              <a:rPr lang="en-IN" dirty="0">
                <a:latin typeface="Georgia" panose="02040502050405020303" pitchFamily="18" charset="0"/>
              </a:rPr>
              <a:t>Bootstrap 5.0</a:t>
            </a:r>
          </a:p>
          <a:p>
            <a:pPr marL="285750" indent="-285750">
              <a:lnSpc>
                <a:spcPct val="100000"/>
              </a:lnSpc>
              <a:buFont typeface="Wingdings" panose="05000000000000000000" pitchFamily="2" charset="2"/>
              <a:buChar char="ü"/>
            </a:pPr>
            <a:r>
              <a:rPr lang="en-IN" dirty="0">
                <a:latin typeface="Georgia" panose="02040502050405020303" pitchFamily="18" charset="0"/>
              </a:rPr>
              <a:t>Sass 1.50</a:t>
            </a:r>
          </a:p>
        </p:txBody>
      </p:sp>
      <p:sp>
        <p:nvSpPr>
          <p:cNvPr id="5" name="Text Placeholder 4">
            <a:extLst>
              <a:ext uri="{FF2B5EF4-FFF2-40B4-BE49-F238E27FC236}">
                <a16:creationId xmlns:a16="http://schemas.microsoft.com/office/drawing/2014/main" id="{03E52200-5D2B-59A6-6CB1-EECE14DB58B7}"/>
              </a:ext>
            </a:extLst>
          </p:cNvPr>
          <p:cNvSpPr>
            <a:spLocks noGrp="1"/>
          </p:cNvSpPr>
          <p:nvPr>
            <p:ph type="body" sz="quarter" idx="3"/>
          </p:nvPr>
        </p:nvSpPr>
        <p:spPr>
          <a:xfrm>
            <a:off x="4512721" y="2539719"/>
            <a:ext cx="3147009" cy="777221"/>
          </a:xfrm>
        </p:spPr>
        <p:txBody>
          <a:bodyPr/>
          <a:lstStyle/>
          <a:p>
            <a:r>
              <a:rPr lang="en-US" dirty="0"/>
              <a:t>Backend Technology</a:t>
            </a:r>
            <a:endParaRPr lang="en-IN" dirty="0"/>
          </a:p>
        </p:txBody>
      </p:sp>
      <p:sp>
        <p:nvSpPr>
          <p:cNvPr id="6" name="Text Placeholder 5">
            <a:extLst>
              <a:ext uri="{FF2B5EF4-FFF2-40B4-BE49-F238E27FC236}">
                <a16:creationId xmlns:a16="http://schemas.microsoft.com/office/drawing/2014/main" id="{00328657-3DA5-3F4D-6661-1198F05C377F}"/>
              </a:ext>
            </a:extLst>
          </p:cNvPr>
          <p:cNvSpPr>
            <a:spLocks noGrp="1"/>
          </p:cNvSpPr>
          <p:nvPr>
            <p:ph type="body" sz="half" idx="16"/>
          </p:nvPr>
        </p:nvSpPr>
        <p:spPr>
          <a:xfrm>
            <a:off x="4512721" y="3316940"/>
            <a:ext cx="3147009" cy="2877672"/>
          </a:xfrm>
        </p:spPr>
        <p:txBody>
          <a:bodyPr/>
          <a:lstStyle/>
          <a:p>
            <a:pPr marL="285750" indent="-285750">
              <a:buFont typeface="Wingdings" panose="05000000000000000000" pitchFamily="2" charset="2"/>
              <a:buChar char="ü"/>
            </a:pPr>
            <a:r>
              <a:rPr lang="en-IN" dirty="0">
                <a:latin typeface="Georgia" panose="02040502050405020303" pitchFamily="18" charset="0"/>
              </a:rPr>
              <a:t>Node.js 15.11.0</a:t>
            </a:r>
          </a:p>
          <a:p>
            <a:pPr marL="285750" indent="-285750">
              <a:buFont typeface="Wingdings" panose="05000000000000000000" pitchFamily="2" charset="2"/>
              <a:buChar char="ü"/>
            </a:pPr>
            <a:r>
              <a:rPr lang="en-IN" dirty="0">
                <a:latin typeface="Georgia" panose="02040502050405020303" pitchFamily="18" charset="0"/>
              </a:rPr>
              <a:t>Express.js 4.17.2</a:t>
            </a:r>
          </a:p>
          <a:p>
            <a:pPr marL="285750" indent="-285750">
              <a:buFont typeface="Wingdings" panose="05000000000000000000" pitchFamily="2" charset="2"/>
              <a:buChar char="ü"/>
            </a:pPr>
            <a:r>
              <a:rPr lang="en-IN" dirty="0">
                <a:latin typeface="Georgia" panose="02040502050405020303" pitchFamily="18" charset="0"/>
              </a:rPr>
              <a:t>EJS 3.1.6</a:t>
            </a:r>
          </a:p>
          <a:p>
            <a:pPr marL="285750" indent="-285750">
              <a:buFont typeface="Wingdings" panose="05000000000000000000" pitchFamily="2" charset="2"/>
              <a:buChar char="ü"/>
            </a:pPr>
            <a:r>
              <a:rPr lang="en-IN" dirty="0">
                <a:latin typeface="Georgia" panose="02040502050405020303" pitchFamily="18" charset="0"/>
              </a:rPr>
              <a:t>MongoDB 5.0.8</a:t>
            </a:r>
          </a:p>
          <a:p>
            <a:pPr marL="285750" indent="-285750">
              <a:buFont typeface="Wingdings" panose="05000000000000000000" pitchFamily="2" charset="2"/>
              <a:buChar char="ü"/>
            </a:pPr>
            <a:r>
              <a:rPr lang="en-IN" dirty="0">
                <a:latin typeface="Georgia" panose="02040502050405020303" pitchFamily="18" charset="0"/>
              </a:rPr>
              <a:t>SendGrid 5.2.3</a:t>
            </a:r>
          </a:p>
        </p:txBody>
      </p:sp>
      <p:sp>
        <p:nvSpPr>
          <p:cNvPr id="7" name="Text Placeholder 6">
            <a:extLst>
              <a:ext uri="{FF2B5EF4-FFF2-40B4-BE49-F238E27FC236}">
                <a16:creationId xmlns:a16="http://schemas.microsoft.com/office/drawing/2014/main" id="{F0AEEBCC-4565-9F38-488C-D2C3A01A097A}"/>
              </a:ext>
            </a:extLst>
          </p:cNvPr>
          <p:cNvSpPr>
            <a:spLocks noGrp="1"/>
          </p:cNvSpPr>
          <p:nvPr>
            <p:ph type="body" sz="quarter" idx="13"/>
          </p:nvPr>
        </p:nvSpPr>
        <p:spPr>
          <a:xfrm>
            <a:off x="7888135" y="2603501"/>
            <a:ext cx="3145730" cy="706964"/>
          </a:xfrm>
        </p:spPr>
        <p:txBody>
          <a:bodyPr/>
          <a:lstStyle/>
          <a:p>
            <a:r>
              <a:rPr lang="en-US" dirty="0"/>
              <a:t>Others</a:t>
            </a:r>
            <a:endParaRPr lang="en-IN" dirty="0"/>
          </a:p>
        </p:txBody>
      </p:sp>
      <p:sp>
        <p:nvSpPr>
          <p:cNvPr id="8" name="Text Placeholder 7">
            <a:extLst>
              <a:ext uri="{FF2B5EF4-FFF2-40B4-BE49-F238E27FC236}">
                <a16:creationId xmlns:a16="http://schemas.microsoft.com/office/drawing/2014/main" id="{1B2A83B2-1FF6-2D77-8A69-02C97B756871}"/>
              </a:ext>
            </a:extLst>
          </p:cNvPr>
          <p:cNvSpPr>
            <a:spLocks noGrp="1"/>
          </p:cNvSpPr>
          <p:nvPr>
            <p:ph type="body" sz="half" idx="17"/>
          </p:nvPr>
        </p:nvSpPr>
        <p:spPr>
          <a:xfrm>
            <a:off x="7888329" y="3316939"/>
            <a:ext cx="3145536" cy="2877672"/>
          </a:xfrm>
        </p:spPr>
        <p:txBody>
          <a:bodyPr/>
          <a:lstStyle/>
          <a:p>
            <a:pPr marL="285750" indent="-285750">
              <a:buFont typeface="Wingdings" panose="05000000000000000000" pitchFamily="2" charset="2"/>
              <a:buChar char="ü"/>
            </a:pPr>
            <a:r>
              <a:rPr lang="en-US" dirty="0" err="1">
                <a:latin typeface="Georgia" panose="02040502050405020303" pitchFamily="18" charset="0"/>
              </a:rPr>
              <a:t>VScode</a:t>
            </a:r>
            <a:endParaRPr lang="en-US" dirty="0">
              <a:latin typeface="Georgia" panose="02040502050405020303" pitchFamily="18" charset="0"/>
            </a:endParaRPr>
          </a:p>
          <a:p>
            <a:pPr marL="285750" indent="-285750">
              <a:buFont typeface="Wingdings" panose="05000000000000000000" pitchFamily="2" charset="2"/>
              <a:buChar char="ü"/>
            </a:pPr>
            <a:r>
              <a:rPr lang="en-US" dirty="0">
                <a:latin typeface="Georgia" panose="02040502050405020303" pitchFamily="18" charset="0"/>
              </a:rPr>
              <a:t>Git and GitHub</a:t>
            </a:r>
            <a:endParaRPr lang="en-IN" dirty="0">
              <a:latin typeface="Georgia" panose="02040502050405020303" pitchFamily="18" charset="0"/>
            </a:endParaRPr>
          </a:p>
        </p:txBody>
      </p:sp>
    </p:spTree>
    <p:extLst>
      <p:ext uri="{BB962C8B-B14F-4D97-AF65-F5344CB8AC3E}">
        <p14:creationId xmlns:p14="http://schemas.microsoft.com/office/powerpoint/2010/main" val="1027986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BDC-4B1C-3D0D-3EF7-163AB009F485}"/>
              </a:ext>
            </a:extLst>
          </p:cNvPr>
          <p:cNvSpPr>
            <a:spLocks noGrp="1"/>
          </p:cNvSpPr>
          <p:nvPr>
            <p:ph type="title"/>
          </p:nvPr>
        </p:nvSpPr>
        <p:spPr/>
        <p:txBody>
          <a:bodyPr/>
          <a:lstStyle/>
          <a:p>
            <a:r>
              <a:rPr lang="en-US" dirty="0"/>
              <a:t>EXPECTED MODULES</a:t>
            </a:r>
            <a:endParaRPr lang="en-IN" dirty="0"/>
          </a:p>
        </p:txBody>
      </p:sp>
      <p:sp>
        <p:nvSpPr>
          <p:cNvPr id="3" name="Text Placeholder 2">
            <a:extLst>
              <a:ext uri="{FF2B5EF4-FFF2-40B4-BE49-F238E27FC236}">
                <a16:creationId xmlns:a16="http://schemas.microsoft.com/office/drawing/2014/main" id="{5AFA237B-E5F7-91A2-B6BF-CD5084C25B5B}"/>
              </a:ext>
            </a:extLst>
          </p:cNvPr>
          <p:cNvSpPr>
            <a:spLocks noGrp="1"/>
          </p:cNvSpPr>
          <p:nvPr>
            <p:ph type="body" idx="1"/>
          </p:nvPr>
        </p:nvSpPr>
        <p:spPr>
          <a:xfrm>
            <a:off x="1154954" y="2603502"/>
            <a:ext cx="3141878" cy="672098"/>
          </a:xfrm>
        </p:spPr>
        <p:txBody>
          <a:bodyPr/>
          <a:lstStyle/>
          <a:p>
            <a:r>
              <a:rPr lang="en-US" dirty="0"/>
              <a:t>Authentication</a:t>
            </a:r>
            <a:endParaRPr lang="en-IN" dirty="0"/>
          </a:p>
        </p:txBody>
      </p:sp>
      <p:sp>
        <p:nvSpPr>
          <p:cNvPr id="4" name="Text Placeholder 3">
            <a:extLst>
              <a:ext uri="{FF2B5EF4-FFF2-40B4-BE49-F238E27FC236}">
                <a16:creationId xmlns:a16="http://schemas.microsoft.com/office/drawing/2014/main" id="{8204504F-CBEB-E1CD-241F-A05AB3C89024}"/>
              </a:ext>
            </a:extLst>
          </p:cNvPr>
          <p:cNvSpPr>
            <a:spLocks noGrp="1"/>
          </p:cNvSpPr>
          <p:nvPr>
            <p:ph type="body" sz="half" idx="15"/>
          </p:nvPr>
        </p:nvSpPr>
        <p:spPr>
          <a:xfrm>
            <a:off x="1154953" y="3275600"/>
            <a:ext cx="3141879" cy="2847294"/>
          </a:xfrm>
        </p:spPr>
        <p:txBody>
          <a:bodyPr/>
          <a:lstStyle/>
          <a:p>
            <a:pPr marL="285750" indent="-285750">
              <a:buFont typeface="Wingdings" panose="05000000000000000000" pitchFamily="2" charset="2"/>
              <a:buChar char="ü"/>
            </a:pPr>
            <a:r>
              <a:rPr lang="en-US" dirty="0">
                <a:latin typeface="Georgia" panose="02040502050405020303" pitchFamily="18" charset="0"/>
              </a:rPr>
              <a:t>Sign Up</a:t>
            </a:r>
          </a:p>
          <a:p>
            <a:pPr marL="285750" indent="-285750">
              <a:buFont typeface="Wingdings" panose="05000000000000000000" pitchFamily="2" charset="2"/>
              <a:buChar char="ü"/>
            </a:pPr>
            <a:r>
              <a:rPr lang="en-US" dirty="0">
                <a:latin typeface="Georgia" panose="02040502050405020303" pitchFamily="18" charset="0"/>
              </a:rPr>
              <a:t>Login</a:t>
            </a:r>
          </a:p>
          <a:p>
            <a:pPr marL="285750" indent="-285750">
              <a:buFont typeface="Wingdings" panose="05000000000000000000" pitchFamily="2" charset="2"/>
              <a:buChar char="ü"/>
            </a:pPr>
            <a:r>
              <a:rPr lang="en-US" dirty="0">
                <a:latin typeface="Georgia" panose="02040502050405020303" pitchFamily="18" charset="0"/>
              </a:rPr>
              <a:t>Logout</a:t>
            </a:r>
          </a:p>
          <a:p>
            <a:pPr marL="285750" indent="-285750">
              <a:buFont typeface="Wingdings" panose="05000000000000000000" pitchFamily="2" charset="2"/>
              <a:buChar char="ü"/>
            </a:pPr>
            <a:r>
              <a:rPr lang="en-US" dirty="0">
                <a:latin typeface="Georgia" panose="02040502050405020303" pitchFamily="18" charset="0"/>
              </a:rPr>
              <a:t>Reset Password</a:t>
            </a:r>
          </a:p>
          <a:p>
            <a:pPr marL="285750" indent="-285750">
              <a:buFont typeface="Wingdings" panose="05000000000000000000" pitchFamily="2" charset="2"/>
              <a:buChar char="ü"/>
            </a:pPr>
            <a:r>
              <a:rPr lang="en-US" dirty="0">
                <a:latin typeface="Georgia" panose="02040502050405020303" pitchFamily="18" charset="0"/>
              </a:rPr>
              <a:t>Email Verification</a:t>
            </a:r>
            <a:endParaRPr lang="en-IN" dirty="0">
              <a:latin typeface="Georgia" panose="02040502050405020303" pitchFamily="18" charset="0"/>
            </a:endParaRPr>
          </a:p>
        </p:txBody>
      </p:sp>
      <p:sp>
        <p:nvSpPr>
          <p:cNvPr id="5" name="Text Placeholder 4">
            <a:extLst>
              <a:ext uri="{FF2B5EF4-FFF2-40B4-BE49-F238E27FC236}">
                <a16:creationId xmlns:a16="http://schemas.microsoft.com/office/drawing/2014/main" id="{6AC30E8E-D7AD-2450-2EF2-053C876DAFC2}"/>
              </a:ext>
            </a:extLst>
          </p:cNvPr>
          <p:cNvSpPr>
            <a:spLocks noGrp="1"/>
          </p:cNvSpPr>
          <p:nvPr>
            <p:ph type="body" sz="quarter" idx="3"/>
          </p:nvPr>
        </p:nvSpPr>
        <p:spPr>
          <a:xfrm>
            <a:off x="4512721" y="2608728"/>
            <a:ext cx="3147009" cy="666869"/>
          </a:xfrm>
        </p:spPr>
        <p:txBody>
          <a:bodyPr/>
          <a:lstStyle/>
          <a:p>
            <a:r>
              <a:rPr lang="en-US" dirty="0"/>
              <a:t>Business Management</a:t>
            </a:r>
            <a:endParaRPr lang="en-IN" dirty="0"/>
          </a:p>
        </p:txBody>
      </p:sp>
      <p:sp>
        <p:nvSpPr>
          <p:cNvPr id="6" name="Text Placeholder 5">
            <a:extLst>
              <a:ext uri="{FF2B5EF4-FFF2-40B4-BE49-F238E27FC236}">
                <a16:creationId xmlns:a16="http://schemas.microsoft.com/office/drawing/2014/main" id="{B460FF8D-6D8A-5E93-ADDB-8D7669A4041C}"/>
              </a:ext>
            </a:extLst>
          </p:cNvPr>
          <p:cNvSpPr>
            <a:spLocks noGrp="1"/>
          </p:cNvSpPr>
          <p:nvPr>
            <p:ph type="body" sz="half" idx="16"/>
          </p:nvPr>
        </p:nvSpPr>
        <p:spPr>
          <a:xfrm>
            <a:off x="4512721" y="3275601"/>
            <a:ext cx="3147009" cy="2847293"/>
          </a:xfrm>
        </p:spPr>
        <p:txBody>
          <a:bodyPr/>
          <a:lstStyle/>
          <a:p>
            <a:pPr marL="285750" indent="-285750">
              <a:buFont typeface="Wingdings" panose="05000000000000000000" pitchFamily="2" charset="2"/>
              <a:buChar char="ü"/>
            </a:pPr>
            <a:r>
              <a:rPr lang="en-US" dirty="0">
                <a:latin typeface="Georgia" panose="02040502050405020303" pitchFamily="18" charset="0"/>
              </a:rPr>
              <a:t>Products Management</a:t>
            </a:r>
          </a:p>
          <a:p>
            <a:pPr marL="285750" indent="-285750">
              <a:buFont typeface="Wingdings" panose="05000000000000000000" pitchFamily="2" charset="2"/>
              <a:buChar char="ü"/>
            </a:pPr>
            <a:r>
              <a:rPr lang="en-US" dirty="0">
                <a:latin typeface="Georgia" panose="02040502050405020303" pitchFamily="18" charset="0"/>
              </a:rPr>
              <a:t>Invoices Management</a:t>
            </a:r>
          </a:p>
          <a:p>
            <a:pPr marL="285750" indent="-285750">
              <a:buFont typeface="Wingdings" panose="05000000000000000000" pitchFamily="2" charset="2"/>
              <a:buChar char="ü"/>
            </a:pPr>
            <a:r>
              <a:rPr lang="en-US" dirty="0">
                <a:latin typeface="Georgia" panose="02040502050405020303" pitchFamily="18" charset="0"/>
              </a:rPr>
              <a:t>Expenses Management</a:t>
            </a:r>
          </a:p>
          <a:p>
            <a:pPr marL="285750" indent="-285750">
              <a:buFont typeface="Wingdings" panose="05000000000000000000" pitchFamily="2" charset="2"/>
              <a:buChar char="ü"/>
            </a:pPr>
            <a:r>
              <a:rPr lang="en-US" dirty="0">
                <a:latin typeface="Georgia" panose="02040502050405020303" pitchFamily="18" charset="0"/>
              </a:rPr>
              <a:t>Sales Management</a:t>
            </a:r>
          </a:p>
          <a:p>
            <a:pPr marL="285750" indent="-285750">
              <a:buFont typeface="Wingdings" panose="05000000000000000000" pitchFamily="2" charset="2"/>
              <a:buChar char="ü"/>
            </a:pPr>
            <a:r>
              <a:rPr lang="en-US" dirty="0">
                <a:latin typeface="Georgia" panose="02040502050405020303" pitchFamily="18" charset="0"/>
              </a:rPr>
              <a:t>Firm Management</a:t>
            </a:r>
          </a:p>
          <a:p>
            <a:pPr marL="285750" indent="-285750">
              <a:buFont typeface="Wingdings" panose="05000000000000000000" pitchFamily="2" charset="2"/>
              <a:buChar char="ü"/>
            </a:pPr>
            <a:r>
              <a:rPr lang="en-IN" dirty="0">
                <a:latin typeface="Georgia" panose="02040502050405020303" pitchFamily="18" charset="0"/>
              </a:rPr>
              <a:t>Employee Management</a:t>
            </a:r>
          </a:p>
          <a:p>
            <a:pPr marL="285750" indent="-285750">
              <a:buFont typeface="Wingdings" panose="05000000000000000000" pitchFamily="2" charset="2"/>
              <a:buChar char="ü"/>
            </a:pPr>
            <a:r>
              <a:rPr lang="en-IN" dirty="0">
                <a:latin typeface="Georgia" panose="02040502050405020303" pitchFamily="18" charset="0"/>
              </a:rPr>
              <a:t>Customer Management</a:t>
            </a:r>
          </a:p>
          <a:p>
            <a:pPr marL="285750" indent="-285750">
              <a:buFont typeface="Wingdings" panose="05000000000000000000" pitchFamily="2" charset="2"/>
              <a:buChar char="ü"/>
            </a:pPr>
            <a:endParaRPr lang="en-US" dirty="0"/>
          </a:p>
        </p:txBody>
      </p:sp>
      <p:sp>
        <p:nvSpPr>
          <p:cNvPr id="7" name="Text Placeholder 6">
            <a:extLst>
              <a:ext uri="{FF2B5EF4-FFF2-40B4-BE49-F238E27FC236}">
                <a16:creationId xmlns:a16="http://schemas.microsoft.com/office/drawing/2014/main" id="{1DC65214-1570-5AA2-1B78-86D1BEF22DA5}"/>
              </a:ext>
            </a:extLst>
          </p:cNvPr>
          <p:cNvSpPr>
            <a:spLocks noGrp="1"/>
          </p:cNvSpPr>
          <p:nvPr>
            <p:ph type="body" sz="quarter" idx="13"/>
          </p:nvPr>
        </p:nvSpPr>
        <p:spPr/>
        <p:txBody>
          <a:bodyPr/>
          <a:lstStyle/>
          <a:p>
            <a:r>
              <a:rPr lang="en-US" dirty="0"/>
              <a:t>Other</a:t>
            </a:r>
            <a:endParaRPr lang="en-IN" dirty="0"/>
          </a:p>
        </p:txBody>
      </p:sp>
      <p:sp>
        <p:nvSpPr>
          <p:cNvPr id="8" name="Text Placeholder 7">
            <a:extLst>
              <a:ext uri="{FF2B5EF4-FFF2-40B4-BE49-F238E27FC236}">
                <a16:creationId xmlns:a16="http://schemas.microsoft.com/office/drawing/2014/main" id="{FA6099BD-0BEC-3F80-EA39-634FCFD47D49}"/>
              </a:ext>
            </a:extLst>
          </p:cNvPr>
          <p:cNvSpPr>
            <a:spLocks noGrp="1"/>
          </p:cNvSpPr>
          <p:nvPr>
            <p:ph type="body" sz="half" idx="17"/>
          </p:nvPr>
        </p:nvSpPr>
        <p:spPr/>
        <p:txBody>
          <a:bodyPr/>
          <a:lstStyle/>
          <a:p>
            <a:pPr marL="285750" indent="-285750">
              <a:buFont typeface="Wingdings" panose="05000000000000000000" pitchFamily="2" charset="2"/>
              <a:buChar char="ü"/>
            </a:pPr>
            <a:r>
              <a:rPr lang="en-US" dirty="0">
                <a:latin typeface="Georgia" panose="02040502050405020303" pitchFamily="18" charset="0"/>
              </a:rPr>
              <a:t>Package and order management</a:t>
            </a:r>
          </a:p>
          <a:p>
            <a:pPr marL="285750" indent="-285750">
              <a:buFont typeface="Wingdings" panose="05000000000000000000" pitchFamily="2" charset="2"/>
              <a:buChar char="ü"/>
            </a:pPr>
            <a:r>
              <a:rPr lang="en-US" dirty="0">
                <a:latin typeface="Georgia" panose="02040502050405020303" pitchFamily="18" charset="0"/>
              </a:rPr>
              <a:t>Profile</a:t>
            </a:r>
          </a:p>
        </p:txBody>
      </p:sp>
    </p:spTree>
    <p:extLst>
      <p:ext uri="{BB962C8B-B14F-4D97-AF65-F5344CB8AC3E}">
        <p14:creationId xmlns:p14="http://schemas.microsoft.com/office/powerpoint/2010/main" val="3848727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BC0E9-54FC-5538-8BCA-4C0EC99A6CD5}"/>
              </a:ext>
            </a:extLst>
          </p:cNvPr>
          <p:cNvSpPr/>
          <p:nvPr/>
        </p:nvSpPr>
        <p:spPr>
          <a:xfrm>
            <a:off x="509108" y="107594"/>
            <a:ext cx="2278916" cy="1384995"/>
          </a:xfrm>
          <a:prstGeom prst="rect">
            <a:avLst/>
          </a:prstGeom>
          <a:noFill/>
        </p:spPr>
        <p:txBody>
          <a:bodyPr wrap="square" lIns="91440" tIns="45720" rIns="91440" bIns="45720">
            <a:spAutoFit/>
          </a:bodyPr>
          <a:lstStyle/>
          <a:p>
            <a:r>
              <a:rPr lang="en-US" sz="2800" b="0" cap="none" spc="0" dirty="0">
                <a:ln w="0"/>
                <a:solidFill>
                  <a:schemeClr val="tx1"/>
                </a:solidFill>
                <a:effectLst>
                  <a:outerShdw blurRad="38100" dist="19050" dir="2700000" algn="tl" rotWithShape="0">
                    <a:schemeClr val="dk1">
                      <a:alpha val="40000"/>
                    </a:schemeClr>
                  </a:outerShdw>
                </a:effectLst>
              </a:rPr>
              <a:t>Entity Relationship Diagram</a:t>
            </a:r>
          </a:p>
        </p:txBody>
      </p:sp>
      <p:pic>
        <p:nvPicPr>
          <p:cNvPr id="5" name="Picture 4">
            <a:extLst>
              <a:ext uri="{FF2B5EF4-FFF2-40B4-BE49-F238E27FC236}">
                <a16:creationId xmlns:a16="http://schemas.microsoft.com/office/drawing/2014/main" id="{A4C8C783-05AF-61D6-6EEA-406C359FED0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621410" y="519952"/>
            <a:ext cx="9568206" cy="6230453"/>
          </a:xfrm>
          <a:prstGeom prst="rect">
            <a:avLst/>
          </a:prstGeom>
        </p:spPr>
      </p:pic>
    </p:spTree>
    <p:extLst>
      <p:ext uri="{BB962C8B-B14F-4D97-AF65-F5344CB8AC3E}">
        <p14:creationId xmlns:p14="http://schemas.microsoft.com/office/powerpoint/2010/main" val="42371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BC0E9-54FC-5538-8BCA-4C0EC99A6CD5}"/>
              </a:ext>
            </a:extLst>
          </p:cNvPr>
          <p:cNvSpPr/>
          <p:nvPr/>
        </p:nvSpPr>
        <p:spPr>
          <a:xfrm>
            <a:off x="292231" y="107594"/>
            <a:ext cx="2432115" cy="954107"/>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Use Case Diagram</a:t>
            </a:r>
          </a:p>
        </p:txBody>
      </p:sp>
      <p:pic>
        <p:nvPicPr>
          <p:cNvPr id="3" name="Picture 2">
            <a:extLst>
              <a:ext uri="{FF2B5EF4-FFF2-40B4-BE49-F238E27FC236}">
                <a16:creationId xmlns:a16="http://schemas.microsoft.com/office/drawing/2014/main" id="{39DF2CBE-3769-F354-AFA7-C9ADC1162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165" y="623887"/>
            <a:ext cx="7654565" cy="5965449"/>
          </a:xfrm>
          <a:prstGeom prst="rect">
            <a:avLst/>
          </a:prstGeom>
        </p:spPr>
      </p:pic>
    </p:spTree>
    <p:extLst>
      <p:ext uri="{BB962C8B-B14F-4D97-AF65-F5344CB8AC3E}">
        <p14:creationId xmlns:p14="http://schemas.microsoft.com/office/powerpoint/2010/main" val="1759685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FBBE-598D-2FC2-AA54-D017FF9E2D9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880A0C3-9FB2-55E5-C5C2-F14062DBD1B8}"/>
              </a:ext>
            </a:extLst>
          </p:cNvPr>
          <p:cNvSpPr>
            <a:spLocks noGrp="1"/>
          </p:cNvSpPr>
          <p:nvPr>
            <p:ph idx="1"/>
          </p:nvPr>
        </p:nvSpPr>
        <p:spPr/>
        <p:txBody>
          <a:bodyPr>
            <a:normAutofit/>
          </a:bodyPr>
          <a:lstStyle/>
          <a:p>
            <a:r>
              <a:rPr lang="en-IN" sz="1600" dirty="0">
                <a:latin typeface="Georgia" panose="02040502050405020303" pitchFamily="18" charset="0"/>
              </a:rPr>
              <a:t>A interactive web application for Business Automation. </a:t>
            </a:r>
          </a:p>
          <a:p>
            <a:r>
              <a:rPr lang="en-IN" sz="1600" dirty="0">
                <a:latin typeface="Georgia" panose="02040502050405020303" pitchFamily="18" charset="0"/>
              </a:rPr>
              <a:t>Express.js will be used for System Development followed by MVC Architecture. </a:t>
            </a:r>
          </a:p>
          <a:p>
            <a:r>
              <a:rPr lang="en-IN" sz="1600" dirty="0">
                <a:latin typeface="Georgia" panose="02040502050405020303" pitchFamily="18" charset="0"/>
              </a:rPr>
              <a:t>The agile methodology will be followed for the development of the project. </a:t>
            </a:r>
          </a:p>
          <a:p>
            <a:r>
              <a:rPr lang="en-IN" sz="1600" dirty="0" err="1">
                <a:latin typeface="Georgia" panose="02040502050405020303" pitchFamily="18" charset="0"/>
              </a:rPr>
              <a:t>RazorPay</a:t>
            </a:r>
            <a:r>
              <a:rPr lang="en-IN" sz="1600" dirty="0">
                <a:latin typeface="Georgia" panose="02040502050405020303" pitchFamily="18" charset="0"/>
              </a:rPr>
              <a:t> Payment Gateway for capturing payments from Subscribers. </a:t>
            </a:r>
          </a:p>
          <a:p>
            <a:r>
              <a:rPr lang="en-IN" sz="1600" dirty="0" err="1">
                <a:latin typeface="Georgia" panose="02040502050405020303" pitchFamily="18" charset="0"/>
              </a:rPr>
              <a:t>SendGird</a:t>
            </a:r>
            <a:r>
              <a:rPr lang="en-IN" sz="1600" dirty="0">
                <a:latin typeface="Georgia" panose="02040502050405020303" pitchFamily="18" charset="0"/>
              </a:rPr>
              <a:t> for sending Emails to Customers.</a:t>
            </a:r>
          </a:p>
        </p:txBody>
      </p:sp>
    </p:spTree>
    <p:extLst>
      <p:ext uri="{BB962C8B-B14F-4D97-AF65-F5344CB8AC3E}">
        <p14:creationId xmlns:p14="http://schemas.microsoft.com/office/powerpoint/2010/main" val="2224190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A9B4-40AF-6001-B519-84E1EDFBE8E9}"/>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AB6BEB49-41CF-5074-BC1B-CF846EC1B356}"/>
              </a:ext>
            </a:extLst>
          </p:cNvPr>
          <p:cNvSpPr>
            <a:spLocks noGrp="1"/>
          </p:cNvSpPr>
          <p:nvPr>
            <p:ph idx="1"/>
          </p:nvPr>
        </p:nvSpPr>
        <p:spPr/>
        <p:txBody>
          <a:bodyPr>
            <a:normAutofit/>
          </a:bodyPr>
          <a:lstStyle/>
          <a:p>
            <a:r>
              <a:rPr lang="en-US" sz="1600" dirty="0">
                <a:latin typeface="Georgia" panose="02040502050405020303" pitchFamily="18" charset="0"/>
              </a:rPr>
              <a:t>Accounting and Taxation module can be added.</a:t>
            </a:r>
          </a:p>
          <a:p>
            <a:r>
              <a:rPr lang="en-IN" sz="1600" dirty="0">
                <a:latin typeface="Georgia" panose="02040502050405020303" pitchFamily="18" charset="0"/>
              </a:rPr>
              <a:t>Marketing module can be added for running marketing campaigns.</a:t>
            </a:r>
          </a:p>
          <a:p>
            <a:r>
              <a:rPr lang="en-IN" sz="1600" dirty="0">
                <a:latin typeface="Georgia" panose="02040502050405020303" pitchFamily="18" charset="0"/>
              </a:rPr>
              <a:t>Payroll module can be Added.</a:t>
            </a:r>
          </a:p>
          <a:p>
            <a:r>
              <a:rPr lang="en-IN" sz="1600" dirty="0">
                <a:latin typeface="Georgia" panose="02040502050405020303" pitchFamily="18" charset="0"/>
              </a:rPr>
              <a:t>Mobile Wallets and Online card payments module can be embedded for receiving payments from customers. </a:t>
            </a:r>
          </a:p>
          <a:p>
            <a:r>
              <a:rPr lang="en-IN" sz="1600" dirty="0">
                <a:latin typeface="Georgia" panose="02040502050405020303" pitchFamily="18" charset="0"/>
              </a:rPr>
              <a:t>Can make iOS and android application for easy access.</a:t>
            </a:r>
          </a:p>
          <a:p>
            <a:endParaRPr lang="en-IN" sz="1600" dirty="0">
              <a:latin typeface="Georgia" panose="02040502050405020303" pitchFamily="18" charset="0"/>
            </a:endParaRPr>
          </a:p>
        </p:txBody>
      </p:sp>
    </p:spTree>
    <p:extLst>
      <p:ext uri="{BB962C8B-B14F-4D97-AF65-F5344CB8AC3E}">
        <p14:creationId xmlns:p14="http://schemas.microsoft.com/office/powerpoint/2010/main" val="22227458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254</TotalTime>
  <Words>546</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Gothic</vt:lpstr>
      <vt:lpstr>Georgia</vt:lpstr>
      <vt:lpstr>Wingdings</vt:lpstr>
      <vt:lpstr>Wingdings 3</vt:lpstr>
      <vt:lpstr>Ion Boardroom</vt:lpstr>
      <vt:lpstr>BUZZINGA (Business Automation Service) </vt:lpstr>
      <vt:lpstr>PROBLEM STATEMENT</vt:lpstr>
      <vt:lpstr>PROPOSED SOLUTION</vt:lpstr>
      <vt:lpstr>TECHNOLOGY STACK</vt:lpstr>
      <vt:lpstr>EXPECTED MODULES</vt:lpstr>
      <vt:lpstr>PowerPoint Presentation</vt:lpstr>
      <vt:lpstr>PowerPoint Presentation</vt:lpstr>
      <vt:lpstr>CONCLUSION</vt:lpstr>
      <vt:lpstr>FUTURE SCOPE</vt:lpstr>
      <vt:lpstr>BIBLIOGRAPHY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BUZZINGA (Business Automation Service)</dc:title>
  <dc:creator>Paras Goyal</dc:creator>
  <cp:lastModifiedBy>Paras Goyal</cp:lastModifiedBy>
  <cp:revision>5</cp:revision>
  <dcterms:created xsi:type="dcterms:W3CDTF">2022-05-29T17:36:39Z</dcterms:created>
  <dcterms:modified xsi:type="dcterms:W3CDTF">2022-08-10T12:54:32Z</dcterms:modified>
</cp:coreProperties>
</file>