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4" r:id="rId3"/>
    <p:sldId id="261" r:id="rId4"/>
    <p:sldId id="265" r:id="rId5"/>
    <p:sldId id="263" r:id="rId6"/>
    <p:sldId id="262" r:id="rId7"/>
    <p:sldId id="260" r:id="rId8"/>
    <p:sldId id="259"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46"/>
    <p:restoredTop sz="94673"/>
  </p:normalViewPr>
  <p:slideViewPr>
    <p:cSldViewPr snapToGrid="0" snapToObjects="1">
      <p:cViewPr varScale="1">
        <p:scale>
          <a:sx n="119" d="100"/>
          <a:sy n="119" d="100"/>
        </p:scale>
        <p:origin x="216"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8433B9-6E17-D145-8C50-AE9B0D001B09}" type="datetimeFigureOut">
              <a:rPr lang="en-US" smtClean="0"/>
              <a:t>3/25/19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8D1A9-EDC9-D847-8917-F25E51D558C1}" type="slidenum">
              <a:rPr lang="en-US" smtClean="0"/>
              <a:t>‹#›</a:t>
            </a:fld>
            <a:endParaRPr lang="en-US"/>
          </a:p>
        </p:txBody>
      </p:sp>
    </p:spTree>
    <p:extLst>
      <p:ext uri="{BB962C8B-B14F-4D97-AF65-F5344CB8AC3E}">
        <p14:creationId xmlns:p14="http://schemas.microsoft.com/office/powerpoint/2010/main" val="3489911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first and by far foremost is </a:t>
            </a:r>
            <a:r>
              <a:rPr lang="en-IN" dirty="0" err="1"/>
              <a:t>www.stormfront.org</a:t>
            </a:r>
            <a:r>
              <a:rPr lang="en-IN" dirty="0"/>
              <a:t>. It has many in-links indicating its popularity among white supremacists</a:t>
            </a:r>
            <a:endParaRPr lang="en-US" dirty="0"/>
          </a:p>
        </p:txBody>
      </p:sp>
      <p:sp>
        <p:nvSpPr>
          <p:cNvPr id="4" name="Slide Number Placeholder 3"/>
          <p:cNvSpPr>
            <a:spLocks noGrp="1"/>
          </p:cNvSpPr>
          <p:nvPr>
            <p:ph type="sldNum" sz="quarter" idx="5"/>
          </p:nvPr>
        </p:nvSpPr>
        <p:spPr/>
        <p:txBody>
          <a:bodyPr/>
          <a:lstStyle/>
          <a:p>
            <a:fld id="{9F38D1A9-EDC9-D847-8917-F25E51D558C1}" type="slidenum">
              <a:rPr lang="en-US" smtClean="0"/>
              <a:t>6</a:t>
            </a:fld>
            <a:endParaRPr lang="en-US"/>
          </a:p>
        </p:txBody>
      </p:sp>
    </p:spTree>
    <p:extLst>
      <p:ext uri="{BB962C8B-B14F-4D97-AF65-F5344CB8AC3E}">
        <p14:creationId xmlns:p14="http://schemas.microsoft.com/office/powerpoint/2010/main" val="339842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The second most prominent site belongs to the National Alliance (</a:t>
            </a:r>
            <a:r>
              <a:rPr lang="en-IN" sz="1200" kern="1200" dirty="0" err="1">
                <a:solidFill>
                  <a:schemeClr val="tx1"/>
                </a:solidFill>
                <a:effectLst/>
                <a:latin typeface="+mn-lt"/>
                <a:ea typeface="+mn-ea"/>
                <a:cs typeface="+mn-cs"/>
              </a:rPr>
              <a:t>www.natall.com</a:t>
            </a:r>
            <a:r>
              <a:rPr lang="en-IN" sz="1200" kern="1200" dirty="0">
                <a:solidFill>
                  <a:schemeClr val="tx1"/>
                </a:solidFill>
                <a:effectLst/>
                <a:latin typeface="+mn-lt"/>
                <a:ea typeface="+mn-ea"/>
                <a:cs typeface="+mn-cs"/>
              </a:rPr>
              <a:t>). It is a neo-Nazi site that also has many in-links, testifying to its popularity </a:t>
            </a:r>
            <a:endParaRPr lang="en-IN" dirty="0"/>
          </a:p>
          <a:p>
            <a:endParaRPr lang="en-US" dirty="0"/>
          </a:p>
        </p:txBody>
      </p:sp>
      <p:sp>
        <p:nvSpPr>
          <p:cNvPr id="4" name="Slide Number Placeholder 3"/>
          <p:cNvSpPr>
            <a:spLocks noGrp="1"/>
          </p:cNvSpPr>
          <p:nvPr>
            <p:ph type="sldNum" sz="quarter" idx="5"/>
          </p:nvPr>
        </p:nvSpPr>
        <p:spPr/>
        <p:txBody>
          <a:bodyPr/>
          <a:lstStyle/>
          <a:p>
            <a:fld id="{9F38D1A9-EDC9-D847-8917-F25E51D558C1}" type="slidenum">
              <a:rPr lang="en-US" smtClean="0"/>
              <a:t>7</a:t>
            </a:fld>
            <a:endParaRPr lang="en-US"/>
          </a:p>
        </p:txBody>
      </p:sp>
    </p:spTree>
    <p:extLst>
      <p:ext uri="{BB962C8B-B14F-4D97-AF65-F5344CB8AC3E}">
        <p14:creationId xmlns:p14="http://schemas.microsoft.com/office/powerpoint/2010/main" val="275372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The </a:t>
            </a:r>
            <a:r>
              <a:rPr lang="en-IN" sz="1200" kern="1200" dirty="0" err="1">
                <a:solidFill>
                  <a:schemeClr val="tx1"/>
                </a:solidFill>
                <a:effectLst/>
                <a:latin typeface="+mn-lt"/>
                <a:ea typeface="+mn-ea"/>
                <a:cs typeface="+mn-cs"/>
              </a:rPr>
              <a:t>neoconfederate</a:t>
            </a:r>
            <a:r>
              <a:rPr lang="en-IN" sz="1200" kern="1200" dirty="0">
                <a:solidFill>
                  <a:schemeClr val="tx1"/>
                </a:solidFill>
                <a:effectLst/>
                <a:latin typeface="+mn-lt"/>
                <a:ea typeface="+mn-ea"/>
                <a:cs typeface="+mn-cs"/>
              </a:rPr>
              <a:t> cluster in the top left corner consists mainly of sites espousing a separatist ideology to establish an </a:t>
            </a:r>
            <a:r>
              <a:rPr lang="en-IN" sz="1200" kern="1200" dirty="0" err="1">
                <a:solidFill>
                  <a:schemeClr val="tx1"/>
                </a:solidFill>
                <a:effectLst/>
                <a:latin typeface="+mn-lt"/>
                <a:ea typeface="+mn-ea"/>
                <a:cs typeface="+mn-cs"/>
              </a:rPr>
              <a:t>indepen</a:t>
            </a:r>
            <a:r>
              <a:rPr lang="en-IN" sz="1200" kern="1200" dirty="0">
                <a:solidFill>
                  <a:schemeClr val="tx1"/>
                </a:solidFill>
                <a:effectLst/>
                <a:latin typeface="+mn-lt"/>
                <a:ea typeface="+mn-ea"/>
                <a:cs typeface="+mn-cs"/>
              </a:rPr>
              <a:t>- dent state in the southern US. The </a:t>
            </a:r>
            <a:r>
              <a:rPr lang="en-IN" sz="1200" kern="1200" dirty="0" err="1">
                <a:solidFill>
                  <a:schemeClr val="tx1"/>
                </a:solidFill>
                <a:effectLst/>
                <a:latin typeface="+mn-lt"/>
                <a:ea typeface="+mn-ea"/>
                <a:cs typeface="+mn-cs"/>
              </a:rPr>
              <a:t>neocon</a:t>
            </a:r>
            <a:r>
              <a:rPr lang="en-IN" sz="1200" kern="1200" dirty="0">
                <a:solidFill>
                  <a:schemeClr val="tx1"/>
                </a:solidFill>
                <a:effectLst/>
                <a:latin typeface="+mn-lt"/>
                <a:ea typeface="+mn-ea"/>
                <a:cs typeface="+mn-cs"/>
              </a:rPr>
              <a:t>- federates share white-supremacist ideas with other racist organizations such as the Ku Klux Klan—the most prominent US hate group. The White Supremacy/neo-Nazi </a:t>
            </a:r>
            <a:r>
              <a:rPr lang="en-IN" sz="1200" kern="1200" dirty="0" err="1">
                <a:solidFill>
                  <a:schemeClr val="tx1"/>
                </a:solidFill>
                <a:effectLst/>
                <a:latin typeface="+mn-lt"/>
                <a:ea typeface="+mn-ea"/>
                <a:cs typeface="+mn-cs"/>
              </a:rPr>
              <a:t>clus</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ter</a:t>
            </a:r>
            <a:r>
              <a:rPr lang="en-IN" sz="1200" kern="1200" dirty="0">
                <a:solidFill>
                  <a:schemeClr val="tx1"/>
                </a:solidFill>
                <a:effectLst/>
                <a:latin typeface="+mn-lt"/>
                <a:ea typeface="+mn-ea"/>
                <a:cs typeface="+mn-cs"/>
              </a:rPr>
              <a:t> in the network’s top right corner includes the Stormfront site and the White Aryan Resistance site. The bottom right corner </a:t>
            </a:r>
            <a:r>
              <a:rPr lang="en-IN" sz="1200" kern="1200" dirty="0" err="1">
                <a:solidFill>
                  <a:schemeClr val="tx1"/>
                </a:solidFill>
                <a:effectLst/>
                <a:latin typeface="+mn-lt"/>
                <a:ea typeface="+mn-ea"/>
                <a:cs typeface="+mn-cs"/>
              </a:rPr>
              <a:t>iden</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tifies</a:t>
            </a:r>
            <a:r>
              <a:rPr lang="en-IN" sz="1200" kern="1200" dirty="0">
                <a:solidFill>
                  <a:schemeClr val="tx1"/>
                </a:solidFill>
                <a:effectLst/>
                <a:latin typeface="+mn-lt"/>
                <a:ea typeface="+mn-ea"/>
                <a:cs typeface="+mn-cs"/>
              </a:rPr>
              <a:t> a cluster of primarily Christian Identity Web sites. </a:t>
            </a:r>
            <a:endParaRPr lang="en-IN" dirty="0"/>
          </a:p>
          <a:p>
            <a:endParaRPr lang="en-US" dirty="0"/>
          </a:p>
        </p:txBody>
      </p:sp>
      <p:sp>
        <p:nvSpPr>
          <p:cNvPr id="4" name="Slide Number Placeholder 3"/>
          <p:cNvSpPr>
            <a:spLocks noGrp="1"/>
          </p:cNvSpPr>
          <p:nvPr>
            <p:ph type="sldNum" sz="quarter" idx="5"/>
          </p:nvPr>
        </p:nvSpPr>
        <p:spPr/>
        <p:txBody>
          <a:bodyPr/>
          <a:lstStyle/>
          <a:p>
            <a:fld id="{9F38D1A9-EDC9-D847-8917-F25E51D558C1}" type="slidenum">
              <a:rPr lang="en-US" smtClean="0"/>
              <a:t>8</a:t>
            </a:fld>
            <a:endParaRPr lang="en-US"/>
          </a:p>
        </p:txBody>
      </p:sp>
    </p:spTree>
    <p:extLst>
      <p:ext uri="{BB962C8B-B14F-4D97-AF65-F5344CB8AC3E}">
        <p14:creationId xmlns:p14="http://schemas.microsoft.com/office/powerpoint/2010/main" val="825005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B455-72FD-4745-9DEE-D10A4BE567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11D5F7-1147-4D4C-9B68-BE8579DEE2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1C7826-0F2F-E542-98BF-FA9B22D524F3}"/>
              </a:ext>
            </a:extLst>
          </p:cNvPr>
          <p:cNvSpPr>
            <a:spLocks noGrp="1"/>
          </p:cNvSpPr>
          <p:nvPr>
            <p:ph type="dt" sz="half" idx="10"/>
          </p:nvPr>
        </p:nvSpPr>
        <p:spPr/>
        <p:txBody>
          <a:bodyPr/>
          <a:lstStyle/>
          <a:p>
            <a:fld id="{FA68BC31-83B4-ED4B-95BD-67000471E135}" type="datetimeFigureOut">
              <a:rPr lang="en-US" smtClean="0"/>
              <a:t>3/25/19</a:t>
            </a:fld>
            <a:endParaRPr lang="en-US"/>
          </a:p>
        </p:txBody>
      </p:sp>
      <p:sp>
        <p:nvSpPr>
          <p:cNvPr id="5" name="Footer Placeholder 4">
            <a:extLst>
              <a:ext uri="{FF2B5EF4-FFF2-40B4-BE49-F238E27FC236}">
                <a16:creationId xmlns:a16="http://schemas.microsoft.com/office/drawing/2014/main" id="{F732C779-6514-BE46-89B4-D99B0F3A9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92BE5-8B00-1C4C-B6AA-46526A19BC37}"/>
              </a:ext>
            </a:extLst>
          </p:cNvPr>
          <p:cNvSpPr>
            <a:spLocks noGrp="1"/>
          </p:cNvSpPr>
          <p:nvPr>
            <p:ph type="sldNum" sz="quarter" idx="12"/>
          </p:nvPr>
        </p:nvSpPr>
        <p:spPr/>
        <p:txBody>
          <a:bodyPr/>
          <a:lstStyle/>
          <a:p>
            <a:fld id="{D5DE53B9-D20F-1B41-8914-1EF6F3E5FDBC}" type="slidenum">
              <a:rPr lang="en-US" smtClean="0"/>
              <a:t>‹#›</a:t>
            </a:fld>
            <a:endParaRPr lang="en-US"/>
          </a:p>
        </p:txBody>
      </p:sp>
    </p:spTree>
    <p:extLst>
      <p:ext uri="{BB962C8B-B14F-4D97-AF65-F5344CB8AC3E}">
        <p14:creationId xmlns:p14="http://schemas.microsoft.com/office/powerpoint/2010/main" val="391648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1353A-EBAF-6D42-A425-8B9D45AE3A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5CB4C5-18AD-924F-B01F-A9E26EA14E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4AAE5-F964-7D43-B2D6-AAF63752AD2A}"/>
              </a:ext>
            </a:extLst>
          </p:cNvPr>
          <p:cNvSpPr>
            <a:spLocks noGrp="1"/>
          </p:cNvSpPr>
          <p:nvPr>
            <p:ph type="dt" sz="half" idx="10"/>
          </p:nvPr>
        </p:nvSpPr>
        <p:spPr/>
        <p:txBody>
          <a:bodyPr/>
          <a:lstStyle/>
          <a:p>
            <a:fld id="{FA68BC31-83B4-ED4B-95BD-67000471E135}" type="datetimeFigureOut">
              <a:rPr lang="en-US" smtClean="0"/>
              <a:t>3/25/19</a:t>
            </a:fld>
            <a:endParaRPr lang="en-US"/>
          </a:p>
        </p:txBody>
      </p:sp>
      <p:sp>
        <p:nvSpPr>
          <p:cNvPr id="5" name="Footer Placeholder 4">
            <a:extLst>
              <a:ext uri="{FF2B5EF4-FFF2-40B4-BE49-F238E27FC236}">
                <a16:creationId xmlns:a16="http://schemas.microsoft.com/office/drawing/2014/main" id="{037D5E37-0F40-F948-ABA4-9E910950E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0C7EA-3383-244A-8A0B-8D5B580D4C9D}"/>
              </a:ext>
            </a:extLst>
          </p:cNvPr>
          <p:cNvSpPr>
            <a:spLocks noGrp="1"/>
          </p:cNvSpPr>
          <p:nvPr>
            <p:ph type="sldNum" sz="quarter" idx="12"/>
          </p:nvPr>
        </p:nvSpPr>
        <p:spPr/>
        <p:txBody>
          <a:bodyPr/>
          <a:lstStyle/>
          <a:p>
            <a:fld id="{D5DE53B9-D20F-1B41-8914-1EF6F3E5FDBC}" type="slidenum">
              <a:rPr lang="en-US" smtClean="0"/>
              <a:t>‹#›</a:t>
            </a:fld>
            <a:endParaRPr lang="en-US"/>
          </a:p>
        </p:txBody>
      </p:sp>
    </p:spTree>
    <p:extLst>
      <p:ext uri="{BB962C8B-B14F-4D97-AF65-F5344CB8AC3E}">
        <p14:creationId xmlns:p14="http://schemas.microsoft.com/office/powerpoint/2010/main" val="974836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37C943-75FF-4543-AB8D-00BB127CF7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A8CB81-3C25-1A44-AC21-1C97C757D8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192BC-2004-3B4D-B6A2-10B31191D4B2}"/>
              </a:ext>
            </a:extLst>
          </p:cNvPr>
          <p:cNvSpPr>
            <a:spLocks noGrp="1"/>
          </p:cNvSpPr>
          <p:nvPr>
            <p:ph type="dt" sz="half" idx="10"/>
          </p:nvPr>
        </p:nvSpPr>
        <p:spPr/>
        <p:txBody>
          <a:bodyPr/>
          <a:lstStyle/>
          <a:p>
            <a:fld id="{FA68BC31-83B4-ED4B-95BD-67000471E135}" type="datetimeFigureOut">
              <a:rPr lang="en-US" smtClean="0"/>
              <a:t>3/25/19</a:t>
            </a:fld>
            <a:endParaRPr lang="en-US"/>
          </a:p>
        </p:txBody>
      </p:sp>
      <p:sp>
        <p:nvSpPr>
          <p:cNvPr id="5" name="Footer Placeholder 4">
            <a:extLst>
              <a:ext uri="{FF2B5EF4-FFF2-40B4-BE49-F238E27FC236}">
                <a16:creationId xmlns:a16="http://schemas.microsoft.com/office/drawing/2014/main" id="{02A2E832-9A3B-EE4A-9D1C-5A34F652B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EBDA8-C44E-724B-B02D-9FF387455DA8}"/>
              </a:ext>
            </a:extLst>
          </p:cNvPr>
          <p:cNvSpPr>
            <a:spLocks noGrp="1"/>
          </p:cNvSpPr>
          <p:nvPr>
            <p:ph type="sldNum" sz="quarter" idx="12"/>
          </p:nvPr>
        </p:nvSpPr>
        <p:spPr/>
        <p:txBody>
          <a:bodyPr/>
          <a:lstStyle/>
          <a:p>
            <a:fld id="{D5DE53B9-D20F-1B41-8914-1EF6F3E5FDBC}" type="slidenum">
              <a:rPr lang="en-US" smtClean="0"/>
              <a:t>‹#›</a:t>
            </a:fld>
            <a:endParaRPr lang="en-US"/>
          </a:p>
        </p:txBody>
      </p:sp>
    </p:spTree>
    <p:extLst>
      <p:ext uri="{BB962C8B-B14F-4D97-AF65-F5344CB8AC3E}">
        <p14:creationId xmlns:p14="http://schemas.microsoft.com/office/powerpoint/2010/main" val="300668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BB2F-A379-3547-8AE5-05C8F6551C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62DE5F-BDF6-0E43-A36B-ED28532F1F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D593F-48DF-C543-8BD7-CA42F27D11F6}"/>
              </a:ext>
            </a:extLst>
          </p:cNvPr>
          <p:cNvSpPr>
            <a:spLocks noGrp="1"/>
          </p:cNvSpPr>
          <p:nvPr>
            <p:ph type="dt" sz="half" idx="10"/>
          </p:nvPr>
        </p:nvSpPr>
        <p:spPr/>
        <p:txBody>
          <a:bodyPr/>
          <a:lstStyle/>
          <a:p>
            <a:fld id="{FA68BC31-83B4-ED4B-95BD-67000471E135}" type="datetimeFigureOut">
              <a:rPr lang="en-US" smtClean="0"/>
              <a:t>3/25/19</a:t>
            </a:fld>
            <a:endParaRPr lang="en-US"/>
          </a:p>
        </p:txBody>
      </p:sp>
      <p:sp>
        <p:nvSpPr>
          <p:cNvPr id="5" name="Footer Placeholder 4">
            <a:extLst>
              <a:ext uri="{FF2B5EF4-FFF2-40B4-BE49-F238E27FC236}">
                <a16:creationId xmlns:a16="http://schemas.microsoft.com/office/drawing/2014/main" id="{78958F9B-9614-2D4F-A468-F96D5D7B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A8D2A-7119-C847-9285-33AC5F6D3032}"/>
              </a:ext>
            </a:extLst>
          </p:cNvPr>
          <p:cNvSpPr>
            <a:spLocks noGrp="1"/>
          </p:cNvSpPr>
          <p:nvPr>
            <p:ph type="sldNum" sz="quarter" idx="12"/>
          </p:nvPr>
        </p:nvSpPr>
        <p:spPr/>
        <p:txBody>
          <a:bodyPr/>
          <a:lstStyle/>
          <a:p>
            <a:fld id="{D5DE53B9-D20F-1B41-8914-1EF6F3E5FDBC}" type="slidenum">
              <a:rPr lang="en-US" smtClean="0"/>
              <a:t>‹#›</a:t>
            </a:fld>
            <a:endParaRPr lang="en-US"/>
          </a:p>
        </p:txBody>
      </p:sp>
    </p:spTree>
    <p:extLst>
      <p:ext uri="{BB962C8B-B14F-4D97-AF65-F5344CB8AC3E}">
        <p14:creationId xmlns:p14="http://schemas.microsoft.com/office/powerpoint/2010/main" val="353835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B283-DF67-2848-B3ED-F5C4E41103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9A4353-9EB8-6143-AF34-BC78CC47D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709524-97FD-BA41-BA94-D4A9C8BC8D70}"/>
              </a:ext>
            </a:extLst>
          </p:cNvPr>
          <p:cNvSpPr>
            <a:spLocks noGrp="1"/>
          </p:cNvSpPr>
          <p:nvPr>
            <p:ph type="dt" sz="half" idx="10"/>
          </p:nvPr>
        </p:nvSpPr>
        <p:spPr/>
        <p:txBody>
          <a:bodyPr/>
          <a:lstStyle/>
          <a:p>
            <a:fld id="{FA68BC31-83B4-ED4B-95BD-67000471E135}" type="datetimeFigureOut">
              <a:rPr lang="en-US" smtClean="0"/>
              <a:t>3/25/19</a:t>
            </a:fld>
            <a:endParaRPr lang="en-US"/>
          </a:p>
        </p:txBody>
      </p:sp>
      <p:sp>
        <p:nvSpPr>
          <p:cNvPr id="5" name="Footer Placeholder 4">
            <a:extLst>
              <a:ext uri="{FF2B5EF4-FFF2-40B4-BE49-F238E27FC236}">
                <a16:creationId xmlns:a16="http://schemas.microsoft.com/office/drawing/2014/main" id="{42C59BCE-6F9D-B14D-82AB-ACFD3FEF6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21996-54D9-3845-9EBB-531AA5EF032A}"/>
              </a:ext>
            </a:extLst>
          </p:cNvPr>
          <p:cNvSpPr>
            <a:spLocks noGrp="1"/>
          </p:cNvSpPr>
          <p:nvPr>
            <p:ph type="sldNum" sz="quarter" idx="12"/>
          </p:nvPr>
        </p:nvSpPr>
        <p:spPr/>
        <p:txBody>
          <a:bodyPr/>
          <a:lstStyle/>
          <a:p>
            <a:fld id="{D5DE53B9-D20F-1B41-8914-1EF6F3E5FDBC}" type="slidenum">
              <a:rPr lang="en-US" smtClean="0"/>
              <a:t>‹#›</a:t>
            </a:fld>
            <a:endParaRPr lang="en-US"/>
          </a:p>
        </p:txBody>
      </p:sp>
    </p:spTree>
    <p:extLst>
      <p:ext uri="{BB962C8B-B14F-4D97-AF65-F5344CB8AC3E}">
        <p14:creationId xmlns:p14="http://schemas.microsoft.com/office/powerpoint/2010/main" val="1586640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DE99-53C7-9041-A9D6-F30A36F9EE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864808-5BF6-BA4F-A2D6-3F269BD69E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5BC23D-A490-F74B-A272-C75825D696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A28DC2-05BD-6943-84A2-EB7F045A4098}"/>
              </a:ext>
            </a:extLst>
          </p:cNvPr>
          <p:cNvSpPr>
            <a:spLocks noGrp="1"/>
          </p:cNvSpPr>
          <p:nvPr>
            <p:ph type="dt" sz="half" idx="10"/>
          </p:nvPr>
        </p:nvSpPr>
        <p:spPr/>
        <p:txBody>
          <a:bodyPr/>
          <a:lstStyle/>
          <a:p>
            <a:fld id="{FA68BC31-83B4-ED4B-95BD-67000471E135}" type="datetimeFigureOut">
              <a:rPr lang="en-US" smtClean="0"/>
              <a:t>3/25/19</a:t>
            </a:fld>
            <a:endParaRPr lang="en-US"/>
          </a:p>
        </p:txBody>
      </p:sp>
      <p:sp>
        <p:nvSpPr>
          <p:cNvPr id="6" name="Footer Placeholder 5">
            <a:extLst>
              <a:ext uri="{FF2B5EF4-FFF2-40B4-BE49-F238E27FC236}">
                <a16:creationId xmlns:a16="http://schemas.microsoft.com/office/drawing/2014/main" id="{7C34486C-E40A-504B-8A2B-9A3BA64D7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DF4F6-9809-9A49-8DAF-F756D63E20B1}"/>
              </a:ext>
            </a:extLst>
          </p:cNvPr>
          <p:cNvSpPr>
            <a:spLocks noGrp="1"/>
          </p:cNvSpPr>
          <p:nvPr>
            <p:ph type="sldNum" sz="quarter" idx="12"/>
          </p:nvPr>
        </p:nvSpPr>
        <p:spPr/>
        <p:txBody>
          <a:bodyPr/>
          <a:lstStyle/>
          <a:p>
            <a:fld id="{D5DE53B9-D20F-1B41-8914-1EF6F3E5FDBC}" type="slidenum">
              <a:rPr lang="en-US" smtClean="0"/>
              <a:t>‹#›</a:t>
            </a:fld>
            <a:endParaRPr lang="en-US"/>
          </a:p>
        </p:txBody>
      </p:sp>
    </p:spTree>
    <p:extLst>
      <p:ext uri="{BB962C8B-B14F-4D97-AF65-F5344CB8AC3E}">
        <p14:creationId xmlns:p14="http://schemas.microsoft.com/office/powerpoint/2010/main" val="285331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FEAA-BA86-884E-A950-D87A856168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7C3621-21E1-0446-B458-646DE45DA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5D9B0A-79AF-104F-9545-212194027E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EE5E79-2199-E24D-9FD2-DE04234317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543E60-D850-0245-98E9-95177A7E376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DBF786-4969-5745-8ABA-854CCBA48E84}"/>
              </a:ext>
            </a:extLst>
          </p:cNvPr>
          <p:cNvSpPr>
            <a:spLocks noGrp="1"/>
          </p:cNvSpPr>
          <p:nvPr>
            <p:ph type="dt" sz="half" idx="10"/>
          </p:nvPr>
        </p:nvSpPr>
        <p:spPr/>
        <p:txBody>
          <a:bodyPr/>
          <a:lstStyle/>
          <a:p>
            <a:fld id="{FA68BC31-83B4-ED4B-95BD-67000471E135}" type="datetimeFigureOut">
              <a:rPr lang="en-US" smtClean="0"/>
              <a:t>3/25/19</a:t>
            </a:fld>
            <a:endParaRPr lang="en-US"/>
          </a:p>
        </p:txBody>
      </p:sp>
      <p:sp>
        <p:nvSpPr>
          <p:cNvPr id="8" name="Footer Placeholder 7">
            <a:extLst>
              <a:ext uri="{FF2B5EF4-FFF2-40B4-BE49-F238E27FC236}">
                <a16:creationId xmlns:a16="http://schemas.microsoft.com/office/drawing/2014/main" id="{6C3E00F9-8FAE-F144-B545-C9902D161F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9E2900-66C8-784D-925F-F62EA7D0FBD7}"/>
              </a:ext>
            </a:extLst>
          </p:cNvPr>
          <p:cNvSpPr>
            <a:spLocks noGrp="1"/>
          </p:cNvSpPr>
          <p:nvPr>
            <p:ph type="sldNum" sz="quarter" idx="12"/>
          </p:nvPr>
        </p:nvSpPr>
        <p:spPr/>
        <p:txBody>
          <a:bodyPr/>
          <a:lstStyle/>
          <a:p>
            <a:fld id="{D5DE53B9-D20F-1B41-8914-1EF6F3E5FDBC}" type="slidenum">
              <a:rPr lang="en-US" smtClean="0"/>
              <a:t>‹#›</a:t>
            </a:fld>
            <a:endParaRPr lang="en-US"/>
          </a:p>
        </p:txBody>
      </p:sp>
    </p:spTree>
    <p:extLst>
      <p:ext uri="{BB962C8B-B14F-4D97-AF65-F5344CB8AC3E}">
        <p14:creationId xmlns:p14="http://schemas.microsoft.com/office/powerpoint/2010/main" val="1171985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FCFFD-540A-7E49-A5C7-AB4F79F116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74C6F3-34CF-4F40-8AB4-F764660B2467}"/>
              </a:ext>
            </a:extLst>
          </p:cNvPr>
          <p:cNvSpPr>
            <a:spLocks noGrp="1"/>
          </p:cNvSpPr>
          <p:nvPr>
            <p:ph type="dt" sz="half" idx="10"/>
          </p:nvPr>
        </p:nvSpPr>
        <p:spPr/>
        <p:txBody>
          <a:bodyPr/>
          <a:lstStyle/>
          <a:p>
            <a:fld id="{FA68BC31-83B4-ED4B-95BD-67000471E135}" type="datetimeFigureOut">
              <a:rPr lang="en-US" smtClean="0"/>
              <a:t>3/25/19</a:t>
            </a:fld>
            <a:endParaRPr lang="en-US"/>
          </a:p>
        </p:txBody>
      </p:sp>
      <p:sp>
        <p:nvSpPr>
          <p:cNvPr id="4" name="Footer Placeholder 3">
            <a:extLst>
              <a:ext uri="{FF2B5EF4-FFF2-40B4-BE49-F238E27FC236}">
                <a16:creationId xmlns:a16="http://schemas.microsoft.com/office/drawing/2014/main" id="{EAEDAD10-CC43-E040-8793-ED88BADE9B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4D01F4-C40B-1148-A5FE-D3AFE7189BB3}"/>
              </a:ext>
            </a:extLst>
          </p:cNvPr>
          <p:cNvSpPr>
            <a:spLocks noGrp="1"/>
          </p:cNvSpPr>
          <p:nvPr>
            <p:ph type="sldNum" sz="quarter" idx="12"/>
          </p:nvPr>
        </p:nvSpPr>
        <p:spPr/>
        <p:txBody>
          <a:bodyPr/>
          <a:lstStyle/>
          <a:p>
            <a:fld id="{D5DE53B9-D20F-1B41-8914-1EF6F3E5FDBC}" type="slidenum">
              <a:rPr lang="en-US" smtClean="0"/>
              <a:t>‹#›</a:t>
            </a:fld>
            <a:endParaRPr lang="en-US"/>
          </a:p>
        </p:txBody>
      </p:sp>
    </p:spTree>
    <p:extLst>
      <p:ext uri="{BB962C8B-B14F-4D97-AF65-F5344CB8AC3E}">
        <p14:creationId xmlns:p14="http://schemas.microsoft.com/office/powerpoint/2010/main" val="29382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0E607D-9AE6-6C45-A6D6-83101DEF65D0}"/>
              </a:ext>
            </a:extLst>
          </p:cNvPr>
          <p:cNvSpPr>
            <a:spLocks noGrp="1"/>
          </p:cNvSpPr>
          <p:nvPr>
            <p:ph type="dt" sz="half" idx="10"/>
          </p:nvPr>
        </p:nvSpPr>
        <p:spPr/>
        <p:txBody>
          <a:bodyPr/>
          <a:lstStyle/>
          <a:p>
            <a:fld id="{FA68BC31-83B4-ED4B-95BD-67000471E135}" type="datetimeFigureOut">
              <a:rPr lang="en-US" smtClean="0"/>
              <a:t>3/25/19</a:t>
            </a:fld>
            <a:endParaRPr lang="en-US"/>
          </a:p>
        </p:txBody>
      </p:sp>
      <p:sp>
        <p:nvSpPr>
          <p:cNvPr id="3" name="Footer Placeholder 2">
            <a:extLst>
              <a:ext uri="{FF2B5EF4-FFF2-40B4-BE49-F238E27FC236}">
                <a16:creationId xmlns:a16="http://schemas.microsoft.com/office/drawing/2014/main" id="{34C5B221-CE04-104A-A627-F08259A5BB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097C20-AC57-FB43-AB42-3BF18276E9B3}"/>
              </a:ext>
            </a:extLst>
          </p:cNvPr>
          <p:cNvSpPr>
            <a:spLocks noGrp="1"/>
          </p:cNvSpPr>
          <p:nvPr>
            <p:ph type="sldNum" sz="quarter" idx="12"/>
          </p:nvPr>
        </p:nvSpPr>
        <p:spPr/>
        <p:txBody>
          <a:bodyPr/>
          <a:lstStyle/>
          <a:p>
            <a:fld id="{D5DE53B9-D20F-1B41-8914-1EF6F3E5FDBC}" type="slidenum">
              <a:rPr lang="en-US" smtClean="0"/>
              <a:t>‹#›</a:t>
            </a:fld>
            <a:endParaRPr lang="en-US"/>
          </a:p>
        </p:txBody>
      </p:sp>
    </p:spTree>
    <p:extLst>
      <p:ext uri="{BB962C8B-B14F-4D97-AF65-F5344CB8AC3E}">
        <p14:creationId xmlns:p14="http://schemas.microsoft.com/office/powerpoint/2010/main" val="2141744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C1F4-C754-0947-892F-F3FEB9291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79F026-C44B-C443-9C56-3FA3C050F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39C867-9190-6840-9F1D-9D8E07D23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CAE32-6F2D-5448-B8EC-8D2454AE1DA5}"/>
              </a:ext>
            </a:extLst>
          </p:cNvPr>
          <p:cNvSpPr>
            <a:spLocks noGrp="1"/>
          </p:cNvSpPr>
          <p:nvPr>
            <p:ph type="dt" sz="half" idx="10"/>
          </p:nvPr>
        </p:nvSpPr>
        <p:spPr/>
        <p:txBody>
          <a:bodyPr/>
          <a:lstStyle/>
          <a:p>
            <a:fld id="{FA68BC31-83B4-ED4B-95BD-67000471E135}" type="datetimeFigureOut">
              <a:rPr lang="en-US" smtClean="0"/>
              <a:t>3/25/19</a:t>
            </a:fld>
            <a:endParaRPr lang="en-US"/>
          </a:p>
        </p:txBody>
      </p:sp>
      <p:sp>
        <p:nvSpPr>
          <p:cNvPr id="6" name="Footer Placeholder 5">
            <a:extLst>
              <a:ext uri="{FF2B5EF4-FFF2-40B4-BE49-F238E27FC236}">
                <a16:creationId xmlns:a16="http://schemas.microsoft.com/office/drawing/2014/main" id="{B766FEEC-FC64-8B46-8706-2BA726E336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B1E8B5-5258-9945-8BE7-A40B1B0A8BBE}"/>
              </a:ext>
            </a:extLst>
          </p:cNvPr>
          <p:cNvSpPr>
            <a:spLocks noGrp="1"/>
          </p:cNvSpPr>
          <p:nvPr>
            <p:ph type="sldNum" sz="quarter" idx="12"/>
          </p:nvPr>
        </p:nvSpPr>
        <p:spPr/>
        <p:txBody>
          <a:bodyPr/>
          <a:lstStyle/>
          <a:p>
            <a:fld id="{D5DE53B9-D20F-1B41-8914-1EF6F3E5FDBC}" type="slidenum">
              <a:rPr lang="en-US" smtClean="0"/>
              <a:t>‹#›</a:t>
            </a:fld>
            <a:endParaRPr lang="en-US"/>
          </a:p>
        </p:txBody>
      </p:sp>
    </p:spTree>
    <p:extLst>
      <p:ext uri="{BB962C8B-B14F-4D97-AF65-F5344CB8AC3E}">
        <p14:creationId xmlns:p14="http://schemas.microsoft.com/office/powerpoint/2010/main" val="210628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1333-155F-114E-903A-6DDD0C3DD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42EB2D-3197-2048-AD14-D5D26E5AD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17678B-6433-204B-8BFD-D5AE96179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2C77F9-2A00-DF49-B059-897550E73D35}"/>
              </a:ext>
            </a:extLst>
          </p:cNvPr>
          <p:cNvSpPr>
            <a:spLocks noGrp="1"/>
          </p:cNvSpPr>
          <p:nvPr>
            <p:ph type="dt" sz="half" idx="10"/>
          </p:nvPr>
        </p:nvSpPr>
        <p:spPr/>
        <p:txBody>
          <a:bodyPr/>
          <a:lstStyle/>
          <a:p>
            <a:fld id="{FA68BC31-83B4-ED4B-95BD-67000471E135}" type="datetimeFigureOut">
              <a:rPr lang="en-US" smtClean="0"/>
              <a:t>3/25/19</a:t>
            </a:fld>
            <a:endParaRPr lang="en-US"/>
          </a:p>
        </p:txBody>
      </p:sp>
      <p:sp>
        <p:nvSpPr>
          <p:cNvPr id="6" name="Footer Placeholder 5">
            <a:extLst>
              <a:ext uri="{FF2B5EF4-FFF2-40B4-BE49-F238E27FC236}">
                <a16:creationId xmlns:a16="http://schemas.microsoft.com/office/drawing/2014/main" id="{CDE9A694-8197-A94B-8BDE-1F4267C35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47AAF0-3B11-734A-822F-89966363E798}"/>
              </a:ext>
            </a:extLst>
          </p:cNvPr>
          <p:cNvSpPr>
            <a:spLocks noGrp="1"/>
          </p:cNvSpPr>
          <p:nvPr>
            <p:ph type="sldNum" sz="quarter" idx="12"/>
          </p:nvPr>
        </p:nvSpPr>
        <p:spPr/>
        <p:txBody>
          <a:bodyPr/>
          <a:lstStyle/>
          <a:p>
            <a:fld id="{D5DE53B9-D20F-1B41-8914-1EF6F3E5FDBC}" type="slidenum">
              <a:rPr lang="en-US" smtClean="0"/>
              <a:t>‹#›</a:t>
            </a:fld>
            <a:endParaRPr lang="en-US"/>
          </a:p>
        </p:txBody>
      </p:sp>
    </p:spTree>
    <p:extLst>
      <p:ext uri="{BB962C8B-B14F-4D97-AF65-F5344CB8AC3E}">
        <p14:creationId xmlns:p14="http://schemas.microsoft.com/office/powerpoint/2010/main" val="4284092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1F9F2A-3D11-C043-B643-6580E6F23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5F5E0E-0D76-9748-B0ED-9F36832CE1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052AAD-6130-414D-B1AD-F7C57FE844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68BC31-83B4-ED4B-95BD-67000471E135}" type="datetimeFigureOut">
              <a:rPr lang="en-US" smtClean="0"/>
              <a:t>3/25/19</a:t>
            </a:fld>
            <a:endParaRPr lang="en-US"/>
          </a:p>
        </p:txBody>
      </p:sp>
      <p:sp>
        <p:nvSpPr>
          <p:cNvPr id="5" name="Footer Placeholder 4">
            <a:extLst>
              <a:ext uri="{FF2B5EF4-FFF2-40B4-BE49-F238E27FC236}">
                <a16:creationId xmlns:a16="http://schemas.microsoft.com/office/drawing/2014/main" id="{AC01198F-994C-C54A-B70F-7C989DCB2A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B3A5D2-786B-9C4C-8D55-D8C6A485D2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E53B9-D20F-1B41-8914-1EF6F3E5FDBC}" type="slidenum">
              <a:rPr lang="en-US" smtClean="0"/>
              <a:t>‹#›</a:t>
            </a:fld>
            <a:endParaRPr lang="en-US"/>
          </a:p>
        </p:txBody>
      </p:sp>
    </p:spTree>
    <p:extLst>
      <p:ext uri="{BB962C8B-B14F-4D97-AF65-F5344CB8AC3E}">
        <p14:creationId xmlns:p14="http://schemas.microsoft.com/office/powerpoint/2010/main" val="2354276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7C3A-AB61-F140-9E05-69B17B41318B}"/>
              </a:ext>
            </a:extLst>
          </p:cNvPr>
          <p:cNvSpPr>
            <a:spLocks noGrp="1"/>
          </p:cNvSpPr>
          <p:nvPr>
            <p:ph type="ctrTitle"/>
          </p:nvPr>
        </p:nvSpPr>
        <p:spPr/>
        <p:txBody>
          <a:bodyPr>
            <a:normAutofit fontScale="90000"/>
          </a:bodyPr>
          <a:lstStyle/>
          <a:p>
            <a:r>
              <a:rPr lang="en-IN" b="1" dirty="0"/>
              <a:t>US Domestic Extremist Groups on the Web: Link Analysis </a:t>
            </a:r>
            <a:br>
              <a:rPr lang="en-IN" dirty="0"/>
            </a:br>
            <a:endParaRPr lang="en-US" dirty="0"/>
          </a:p>
        </p:txBody>
      </p:sp>
      <p:sp>
        <p:nvSpPr>
          <p:cNvPr id="3" name="Subtitle 2">
            <a:extLst>
              <a:ext uri="{FF2B5EF4-FFF2-40B4-BE49-F238E27FC236}">
                <a16:creationId xmlns:a16="http://schemas.microsoft.com/office/drawing/2014/main" id="{E202BDE2-B057-D147-AFCA-F53C79F8CAE8}"/>
              </a:ext>
            </a:extLst>
          </p:cNvPr>
          <p:cNvSpPr>
            <a:spLocks noGrp="1"/>
          </p:cNvSpPr>
          <p:nvPr>
            <p:ph type="subTitle" idx="1"/>
          </p:nvPr>
        </p:nvSpPr>
        <p:spPr>
          <a:xfrm>
            <a:off x="7875037" y="5019869"/>
            <a:ext cx="5274905" cy="741784"/>
          </a:xfrm>
        </p:spPr>
        <p:txBody>
          <a:bodyPr>
            <a:normAutofit fontScale="92500" lnSpcReduction="20000"/>
          </a:bodyPr>
          <a:lstStyle/>
          <a:p>
            <a:r>
              <a:rPr lang="en-US" dirty="0"/>
              <a:t>Paras Pandey</a:t>
            </a:r>
          </a:p>
          <a:p>
            <a:r>
              <a:rPr lang="en-US" dirty="0"/>
              <a:t>March 26</a:t>
            </a:r>
            <a:r>
              <a:rPr lang="en-US" baseline="30000" dirty="0"/>
              <a:t>th</a:t>
            </a:r>
            <a:r>
              <a:rPr lang="en-US" dirty="0"/>
              <a:t> 2019</a:t>
            </a:r>
          </a:p>
        </p:txBody>
      </p:sp>
    </p:spTree>
    <p:extLst>
      <p:ext uri="{BB962C8B-B14F-4D97-AF65-F5344CB8AC3E}">
        <p14:creationId xmlns:p14="http://schemas.microsoft.com/office/powerpoint/2010/main" val="1130062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D00B6-FA08-4642-8F93-E2C2B3E8461A}"/>
              </a:ext>
            </a:extLst>
          </p:cNvPr>
          <p:cNvSpPr>
            <a:spLocks noGrp="1"/>
          </p:cNvSpPr>
          <p:nvPr>
            <p:ph type="title"/>
          </p:nvPr>
        </p:nvSpPr>
        <p:spPr/>
        <p:txBody>
          <a:bodyPr/>
          <a:lstStyle/>
          <a:p>
            <a:r>
              <a:rPr lang="en-US" dirty="0"/>
              <a:t>References</a:t>
            </a:r>
          </a:p>
        </p:txBody>
      </p:sp>
      <p:sp>
        <p:nvSpPr>
          <p:cNvPr id="4" name="Content Placeholder 3">
            <a:extLst>
              <a:ext uri="{FF2B5EF4-FFF2-40B4-BE49-F238E27FC236}">
                <a16:creationId xmlns:a16="http://schemas.microsoft.com/office/drawing/2014/main" id="{9C34D2B8-02F4-744F-8DBA-9FF54DA9BAE5}"/>
              </a:ext>
            </a:extLst>
          </p:cNvPr>
          <p:cNvSpPr>
            <a:spLocks noGrp="1"/>
          </p:cNvSpPr>
          <p:nvPr>
            <p:ph idx="1"/>
          </p:nvPr>
        </p:nvSpPr>
        <p:spPr/>
        <p:txBody>
          <a:bodyPr/>
          <a:lstStyle/>
          <a:p>
            <a:pPr marL="0" indent="0">
              <a:buNone/>
            </a:pPr>
            <a:r>
              <a:rPr lang="en-US" dirty="0"/>
              <a:t>https://</a:t>
            </a:r>
            <a:r>
              <a:rPr lang="en-US" dirty="0" err="1"/>
              <a:t>ieeexplore.ieee.org</a:t>
            </a:r>
            <a:r>
              <a:rPr lang="en-US" dirty="0"/>
              <a:t>/document/1511999?tp=&amp;</a:t>
            </a:r>
            <a:r>
              <a:rPr lang="en-US" dirty="0" err="1"/>
              <a:t>arnumber</a:t>
            </a:r>
            <a:r>
              <a:rPr lang="en-US" dirty="0"/>
              <a:t>=1511999&amp;url=http:%2F%2Fieeexplore.ieee.org%2Fxpls%2Fabs_all.jsp%3Farnumber%3D1511999</a:t>
            </a:r>
          </a:p>
        </p:txBody>
      </p:sp>
    </p:spTree>
    <p:extLst>
      <p:ext uri="{BB962C8B-B14F-4D97-AF65-F5344CB8AC3E}">
        <p14:creationId xmlns:p14="http://schemas.microsoft.com/office/powerpoint/2010/main" val="4193214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8A48-5A42-3242-BAB3-5D6476211F9F}"/>
              </a:ext>
            </a:extLst>
          </p:cNvPr>
          <p:cNvSpPr>
            <a:spLocks noGrp="1"/>
          </p:cNvSpPr>
          <p:nvPr>
            <p:ph type="title"/>
          </p:nvPr>
        </p:nvSpPr>
        <p:spPr/>
        <p:txBody>
          <a:bodyPr/>
          <a:lstStyle/>
          <a:p>
            <a:r>
              <a:rPr lang="en-US" dirty="0"/>
              <a:t>University of Arizona  </a:t>
            </a:r>
          </a:p>
        </p:txBody>
      </p:sp>
      <p:sp>
        <p:nvSpPr>
          <p:cNvPr id="3" name="Content Placeholder 2">
            <a:extLst>
              <a:ext uri="{FF2B5EF4-FFF2-40B4-BE49-F238E27FC236}">
                <a16:creationId xmlns:a16="http://schemas.microsoft.com/office/drawing/2014/main" id="{04D524C5-221D-8A45-B13A-CBAA8EF4C7BC}"/>
              </a:ext>
            </a:extLst>
          </p:cNvPr>
          <p:cNvSpPr>
            <a:spLocks noGrp="1"/>
          </p:cNvSpPr>
          <p:nvPr>
            <p:ph idx="1"/>
          </p:nvPr>
        </p:nvSpPr>
        <p:spPr>
          <a:xfrm>
            <a:off x="720762" y="1911685"/>
            <a:ext cx="10972800" cy="5403515"/>
          </a:xfrm>
        </p:spPr>
        <p:txBody>
          <a:bodyPr/>
          <a:lstStyle/>
          <a:p>
            <a:pPr marL="0" indent="0">
              <a:buNone/>
            </a:pPr>
            <a:r>
              <a:rPr lang="en-IN" sz="2000" dirty="0"/>
              <a:t>They used two methods to study the dark web movement of these groups</a:t>
            </a:r>
          </a:p>
          <a:p>
            <a:r>
              <a:rPr lang="en-IN" sz="2000" dirty="0"/>
              <a:t>Content Analysis</a:t>
            </a:r>
          </a:p>
          <a:p>
            <a:r>
              <a:rPr lang="en-IN" sz="2000" dirty="0"/>
              <a:t>Hyperlink Connection</a:t>
            </a:r>
          </a:p>
          <a:p>
            <a:endParaRPr lang="en-IN" sz="2000" dirty="0"/>
          </a:p>
          <a:p>
            <a:pPr marL="0" indent="0">
              <a:buNone/>
            </a:pPr>
            <a:r>
              <a:rPr lang="en-IN" sz="2000" dirty="0"/>
              <a:t>By </a:t>
            </a:r>
            <a:r>
              <a:rPr lang="en-IN" sz="2000" dirty="0" err="1"/>
              <a:t>analyzing</a:t>
            </a:r>
            <a:r>
              <a:rPr lang="en-IN" sz="2000" dirty="0"/>
              <a:t> the site content and visualizing the hyperlinks at the collection level, the methodology formalizes the knowledge discovery process. At the same time, they sought to better understand how domestic extremist groups use the Web infrastructure so that they can develop a comprehensive understanding of the extremists themselves.</a:t>
            </a:r>
          </a:p>
          <a:p>
            <a:endParaRPr lang="en-IN" sz="2000" dirty="0"/>
          </a:p>
          <a:p>
            <a:endParaRPr lang="en-IN" sz="2000" dirty="0"/>
          </a:p>
          <a:p>
            <a:endParaRPr lang="en-US" dirty="0"/>
          </a:p>
        </p:txBody>
      </p:sp>
    </p:spTree>
    <p:extLst>
      <p:ext uri="{BB962C8B-B14F-4D97-AF65-F5344CB8AC3E}">
        <p14:creationId xmlns:p14="http://schemas.microsoft.com/office/powerpoint/2010/main" val="378751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F432-3884-524E-946A-9F09A8CFB73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D3FC758-FEBB-5244-AFA1-B496A5A54F99}"/>
              </a:ext>
            </a:extLst>
          </p:cNvPr>
          <p:cNvPicPr>
            <a:picLocks noGrp="1" noChangeAspect="1"/>
          </p:cNvPicPr>
          <p:nvPr>
            <p:ph idx="1"/>
          </p:nvPr>
        </p:nvPicPr>
        <p:blipFill>
          <a:blip r:embed="rId2"/>
          <a:stretch>
            <a:fillRect/>
          </a:stretch>
        </p:blipFill>
        <p:spPr>
          <a:xfrm>
            <a:off x="2221844" y="365125"/>
            <a:ext cx="7597704" cy="6474891"/>
          </a:xfrm>
        </p:spPr>
      </p:pic>
    </p:spTree>
    <p:extLst>
      <p:ext uri="{BB962C8B-B14F-4D97-AF65-F5344CB8AC3E}">
        <p14:creationId xmlns:p14="http://schemas.microsoft.com/office/powerpoint/2010/main" val="373640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8425-7B77-0149-AF9E-3EC0DD27994D}"/>
              </a:ext>
            </a:extLst>
          </p:cNvPr>
          <p:cNvSpPr>
            <a:spLocks noGrp="1"/>
          </p:cNvSpPr>
          <p:nvPr>
            <p:ph type="title"/>
          </p:nvPr>
        </p:nvSpPr>
        <p:spPr/>
        <p:txBody>
          <a:bodyPr/>
          <a:lstStyle/>
          <a:p>
            <a:r>
              <a:rPr lang="en-US" dirty="0"/>
              <a:t>4 groups of hate groups they focused on</a:t>
            </a:r>
          </a:p>
        </p:txBody>
      </p:sp>
      <p:sp>
        <p:nvSpPr>
          <p:cNvPr id="3" name="Content Placeholder 2">
            <a:extLst>
              <a:ext uri="{FF2B5EF4-FFF2-40B4-BE49-F238E27FC236}">
                <a16:creationId xmlns:a16="http://schemas.microsoft.com/office/drawing/2014/main" id="{CB3BDC22-D137-1440-B88E-6ABB347B43A3}"/>
              </a:ext>
            </a:extLst>
          </p:cNvPr>
          <p:cNvSpPr>
            <a:spLocks noGrp="1"/>
          </p:cNvSpPr>
          <p:nvPr>
            <p:ph idx="1"/>
          </p:nvPr>
        </p:nvSpPr>
        <p:spPr/>
        <p:txBody>
          <a:bodyPr/>
          <a:lstStyle/>
          <a:p>
            <a:pPr marL="285750" indent="-285750"/>
            <a:r>
              <a:rPr lang="en-US" dirty="0"/>
              <a:t>Neo Confederate</a:t>
            </a:r>
          </a:p>
          <a:p>
            <a:pPr marL="285750" indent="-285750"/>
            <a:r>
              <a:rPr lang="en-US" dirty="0"/>
              <a:t>White supremacist</a:t>
            </a:r>
          </a:p>
          <a:p>
            <a:pPr marL="285750" indent="-285750"/>
            <a:r>
              <a:rPr lang="en-US" dirty="0"/>
              <a:t>Christians Identity</a:t>
            </a:r>
          </a:p>
          <a:p>
            <a:pPr marL="285750" indent="-285750"/>
            <a:r>
              <a:rPr lang="en-US" dirty="0"/>
              <a:t>Neo Nazis</a:t>
            </a:r>
          </a:p>
          <a:p>
            <a:pPr marL="285750" indent="-285750"/>
            <a:endParaRPr lang="en-US" dirty="0"/>
          </a:p>
          <a:p>
            <a:pPr marL="285750" indent="-285750"/>
            <a:endParaRPr lang="en-US" dirty="0"/>
          </a:p>
          <a:p>
            <a:endParaRPr lang="en-US" dirty="0"/>
          </a:p>
        </p:txBody>
      </p:sp>
    </p:spTree>
    <p:extLst>
      <p:ext uri="{BB962C8B-B14F-4D97-AF65-F5344CB8AC3E}">
        <p14:creationId xmlns:p14="http://schemas.microsoft.com/office/powerpoint/2010/main" val="24615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DB020-DD32-1A4B-8D85-E6011EE2D4B4}"/>
              </a:ext>
            </a:extLst>
          </p:cNvPr>
          <p:cNvSpPr>
            <a:spLocks noGrp="1"/>
          </p:cNvSpPr>
          <p:nvPr>
            <p:ph type="title"/>
          </p:nvPr>
        </p:nvSpPr>
        <p:spPr/>
        <p:txBody>
          <a:bodyPr/>
          <a:lstStyle/>
          <a:p>
            <a:r>
              <a:rPr lang="en-US" dirty="0"/>
              <a:t>Network Diagram showing the connection between different hate groups</a:t>
            </a:r>
          </a:p>
        </p:txBody>
      </p:sp>
      <p:pic>
        <p:nvPicPr>
          <p:cNvPr id="5" name="Content Placeholder 4">
            <a:extLst>
              <a:ext uri="{FF2B5EF4-FFF2-40B4-BE49-F238E27FC236}">
                <a16:creationId xmlns:a16="http://schemas.microsoft.com/office/drawing/2014/main" id="{B9473792-A934-2341-87DA-8868BF14F76D}"/>
              </a:ext>
            </a:extLst>
          </p:cNvPr>
          <p:cNvPicPr>
            <a:picLocks noGrp="1" noChangeAspect="1"/>
          </p:cNvPicPr>
          <p:nvPr>
            <p:ph idx="1"/>
          </p:nvPr>
        </p:nvPicPr>
        <p:blipFill>
          <a:blip r:embed="rId2"/>
          <a:stretch>
            <a:fillRect/>
          </a:stretch>
        </p:blipFill>
        <p:spPr>
          <a:xfrm>
            <a:off x="2116603" y="1690688"/>
            <a:ext cx="6866031" cy="5031078"/>
          </a:xfrm>
        </p:spPr>
      </p:pic>
    </p:spTree>
    <p:extLst>
      <p:ext uri="{BB962C8B-B14F-4D97-AF65-F5344CB8AC3E}">
        <p14:creationId xmlns:p14="http://schemas.microsoft.com/office/powerpoint/2010/main" val="1763412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C8CE-0FD1-874D-93C7-665809CC2E11}"/>
              </a:ext>
            </a:extLst>
          </p:cNvPr>
          <p:cNvSpPr>
            <a:spLocks noGrp="1"/>
          </p:cNvSpPr>
          <p:nvPr>
            <p:ph type="title"/>
          </p:nvPr>
        </p:nvSpPr>
        <p:spPr/>
        <p:txBody>
          <a:bodyPr/>
          <a:lstStyle/>
          <a:p>
            <a:r>
              <a:rPr lang="en-US" dirty="0"/>
              <a:t>Stormfront</a:t>
            </a:r>
          </a:p>
        </p:txBody>
      </p:sp>
      <p:pic>
        <p:nvPicPr>
          <p:cNvPr id="5" name="Content Placeholder 4">
            <a:extLst>
              <a:ext uri="{FF2B5EF4-FFF2-40B4-BE49-F238E27FC236}">
                <a16:creationId xmlns:a16="http://schemas.microsoft.com/office/drawing/2014/main" id="{411C2680-566B-8649-8138-5E4016973177}"/>
              </a:ext>
            </a:extLst>
          </p:cNvPr>
          <p:cNvPicPr>
            <a:picLocks noGrp="1" noChangeAspect="1"/>
          </p:cNvPicPr>
          <p:nvPr>
            <p:ph idx="1"/>
          </p:nvPr>
        </p:nvPicPr>
        <p:blipFill>
          <a:blip r:embed="rId3"/>
          <a:stretch>
            <a:fillRect/>
          </a:stretch>
        </p:blipFill>
        <p:spPr>
          <a:xfrm>
            <a:off x="2945223" y="1803121"/>
            <a:ext cx="6732786" cy="4923213"/>
          </a:xfrm>
        </p:spPr>
      </p:pic>
      <p:sp>
        <p:nvSpPr>
          <p:cNvPr id="12" name="TextBox 11">
            <a:extLst>
              <a:ext uri="{FF2B5EF4-FFF2-40B4-BE49-F238E27FC236}">
                <a16:creationId xmlns:a16="http://schemas.microsoft.com/office/drawing/2014/main" id="{1669D0F0-7910-8048-9CFF-BFF54EEAB1F7}"/>
              </a:ext>
            </a:extLst>
          </p:cNvPr>
          <p:cNvSpPr txBox="1"/>
          <p:nvPr/>
        </p:nvSpPr>
        <p:spPr>
          <a:xfrm>
            <a:off x="8612736" y="4188639"/>
            <a:ext cx="1743270" cy="307777"/>
          </a:xfrm>
          <a:prstGeom prst="rect">
            <a:avLst/>
          </a:prstGeom>
          <a:noFill/>
        </p:spPr>
        <p:txBody>
          <a:bodyPr wrap="square" rtlCol="0">
            <a:spAutoFit/>
          </a:bodyPr>
          <a:lstStyle/>
          <a:p>
            <a:r>
              <a:rPr lang="en-US" sz="1400" dirty="0" err="1"/>
              <a:t>Natall</a:t>
            </a:r>
            <a:endParaRPr lang="en-US" sz="1400" dirty="0"/>
          </a:p>
        </p:txBody>
      </p:sp>
      <p:sp>
        <p:nvSpPr>
          <p:cNvPr id="13" name="TextBox 12">
            <a:extLst>
              <a:ext uri="{FF2B5EF4-FFF2-40B4-BE49-F238E27FC236}">
                <a16:creationId xmlns:a16="http://schemas.microsoft.com/office/drawing/2014/main" id="{874756BA-022E-0644-BED4-F61B64619DC3}"/>
              </a:ext>
            </a:extLst>
          </p:cNvPr>
          <p:cNvSpPr txBox="1"/>
          <p:nvPr/>
        </p:nvSpPr>
        <p:spPr>
          <a:xfrm>
            <a:off x="6431466" y="3776468"/>
            <a:ext cx="1743270" cy="307777"/>
          </a:xfrm>
          <a:prstGeom prst="rect">
            <a:avLst/>
          </a:prstGeom>
          <a:noFill/>
        </p:spPr>
        <p:txBody>
          <a:bodyPr wrap="square" rtlCol="0">
            <a:spAutoFit/>
          </a:bodyPr>
          <a:lstStyle/>
          <a:p>
            <a:r>
              <a:rPr lang="en-US" sz="1400" dirty="0"/>
              <a:t>Stormfront</a:t>
            </a:r>
          </a:p>
        </p:txBody>
      </p:sp>
      <p:sp>
        <p:nvSpPr>
          <p:cNvPr id="15" name="TextBox 14">
            <a:extLst>
              <a:ext uri="{FF2B5EF4-FFF2-40B4-BE49-F238E27FC236}">
                <a16:creationId xmlns:a16="http://schemas.microsoft.com/office/drawing/2014/main" id="{9738AAB1-BE17-7343-A48D-01239153F7DF}"/>
              </a:ext>
            </a:extLst>
          </p:cNvPr>
          <p:cNvSpPr txBox="1"/>
          <p:nvPr/>
        </p:nvSpPr>
        <p:spPr>
          <a:xfrm>
            <a:off x="8035694" y="2516342"/>
            <a:ext cx="1743270" cy="307777"/>
          </a:xfrm>
          <a:prstGeom prst="rect">
            <a:avLst/>
          </a:prstGeom>
          <a:noFill/>
        </p:spPr>
        <p:txBody>
          <a:bodyPr wrap="square" rtlCol="0">
            <a:spAutoFit/>
          </a:bodyPr>
          <a:lstStyle/>
          <a:p>
            <a:r>
              <a:rPr lang="en-US" sz="1400" dirty="0"/>
              <a:t>Anti-Semitism</a:t>
            </a:r>
            <a:endParaRPr lang="en-US" dirty="0"/>
          </a:p>
        </p:txBody>
      </p:sp>
      <p:sp>
        <p:nvSpPr>
          <p:cNvPr id="16" name="TextBox 15">
            <a:extLst>
              <a:ext uri="{FF2B5EF4-FFF2-40B4-BE49-F238E27FC236}">
                <a16:creationId xmlns:a16="http://schemas.microsoft.com/office/drawing/2014/main" id="{C8FAA35E-9D26-7B4F-B47F-8195CB3D6C99}"/>
              </a:ext>
            </a:extLst>
          </p:cNvPr>
          <p:cNvSpPr txBox="1"/>
          <p:nvPr/>
        </p:nvSpPr>
        <p:spPr>
          <a:xfrm>
            <a:off x="7587857" y="4523989"/>
            <a:ext cx="1319472" cy="307777"/>
          </a:xfrm>
          <a:prstGeom prst="rect">
            <a:avLst/>
          </a:prstGeom>
          <a:noFill/>
        </p:spPr>
        <p:txBody>
          <a:bodyPr wrap="square" rtlCol="0">
            <a:spAutoFit/>
          </a:bodyPr>
          <a:lstStyle/>
          <a:p>
            <a:r>
              <a:rPr lang="en-US" sz="1400" dirty="0" err="1"/>
              <a:t>Circ.net</a:t>
            </a:r>
            <a:endParaRPr lang="en-US" sz="1400" dirty="0"/>
          </a:p>
        </p:txBody>
      </p:sp>
      <p:sp>
        <p:nvSpPr>
          <p:cNvPr id="17" name="TextBox 16">
            <a:extLst>
              <a:ext uri="{FF2B5EF4-FFF2-40B4-BE49-F238E27FC236}">
                <a16:creationId xmlns:a16="http://schemas.microsoft.com/office/drawing/2014/main" id="{C0717DC0-A58C-BC41-AC2E-8770D2568106}"/>
              </a:ext>
            </a:extLst>
          </p:cNvPr>
          <p:cNvSpPr txBox="1"/>
          <p:nvPr/>
        </p:nvSpPr>
        <p:spPr>
          <a:xfrm>
            <a:off x="7696636" y="3467945"/>
            <a:ext cx="1487424" cy="369332"/>
          </a:xfrm>
          <a:prstGeom prst="rect">
            <a:avLst/>
          </a:prstGeom>
          <a:noFill/>
        </p:spPr>
        <p:txBody>
          <a:bodyPr wrap="square" rtlCol="0">
            <a:spAutoFit/>
          </a:bodyPr>
          <a:lstStyle/>
          <a:p>
            <a:r>
              <a:rPr lang="en-US" sz="1400" dirty="0"/>
              <a:t>14words</a:t>
            </a:r>
            <a:r>
              <a:rPr lang="en-US" dirty="0"/>
              <a:t>.</a:t>
            </a:r>
            <a:r>
              <a:rPr lang="en-US" sz="1400" dirty="0"/>
              <a:t>in</a:t>
            </a:r>
            <a:endParaRPr lang="en-US" dirty="0"/>
          </a:p>
        </p:txBody>
      </p:sp>
      <p:sp>
        <p:nvSpPr>
          <p:cNvPr id="18" name="TextBox 17">
            <a:extLst>
              <a:ext uri="{FF2B5EF4-FFF2-40B4-BE49-F238E27FC236}">
                <a16:creationId xmlns:a16="http://schemas.microsoft.com/office/drawing/2014/main" id="{939B4E44-0B65-6840-A267-7CFCB9E9C1AC}"/>
              </a:ext>
            </a:extLst>
          </p:cNvPr>
          <p:cNvSpPr txBox="1"/>
          <p:nvPr/>
        </p:nvSpPr>
        <p:spPr>
          <a:xfrm>
            <a:off x="4760761" y="4375877"/>
            <a:ext cx="2036437" cy="307777"/>
          </a:xfrm>
          <a:prstGeom prst="rect">
            <a:avLst/>
          </a:prstGeom>
          <a:noFill/>
        </p:spPr>
        <p:txBody>
          <a:bodyPr wrap="square" rtlCol="0">
            <a:spAutoFit/>
          </a:bodyPr>
          <a:lstStyle/>
          <a:p>
            <a:r>
              <a:rPr lang="en-US" sz="1400" dirty="0" err="1"/>
              <a:t>kinsmanredeemer</a:t>
            </a:r>
            <a:endParaRPr lang="en-US" dirty="0"/>
          </a:p>
        </p:txBody>
      </p:sp>
      <p:sp>
        <p:nvSpPr>
          <p:cNvPr id="19" name="TextBox 18">
            <a:extLst>
              <a:ext uri="{FF2B5EF4-FFF2-40B4-BE49-F238E27FC236}">
                <a16:creationId xmlns:a16="http://schemas.microsoft.com/office/drawing/2014/main" id="{9FDE195F-68D2-B947-96E6-995D47E37294}"/>
              </a:ext>
            </a:extLst>
          </p:cNvPr>
          <p:cNvSpPr txBox="1"/>
          <p:nvPr/>
        </p:nvSpPr>
        <p:spPr>
          <a:xfrm>
            <a:off x="5469117" y="2821768"/>
            <a:ext cx="1623526" cy="307777"/>
          </a:xfrm>
          <a:prstGeom prst="rect">
            <a:avLst/>
          </a:prstGeom>
          <a:noFill/>
        </p:spPr>
        <p:txBody>
          <a:bodyPr wrap="square" rtlCol="0">
            <a:spAutoFit/>
          </a:bodyPr>
          <a:lstStyle/>
          <a:p>
            <a:r>
              <a:rPr lang="en-US" sz="1400" dirty="0" err="1"/>
              <a:t>Nationalist.org</a:t>
            </a:r>
            <a:endParaRPr lang="en-US" sz="1400" dirty="0"/>
          </a:p>
        </p:txBody>
      </p:sp>
      <p:sp>
        <p:nvSpPr>
          <p:cNvPr id="20" name="TextBox 19">
            <a:extLst>
              <a:ext uri="{FF2B5EF4-FFF2-40B4-BE49-F238E27FC236}">
                <a16:creationId xmlns:a16="http://schemas.microsoft.com/office/drawing/2014/main" id="{029F2D5F-57DB-424B-8E20-62B9EF168C90}"/>
              </a:ext>
            </a:extLst>
          </p:cNvPr>
          <p:cNvSpPr txBox="1"/>
          <p:nvPr/>
        </p:nvSpPr>
        <p:spPr>
          <a:xfrm>
            <a:off x="6712112" y="2808806"/>
            <a:ext cx="2534665" cy="307777"/>
          </a:xfrm>
          <a:prstGeom prst="rect">
            <a:avLst/>
          </a:prstGeom>
          <a:noFill/>
        </p:spPr>
        <p:txBody>
          <a:bodyPr wrap="square" rtlCol="0">
            <a:spAutoFit/>
          </a:bodyPr>
          <a:lstStyle/>
          <a:p>
            <a:r>
              <a:rPr lang="en-US" sz="1400" dirty="0" err="1"/>
              <a:t>Resist.com</a:t>
            </a:r>
            <a:endParaRPr lang="en-US" sz="1400" dirty="0"/>
          </a:p>
        </p:txBody>
      </p:sp>
      <p:sp>
        <p:nvSpPr>
          <p:cNvPr id="21" name="TextBox 20">
            <a:extLst>
              <a:ext uri="{FF2B5EF4-FFF2-40B4-BE49-F238E27FC236}">
                <a16:creationId xmlns:a16="http://schemas.microsoft.com/office/drawing/2014/main" id="{085E769E-DD8C-934F-800D-D7A1B81D13C4}"/>
              </a:ext>
            </a:extLst>
          </p:cNvPr>
          <p:cNvSpPr txBox="1"/>
          <p:nvPr/>
        </p:nvSpPr>
        <p:spPr>
          <a:xfrm>
            <a:off x="6743058" y="2074246"/>
            <a:ext cx="1473355" cy="307777"/>
          </a:xfrm>
          <a:prstGeom prst="rect">
            <a:avLst/>
          </a:prstGeom>
          <a:noFill/>
        </p:spPr>
        <p:txBody>
          <a:bodyPr wrap="square" rtlCol="0">
            <a:spAutoFit/>
          </a:bodyPr>
          <a:lstStyle/>
          <a:p>
            <a:r>
              <a:rPr lang="en-US" sz="1400" dirty="0" err="1"/>
              <a:t>Creator.org</a:t>
            </a:r>
            <a:endParaRPr lang="en-US" sz="1400" dirty="0"/>
          </a:p>
        </p:txBody>
      </p:sp>
    </p:spTree>
    <p:extLst>
      <p:ext uri="{BB962C8B-B14F-4D97-AF65-F5344CB8AC3E}">
        <p14:creationId xmlns:p14="http://schemas.microsoft.com/office/powerpoint/2010/main" val="420437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CE63-F705-254B-A694-7460896CCBD5}"/>
              </a:ext>
            </a:extLst>
          </p:cNvPr>
          <p:cNvSpPr>
            <a:spLocks noGrp="1"/>
          </p:cNvSpPr>
          <p:nvPr>
            <p:ph type="title"/>
          </p:nvPr>
        </p:nvSpPr>
        <p:spPr/>
        <p:txBody>
          <a:bodyPr/>
          <a:lstStyle/>
          <a:p>
            <a:r>
              <a:rPr lang="en-US" dirty="0" err="1"/>
              <a:t>Natall</a:t>
            </a:r>
            <a:endParaRPr lang="en-US" dirty="0"/>
          </a:p>
        </p:txBody>
      </p:sp>
      <p:pic>
        <p:nvPicPr>
          <p:cNvPr id="5" name="Content Placeholder 4">
            <a:extLst>
              <a:ext uri="{FF2B5EF4-FFF2-40B4-BE49-F238E27FC236}">
                <a16:creationId xmlns:a16="http://schemas.microsoft.com/office/drawing/2014/main" id="{72B4FB2E-9F3E-9D4B-B664-1ED8E8A8F025}"/>
              </a:ext>
            </a:extLst>
          </p:cNvPr>
          <p:cNvPicPr>
            <a:picLocks noGrp="1" noChangeAspect="1"/>
          </p:cNvPicPr>
          <p:nvPr>
            <p:ph idx="1"/>
          </p:nvPr>
        </p:nvPicPr>
        <p:blipFill>
          <a:blip r:embed="rId3"/>
          <a:stretch>
            <a:fillRect/>
          </a:stretch>
        </p:blipFill>
        <p:spPr>
          <a:xfrm>
            <a:off x="3055172" y="1694108"/>
            <a:ext cx="6562898" cy="4872239"/>
          </a:xfrm>
        </p:spPr>
      </p:pic>
      <p:sp>
        <p:nvSpPr>
          <p:cNvPr id="6" name="TextBox 5">
            <a:extLst>
              <a:ext uri="{FF2B5EF4-FFF2-40B4-BE49-F238E27FC236}">
                <a16:creationId xmlns:a16="http://schemas.microsoft.com/office/drawing/2014/main" id="{F179313F-3CF1-C847-8461-9CB36798ADC1}"/>
              </a:ext>
            </a:extLst>
          </p:cNvPr>
          <p:cNvSpPr txBox="1"/>
          <p:nvPr/>
        </p:nvSpPr>
        <p:spPr>
          <a:xfrm>
            <a:off x="8742665" y="4001159"/>
            <a:ext cx="1743270" cy="369332"/>
          </a:xfrm>
          <a:prstGeom prst="rect">
            <a:avLst/>
          </a:prstGeom>
          <a:noFill/>
        </p:spPr>
        <p:txBody>
          <a:bodyPr wrap="square" rtlCol="0">
            <a:spAutoFit/>
          </a:bodyPr>
          <a:lstStyle/>
          <a:p>
            <a:r>
              <a:rPr lang="en-US" dirty="0" err="1"/>
              <a:t>Natall</a:t>
            </a:r>
            <a:endParaRPr lang="en-US" dirty="0"/>
          </a:p>
        </p:txBody>
      </p:sp>
      <p:sp>
        <p:nvSpPr>
          <p:cNvPr id="7" name="TextBox 6">
            <a:extLst>
              <a:ext uri="{FF2B5EF4-FFF2-40B4-BE49-F238E27FC236}">
                <a16:creationId xmlns:a16="http://schemas.microsoft.com/office/drawing/2014/main" id="{70EF61AB-3B4F-3E43-A014-0F9582504554}"/>
              </a:ext>
            </a:extLst>
          </p:cNvPr>
          <p:cNvSpPr txBox="1"/>
          <p:nvPr/>
        </p:nvSpPr>
        <p:spPr>
          <a:xfrm>
            <a:off x="6638436" y="3512124"/>
            <a:ext cx="1743270" cy="369332"/>
          </a:xfrm>
          <a:prstGeom prst="rect">
            <a:avLst/>
          </a:prstGeom>
          <a:noFill/>
        </p:spPr>
        <p:txBody>
          <a:bodyPr wrap="square" rtlCol="0">
            <a:spAutoFit/>
          </a:bodyPr>
          <a:lstStyle/>
          <a:p>
            <a:r>
              <a:rPr lang="en-US" dirty="0"/>
              <a:t>Stormfront</a:t>
            </a:r>
          </a:p>
        </p:txBody>
      </p:sp>
      <p:sp>
        <p:nvSpPr>
          <p:cNvPr id="8" name="TextBox 7">
            <a:extLst>
              <a:ext uri="{FF2B5EF4-FFF2-40B4-BE49-F238E27FC236}">
                <a16:creationId xmlns:a16="http://schemas.microsoft.com/office/drawing/2014/main" id="{DE168DB4-9F44-0849-B17C-C183DF6B4F32}"/>
              </a:ext>
            </a:extLst>
          </p:cNvPr>
          <p:cNvSpPr txBox="1"/>
          <p:nvPr/>
        </p:nvSpPr>
        <p:spPr>
          <a:xfrm>
            <a:off x="8541430" y="2980087"/>
            <a:ext cx="1642188" cy="369332"/>
          </a:xfrm>
          <a:prstGeom prst="rect">
            <a:avLst/>
          </a:prstGeom>
          <a:noFill/>
        </p:spPr>
        <p:txBody>
          <a:bodyPr wrap="square" rtlCol="0">
            <a:spAutoFit/>
          </a:bodyPr>
          <a:lstStyle/>
          <a:p>
            <a:r>
              <a:rPr lang="en-US" dirty="0" err="1"/>
              <a:t>natallar.in</a:t>
            </a:r>
            <a:endParaRPr lang="en-US" dirty="0"/>
          </a:p>
        </p:txBody>
      </p:sp>
      <p:sp>
        <p:nvSpPr>
          <p:cNvPr id="9" name="TextBox 8">
            <a:extLst>
              <a:ext uri="{FF2B5EF4-FFF2-40B4-BE49-F238E27FC236}">
                <a16:creationId xmlns:a16="http://schemas.microsoft.com/office/drawing/2014/main" id="{02ABBFFB-11E6-A24F-BA91-61695FE6FFFA}"/>
              </a:ext>
            </a:extLst>
          </p:cNvPr>
          <p:cNvSpPr txBox="1"/>
          <p:nvPr/>
        </p:nvSpPr>
        <p:spPr>
          <a:xfrm>
            <a:off x="8061822" y="2343879"/>
            <a:ext cx="1743270" cy="373225"/>
          </a:xfrm>
          <a:prstGeom prst="rect">
            <a:avLst/>
          </a:prstGeom>
          <a:noFill/>
        </p:spPr>
        <p:txBody>
          <a:bodyPr wrap="square" rtlCol="0">
            <a:spAutoFit/>
          </a:bodyPr>
          <a:lstStyle/>
          <a:p>
            <a:r>
              <a:rPr lang="en-US" dirty="0"/>
              <a:t>Anti-Semitism</a:t>
            </a:r>
          </a:p>
        </p:txBody>
      </p:sp>
      <p:sp>
        <p:nvSpPr>
          <p:cNvPr id="10" name="TextBox 9">
            <a:extLst>
              <a:ext uri="{FF2B5EF4-FFF2-40B4-BE49-F238E27FC236}">
                <a16:creationId xmlns:a16="http://schemas.microsoft.com/office/drawing/2014/main" id="{BDCB9137-E7AE-9740-B3AD-3E5E91AC0876}"/>
              </a:ext>
            </a:extLst>
          </p:cNvPr>
          <p:cNvSpPr txBox="1"/>
          <p:nvPr/>
        </p:nvSpPr>
        <p:spPr>
          <a:xfrm>
            <a:off x="7613985" y="4331051"/>
            <a:ext cx="1319472" cy="369332"/>
          </a:xfrm>
          <a:prstGeom prst="rect">
            <a:avLst/>
          </a:prstGeom>
          <a:noFill/>
        </p:spPr>
        <p:txBody>
          <a:bodyPr wrap="square" rtlCol="0">
            <a:spAutoFit/>
          </a:bodyPr>
          <a:lstStyle/>
          <a:p>
            <a:r>
              <a:rPr lang="en-US" dirty="0" err="1"/>
              <a:t>Circ.net</a:t>
            </a:r>
            <a:endParaRPr lang="en-US" dirty="0"/>
          </a:p>
        </p:txBody>
      </p:sp>
    </p:spTree>
    <p:extLst>
      <p:ext uri="{BB962C8B-B14F-4D97-AF65-F5344CB8AC3E}">
        <p14:creationId xmlns:p14="http://schemas.microsoft.com/office/powerpoint/2010/main" val="315309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1F1475-5763-4C4E-BD3E-842B13F3BD23}"/>
              </a:ext>
            </a:extLst>
          </p:cNvPr>
          <p:cNvPicPr>
            <a:picLocks noGrp="1" noChangeAspect="1"/>
          </p:cNvPicPr>
          <p:nvPr>
            <p:ph idx="1"/>
          </p:nvPr>
        </p:nvPicPr>
        <p:blipFill>
          <a:blip r:embed="rId3"/>
          <a:stretch>
            <a:fillRect/>
          </a:stretch>
        </p:blipFill>
        <p:spPr>
          <a:xfrm>
            <a:off x="279918" y="588563"/>
            <a:ext cx="9980437" cy="6269437"/>
          </a:xfrm>
        </p:spPr>
      </p:pic>
      <p:sp>
        <p:nvSpPr>
          <p:cNvPr id="2" name="Title 1">
            <a:extLst>
              <a:ext uri="{FF2B5EF4-FFF2-40B4-BE49-F238E27FC236}">
                <a16:creationId xmlns:a16="http://schemas.microsoft.com/office/drawing/2014/main" id="{D1EAD9D4-3CED-EE4A-A796-563DF268F3E3}"/>
              </a:ext>
            </a:extLst>
          </p:cNvPr>
          <p:cNvSpPr>
            <a:spLocks noGrp="1"/>
          </p:cNvSpPr>
          <p:nvPr>
            <p:ph type="title"/>
          </p:nvPr>
        </p:nvSpPr>
        <p:spPr>
          <a:xfrm>
            <a:off x="375621" y="376366"/>
            <a:ext cx="10515600" cy="1325563"/>
          </a:xfrm>
        </p:spPr>
        <p:txBody>
          <a:bodyPr/>
          <a:lstStyle/>
          <a:p>
            <a:r>
              <a:rPr lang="en-US" dirty="0"/>
              <a:t>Relationship</a:t>
            </a:r>
          </a:p>
        </p:txBody>
      </p:sp>
      <p:cxnSp>
        <p:nvCxnSpPr>
          <p:cNvPr id="9" name="Straight Connector 8">
            <a:extLst>
              <a:ext uri="{FF2B5EF4-FFF2-40B4-BE49-F238E27FC236}">
                <a16:creationId xmlns:a16="http://schemas.microsoft.com/office/drawing/2014/main" id="{430BD9CA-5A83-194B-9B17-CFB23B39C268}"/>
              </a:ext>
            </a:extLst>
          </p:cNvPr>
          <p:cNvCxnSpPr/>
          <p:nvPr/>
        </p:nvCxnSpPr>
        <p:spPr>
          <a:xfrm>
            <a:off x="1362269" y="3723281"/>
            <a:ext cx="33590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1FCAFE6-2E2C-3846-B99F-73DED164BAE4}"/>
              </a:ext>
            </a:extLst>
          </p:cNvPr>
          <p:cNvCxnSpPr/>
          <p:nvPr/>
        </p:nvCxnSpPr>
        <p:spPr>
          <a:xfrm>
            <a:off x="1362269" y="3723281"/>
            <a:ext cx="0" cy="1987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A1D54A-B492-D746-B08A-8AE8BE5F1E73}"/>
              </a:ext>
            </a:extLst>
          </p:cNvPr>
          <p:cNvCxnSpPr/>
          <p:nvPr/>
        </p:nvCxnSpPr>
        <p:spPr>
          <a:xfrm>
            <a:off x="1362268" y="5710335"/>
            <a:ext cx="33590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400755-106E-5E40-86E7-D8A82798C544}"/>
              </a:ext>
            </a:extLst>
          </p:cNvPr>
          <p:cNvCxnSpPr/>
          <p:nvPr/>
        </p:nvCxnSpPr>
        <p:spPr>
          <a:xfrm>
            <a:off x="4721290" y="3723281"/>
            <a:ext cx="0" cy="1987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16BFBEB-3752-9F40-B1CB-146F125AD195}"/>
              </a:ext>
            </a:extLst>
          </p:cNvPr>
          <p:cNvCxnSpPr/>
          <p:nvPr/>
        </p:nvCxnSpPr>
        <p:spPr>
          <a:xfrm>
            <a:off x="4721289" y="954800"/>
            <a:ext cx="33590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BDEE03-B20B-C542-B0CA-2C30EC0475DF}"/>
              </a:ext>
            </a:extLst>
          </p:cNvPr>
          <p:cNvCxnSpPr/>
          <p:nvPr/>
        </p:nvCxnSpPr>
        <p:spPr>
          <a:xfrm>
            <a:off x="4721289" y="954800"/>
            <a:ext cx="0" cy="1987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29CC23-3107-3646-92B5-D5B2DE970786}"/>
              </a:ext>
            </a:extLst>
          </p:cNvPr>
          <p:cNvCxnSpPr/>
          <p:nvPr/>
        </p:nvCxnSpPr>
        <p:spPr>
          <a:xfrm>
            <a:off x="4721288" y="2941854"/>
            <a:ext cx="33590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A3FDDA-4733-404C-B0C9-21C4E0D33CB4}"/>
              </a:ext>
            </a:extLst>
          </p:cNvPr>
          <p:cNvCxnSpPr/>
          <p:nvPr/>
        </p:nvCxnSpPr>
        <p:spPr>
          <a:xfrm>
            <a:off x="8080310" y="954800"/>
            <a:ext cx="0" cy="1987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3F39119-1076-F549-8C8A-CA51ECB2BE9B}"/>
              </a:ext>
            </a:extLst>
          </p:cNvPr>
          <p:cNvCxnSpPr/>
          <p:nvPr/>
        </p:nvCxnSpPr>
        <p:spPr>
          <a:xfrm>
            <a:off x="6400798" y="3073248"/>
            <a:ext cx="33590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515C836-DA4A-D940-9882-0C0912C8C189}"/>
              </a:ext>
            </a:extLst>
          </p:cNvPr>
          <p:cNvCxnSpPr/>
          <p:nvPr/>
        </p:nvCxnSpPr>
        <p:spPr>
          <a:xfrm>
            <a:off x="6400798" y="3073248"/>
            <a:ext cx="0" cy="1987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C0BF44A-C19A-444B-9BAD-D7900A3ACB96}"/>
              </a:ext>
            </a:extLst>
          </p:cNvPr>
          <p:cNvCxnSpPr/>
          <p:nvPr/>
        </p:nvCxnSpPr>
        <p:spPr>
          <a:xfrm>
            <a:off x="6400797" y="5060302"/>
            <a:ext cx="33590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E3ED6F4-7C35-7F45-A8B1-4BA037761898}"/>
              </a:ext>
            </a:extLst>
          </p:cNvPr>
          <p:cNvCxnSpPr/>
          <p:nvPr/>
        </p:nvCxnSpPr>
        <p:spPr>
          <a:xfrm>
            <a:off x="9759819" y="3073248"/>
            <a:ext cx="0" cy="1987054"/>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36C548C-3C66-EB43-9188-F7D9B33AB450}"/>
              </a:ext>
            </a:extLst>
          </p:cNvPr>
          <p:cNvSpPr txBox="1"/>
          <p:nvPr/>
        </p:nvSpPr>
        <p:spPr>
          <a:xfrm>
            <a:off x="1362268" y="3231718"/>
            <a:ext cx="2537926" cy="379844"/>
          </a:xfrm>
          <a:prstGeom prst="rect">
            <a:avLst/>
          </a:prstGeom>
          <a:noFill/>
        </p:spPr>
        <p:txBody>
          <a:bodyPr wrap="square" rtlCol="0">
            <a:spAutoFit/>
          </a:bodyPr>
          <a:lstStyle/>
          <a:p>
            <a:r>
              <a:rPr lang="en-US" dirty="0"/>
              <a:t>Neo Confederate Cluster</a:t>
            </a:r>
          </a:p>
        </p:txBody>
      </p:sp>
      <p:sp>
        <p:nvSpPr>
          <p:cNvPr id="28" name="TextBox 27">
            <a:extLst>
              <a:ext uri="{FF2B5EF4-FFF2-40B4-BE49-F238E27FC236}">
                <a16:creationId xmlns:a16="http://schemas.microsoft.com/office/drawing/2014/main" id="{7240FA57-64B5-AE47-8C18-49B4A6D12D39}"/>
              </a:ext>
            </a:extLst>
          </p:cNvPr>
          <p:cNvSpPr txBox="1"/>
          <p:nvPr/>
        </p:nvSpPr>
        <p:spPr>
          <a:xfrm>
            <a:off x="6601596" y="5128555"/>
            <a:ext cx="2590593" cy="369332"/>
          </a:xfrm>
          <a:prstGeom prst="rect">
            <a:avLst/>
          </a:prstGeom>
          <a:noFill/>
        </p:spPr>
        <p:txBody>
          <a:bodyPr wrap="square" rtlCol="0">
            <a:spAutoFit/>
          </a:bodyPr>
          <a:lstStyle/>
          <a:p>
            <a:r>
              <a:rPr lang="en-US" dirty="0"/>
              <a:t>Christians Identity Cluster</a:t>
            </a:r>
          </a:p>
        </p:txBody>
      </p:sp>
      <p:sp>
        <p:nvSpPr>
          <p:cNvPr id="29" name="TextBox 28">
            <a:extLst>
              <a:ext uri="{FF2B5EF4-FFF2-40B4-BE49-F238E27FC236}">
                <a16:creationId xmlns:a16="http://schemas.microsoft.com/office/drawing/2014/main" id="{59EBF669-DAF7-C949-8968-C7B795254BC5}"/>
              </a:ext>
            </a:extLst>
          </p:cNvPr>
          <p:cNvSpPr txBox="1"/>
          <p:nvPr/>
        </p:nvSpPr>
        <p:spPr>
          <a:xfrm>
            <a:off x="5263245" y="341471"/>
            <a:ext cx="2537924" cy="646331"/>
          </a:xfrm>
          <a:prstGeom prst="rect">
            <a:avLst/>
          </a:prstGeom>
          <a:noFill/>
        </p:spPr>
        <p:txBody>
          <a:bodyPr wrap="square" rtlCol="0">
            <a:spAutoFit/>
          </a:bodyPr>
          <a:lstStyle/>
          <a:p>
            <a:r>
              <a:rPr lang="en-US" dirty="0"/>
              <a:t>White supremacists/ Neo Nazis</a:t>
            </a:r>
          </a:p>
        </p:txBody>
      </p:sp>
      <p:sp>
        <p:nvSpPr>
          <p:cNvPr id="30" name="Rectangle 29">
            <a:extLst>
              <a:ext uri="{FF2B5EF4-FFF2-40B4-BE49-F238E27FC236}">
                <a16:creationId xmlns:a16="http://schemas.microsoft.com/office/drawing/2014/main" id="{AEC8790C-EE18-0E44-9758-B2A20733A471}"/>
              </a:ext>
            </a:extLst>
          </p:cNvPr>
          <p:cNvSpPr/>
          <p:nvPr/>
        </p:nvSpPr>
        <p:spPr>
          <a:xfrm>
            <a:off x="10359614" y="1850315"/>
            <a:ext cx="355002" cy="24742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1" name="Rectangle 30">
            <a:extLst>
              <a:ext uri="{FF2B5EF4-FFF2-40B4-BE49-F238E27FC236}">
                <a16:creationId xmlns:a16="http://schemas.microsoft.com/office/drawing/2014/main" id="{F3678C4D-1C09-A44D-811A-2110880FF95B}"/>
              </a:ext>
            </a:extLst>
          </p:cNvPr>
          <p:cNvSpPr/>
          <p:nvPr/>
        </p:nvSpPr>
        <p:spPr>
          <a:xfrm>
            <a:off x="10359614" y="2213777"/>
            <a:ext cx="355002" cy="24742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0A09D32-EC81-2042-9F6C-1268444F365E}"/>
              </a:ext>
            </a:extLst>
          </p:cNvPr>
          <p:cNvSpPr/>
          <p:nvPr/>
        </p:nvSpPr>
        <p:spPr>
          <a:xfrm>
            <a:off x="10359614" y="2577239"/>
            <a:ext cx="355002" cy="2474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A1FF254-6C8F-3A42-9740-22F647B0CFF7}"/>
              </a:ext>
            </a:extLst>
          </p:cNvPr>
          <p:cNvSpPr/>
          <p:nvPr/>
        </p:nvSpPr>
        <p:spPr>
          <a:xfrm flipV="1">
            <a:off x="10359614" y="2940701"/>
            <a:ext cx="355002" cy="2112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04D3DED2-0D34-A44D-B6B0-B2C42D00F6AC}"/>
              </a:ext>
            </a:extLst>
          </p:cNvPr>
          <p:cNvSpPr txBox="1"/>
          <p:nvPr/>
        </p:nvSpPr>
        <p:spPr>
          <a:xfrm>
            <a:off x="10714616" y="2209111"/>
            <a:ext cx="1704924" cy="307777"/>
          </a:xfrm>
          <a:prstGeom prst="rect">
            <a:avLst/>
          </a:prstGeom>
          <a:noFill/>
        </p:spPr>
        <p:txBody>
          <a:bodyPr wrap="square" rtlCol="0">
            <a:spAutoFit/>
          </a:bodyPr>
          <a:lstStyle/>
          <a:p>
            <a:r>
              <a:rPr lang="en-US" sz="1400" dirty="0"/>
              <a:t>White supremacist</a:t>
            </a:r>
          </a:p>
        </p:txBody>
      </p:sp>
      <p:sp>
        <p:nvSpPr>
          <p:cNvPr id="36" name="TextBox 35">
            <a:extLst>
              <a:ext uri="{FF2B5EF4-FFF2-40B4-BE49-F238E27FC236}">
                <a16:creationId xmlns:a16="http://schemas.microsoft.com/office/drawing/2014/main" id="{6E8B0603-CE81-AD4C-9A2D-417902E99B36}"/>
              </a:ext>
            </a:extLst>
          </p:cNvPr>
          <p:cNvSpPr txBox="1"/>
          <p:nvPr/>
        </p:nvSpPr>
        <p:spPr>
          <a:xfrm>
            <a:off x="10714616" y="1843847"/>
            <a:ext cx="1704924" cy="307777"/>
          </a:xfrm>
          <a:prstGeom prst="rect">
            <a:avLst/>
          </a:prstGeom>
          <a:noFill/>
        </p:spPr>
        <p:txBody>
          <a:bodyPr wrap="square" rtlCol="0">
            <a:spAutoFit/>
          </a:bodyPr>
          <a:lstStyle/>
          <a:p>
            <a:r>
              <a:rPr lang="en-US" sz="1400" dirty="0"/>
              <a:t>Neo Confederate</a:t>
            </a:r>
          </a:p>
        </p:txBody>
      </p:sp>
      <p:sp>
        <p:nvSpPr>
          <p:cNvPr id="37" name="TextBox 36">
            <a:extLst>
              <a:ext uri="{FF2B5EF4-FFF2-40B4-BE49-F238E27FC236}">
                <a16:creationId xmlns:a16="http://schemas.microsoft.com/office/drawing/2014/main" id="{2EFDE494-3C43-0B4F-AAE9-669E9041C0DF}"/>
              </a:ext>
            </a:extLst>
          </p:cNvPr>
          <p:cNvSpPr txBox="1"/>
          <p:nvPr/>
        </p:nvSpPr>
        <p:spPr>
          <a:xfrm>
            <a:off x="10714616" y="2898074"/>
            <a:ext cx="1704924" cy="307777"/>
          </a:xfrm>
          <a:prstGeom prst="rect">
            <a:avLst/>
          </a:prstGeom>
          <a:noFill/>
        </p:spPr>
        <p:txBody>
          <a:bodyPr wrap="square" rtlCol="0">
            <a:spAutoFit/>
          </a:bodyPr>
          <a:lstStyle/>
          <a:p>
            <a:r>
              <a:rPr lang="en-US" sz="1400" dirty="0"/>
              <a:t>Neo Nazis</a:t>
            </a:r>
          </a:p>
        </p:txBody>
      </p:sp>
      <p:sp>
        <p:nvSpPr>
          <p:cNvPr id="38" name="TextBox 37">
            <a:extLst>
              <a:ext uri="{FF2B5EF4-FFF2-40B4-BE49-F238E27FC236}">
                <a16:creationId xmlns:a16="http://schemas.microsoft.com/office/drawing/2014/main" id="{6EE16F0A-3E2D-6F42-B36F-C1338C8D04B8}"/>
              </a:ext>
            </a:extLst>
          </p:cNvPr>
          <p:cNvSpPr txBox="1"/>
          <p:nvPr/>
        </p:nvSpPr>
        <p:spPr>
          <a:xfrm>
            <a:off x="10714616" y="2553793"/>
            <a:ext cx="1704924" cy="307777"/>
          </a:xfrm>
          <a:prstGeom prst="rect">
            <a:avLst/>
          </a:prstGeom>
          <a:noFill/>
        </p:spPr>
        <p:txBody>
          <a:bodyPr wrap="square" rtlCol="0">
            <a:spAutoFit/>
          </a:bodyPr>
          <a:lstStyle/>
          <a:p>
            <a:r>
              <a:rPr lang="en-US" sz="1400" dirty="0"/>
              <a:t>Christians Identity</a:t>
            </a:r>
          </a:p>
        </p:txBody>
      </p:sp>
    </p:spTree>
    <p:extLst>
      <p:ext uri="{BB962C8B-B14F-4D97-AF65-F5344CB8AC3E}">
        <p14:creationId xmlns:p14="http://schemas.microsoft.com/office/powerpoint/2010/main" val="2401939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D2EB-B009-BE48-B3D2-9E84BF4DFE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D4E3DA-2231-B141-9324-FDF27308C554}"/>
              </a:ext>
            </a:extLst>
          </p:cNvPr>
          <p:cNvSpPr>
            <a:spLocks noGrp="1"/>
          </p:cNvSpPr>
          <p:nvPr>
            <p:ph idx="1"/>
          </p:nvPr>
        </p:nvSpPr>
        <p:spPr>
          <a:xfrm>
            <a:off x="2580938" y="2202142"/>
            <a:ext cx="10515600" cy="4351338"/>
          </a:xfrm>
        </p:spPr>
        <p:txBody>
          <a:bodyPr>
            <a:normAutofit/>
          </a:bodyPr>
          <a:lstStyle/>
          <a:p>
            <a:pPr marL="0" indent="0">
              <a:buNone/>
            </a:pPr>
            <a:r>
              <a:rPr lang="en-US" sz="8800" dirty="0"/>
              <a:t>Thank You</a:t>
            </a:r>
          </a:p>
        </p:txBody>
      </p:sp>
    </p:spTree>
    <p:extLst>
      <p:ext uri="{BB962C8B-B14F-4D97-AF65-F5344CB8AC3E}">
        <p14:creationId xmlns:p14="http://schemas.microsoft.com/office/powerpoint/2010/main" val="584422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355</Words>
  <Application>Microsoft Macintosh PowerPoint</Application>
  <PresentationFormat>Widescreen</PresentationFormat>
  <Paragraphs>50</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US Domestic Extremist Groups on the Web: Link Analysis  </vt:lpstr>
      <vt:lpstr>University of Arizona  </vt:lpstr>
      <vt:lpstr>PowerPoint Presentation</vt:lpstr>
      <vt:lpstr>4 groups of hate groups they focused on</vt:lpstr>
      <vt:lpstr>Network Diagram showing the connection between different hate groups</vt:lpstr>
      <vt:lpstr>Stormfront</vt:lpstr>
      <vt:lpstr>Natall</vt:lpstr>
      <vt:lpstr>Relationship</vt:lpstr>
      <vt:lpstr>PowerPoint Presentation</vt:lpstr>
      <vt:lpstr>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Paras Pandey</dc:creator>
  <cp:lastModifiedBy>Paras Pandey</cp:lastModifiedBy>
  <cp:revision>10</cp:revision>
  <dcterms:created xsi:type="dcterms:W3CDTF">2019-03-25T17:17:27Z</dcterms:created>
  <dcterms:modified xsi:type="dcterms:W3CDTF">2019-03-25T23:17:09Z</dcterms:modified>
</cp:coreProperties>
</file>