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7" r:id="rId5"/>
    <p:sldId id="258" r:id="rId6"/>
    <p:sldId id="259" r:id="rId7"/>
    <p:sldId id="261" r:id="rId8"/>
    <p:sldId id="263" r:id="rId9"/>
    <p:sldId id="266" r:id="rId10"/>
    <p:sldId id="268" r:id="rId11"/>
    <p:sldId id="267" r:id="rId12"/>
    <p:sldId id="270" r:id="rId13"/>
    <p:sldId id="269" r:id="rId14"/>
    <p:sldId id="264" r:id="rId15"/>
    <p:sldId id="271" r:id="rId16"/>
    <p:sldId id="274" r:id="rId17"/>
    <p:sldId id="275" r:id="rId18"/>
    <p:sldId id="272" r:id="rId19"/>
    <p:sldId id="276" r:id="rId20"/>
    <p:sldId id="273"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CEBCA7-EED8-4D19-A275-429907687109}"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422285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CEBCA7-EED8-4D19-A275-429907687109}"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110436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CEBCA7-EED8-4D19-A275-429907687109}"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313665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CEBCA7-EED8-4D19-A275-429907687109}"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150736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EBCA7-EED8-4D19-A275-429907687109}"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252450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CEBCA7-EED8-4D19-A275-429907687109}"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297855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CEBCA7-EED8-4D19-A275-429907687109}" type="datetimeFigureOut">
              <a:rPr lang="en-IN" smtClean="0"/>
              <a:t>08-10-2019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365358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CEBCA7-EED8-4D19-A275-429907687109}" type="datetimeFigureOut">
              <a:rPr lang="en-IN" smtClean="0"/>
              <a:t>08-10-2019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370640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EBCA7-EED8-4D19-A275-429907687109}" type="datetimeFigureOut">
              <a:rPr lang="en-IN" smtClean="0"/>
              <a:t>08-10-2019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145334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EBCA7-EED8-4D19-A275-429907687109}"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100830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EBCA7-EED8-4D19-A275-429907687109}"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FCD6B-E60A-46A1-8500-B16766E004CC}" type="slidenum">
              <a:rPr lang="en-IN" smtClean="0"/>
              <a:t>‹#›</a:t>
            </a:fld>
            <a:endParaRPr lang="en-IN"/>
          </a:p>
        </p:txBody>
      </p:sp>
    </p:spTree>
    <p:extLst>
      <p:ext uri="{BB962C8B-B14F-4D97-AF65-F5344CB8AC3E}">
        <p14:creationId xmlns:p14="http://schemas.microsoft.com/office/powerpoint/2010/main" val="16945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0000">
                <a:alpha val="93000"/>
                <a:lumMod val="74000"/>
                <a:lumOff val="26000"/>
              </a:srgbClr>
            </a:gs>
            <a:gs pos="34000">
              <a:srgbClr val="D77488"/>
            </a:gs>
            <a:gs pos="62000">
              <a:schemeClr val="accent4">
                <a:lumMod val="60000"/>
                <a:lumOff val="40000"/>
              </a:schemeClr>
            </a:gs>
            <a:gs pos="91000">
              <a:schemeClr val="tx2">
                <a:lumMod val="57000"/>
                <a:lumOff val="43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EBCA7-EED8-4D19-A275-429907687109}" type="datetimeFigureOut">
              <a:rPr lang="en-IN" smtClean="0"/>
              <a:t>08-10-2019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FCD6B-E60A-46A1-8500-B16766E004CC}" type="slidenum">
              <a:rPr lang="en-IN" smtClean="0"/>
              <a:t>‹#›</a:t>
            </a:fld>
            <a:endParaRPr lang="en-IN"/>
          </a:p>
        </p:txBody>
      </p:sp>
    </p:spTree>
    <p:extLst>
      <p:ext uri="{BB962C8B-B14F-4D97-AF65-F5344CB8AC3E}">
        <p14:creationId xmlns:p14="http://schemas.microsoft.com/office/powerpoint/2010/main" val="418450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u="sng" dirty="0">
                <a:latin typeface="Bodoni MT" pitchFamily="18" charset="0"/>
              </a:rPr>
              <a:t>Road Safety and vehicle registrations and safety</a:t>
            </a:r>
            <a:endParaRPr lang="en-IN" b="1" i="1" u="sng" dirty="0">
              <a:latin typeface="Bodoni MT" pitchFamily="18" charset="0"/>
            </a:endParaRPr>
          </a:p>
        </p:txBody>
      </p:sp>
      <p:sp>
        <p:nvSpPr>
          <p:cNvPr id="3" name="Subtitle 2"/>
          <p:cNvSpPr>
            <a:spLocks noGrp="1"/>
          </p:cNvSpPr>
          <p:nvPr>
            <p:ph type="subTitle" idx="1"/>
          </p:nvPr>
        </p:nvSpPr>
        <p:spPr/>
        <p:txBody>
          <a:bodyPr/>
          <a:lstStyle/>
          <a:p>
            <a:r>
              <a:rPr lang="en-IN" b="1" u="sng" dirty="0" err="1" smtClean="0">
                <a:solidFill>
                  <a:schemeClr val="tx1"/>
                </a:solidFill>
                <a:latin typeface="Bahnschrift" pitchFamily="34" charset="0"/>
              </a:rPr>
              <a:t>Parth</a:t>
            </a:r>
            <a:r>
              <a:rPr lang="en-IN" b="1" u="sng" dirty="0" smtClean="0">
                <a:solidFill>
                  <a:schemeClr val="tx1"/>
                </a:solidFill>
                <a:latin typeface="Bahnschrift" pitchFamily="34" charset="0"/>
              </a:rPr>
              <a:t> </a:t>
            </a:r>
            <a:r>
              <a:rPr lang="en-IN" b="1" u="sng" dirty="0" err="1" smtClean="0">
                <a:solidFill>
                  <a:schemeClr val="tx1"/>
                </a:solidFill>
                <a:latin typeface="Bahnschrift" pitchFamily="34" charset="0"/>
              </a:rPr>
              <a:t>Sheth</a:t>
            </a:r>
            <a:endParaRPr lang="en-IN" b="1" u="sng" dirty="0" smtClean="0">
              <a:solidFill>
                <a:schemeClr val="tx1"/>
              </a:solidFill>
              <a:latin typeface="Bahnschrift" pitchFamily="34" charset="0"/>
            </a:endParaRPr>
          </a:p>
          <a:p>
            <a:r>
              <a:rPr lang="en-IN" b="1" u="sng" dirty="0" smtClean="0">
                <a:solidFill>
                  <a:schemeClr val="tx1"/>
                </a:solidFill>
                <a:latin typeface="Bahnschrift" pitchFamily="34" charset="0"/>
              </a:rPr>
              <a:t>1711055</a:t>
            </a:r>
          </a:p>
          <a:p>
            <a:endParaRPr lang="en-IN" b="1" u="sng" dirty="0">
              <a:solidFill>
                <a:schemeClr val="tx1"/>
              </a:solidFill>
              <a:latin typeface="Bahnschrift" pitchFamily="34" charset="0"/>
            </a:endParaRPr>
          </a:p>
        </p:txBody>
      </p:sp>
    </p:spTree>
    <p:extLst>
      <p:ext uri="{BB962C8B-B14F-4D97-AF65-F5344CB8AC3E}">
        <p14:creationId xmlns:p14="http://schemas.microsoft.com/office/powerpoint/2010/main" val="5045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83382" y="30591"/>
            <a:ext cx="8147248" cy="742404"/>
          </a:xfrm>
        </p:spPr>
        <p:txBody>
          <a:bodyPr>
            <a:normAutofit/>
          </a:bodyPr>
          <a:lstStyle/>
          <a:p>
            <a:r>
              <a:rPr lang="en-IN" sz="3200" u="sng" dirty="0" smtClean="0">
                <a:solidFill>
                  <a:srgbClr val="C00000"/>
                </a:solidFill>
                <a:latin typeface="Gabriola" pitchFamily="82" charset="0"/>
              </a:rPr>
              <a:t>The Road Accident fatality chart</a:t>
            </a:r>
            <a:endParaRPr lang="en-IN" sz="3200" u="sng" dirty="0">
              <a:solidFill>
                <a:srgbClr val="C00000"/>
              </a:solidFill>
              <a:latin typeface="Gabriola" pitchFamily="82" charset="0"/>
            </a:endParaRPr>
          </a:p>
        </p:txBody>
      </p:sp>
      <p:sp>
        <p:nvSpPr>
          <p:cNvPr id="12" name="Text Placeholder 11"/>
          <p:cNvSpPr>
            <a:spLocks noGrp="1"/>
          </p:cNvSpPr>
          <p:nvPr>
            <p:ph type="body" sz="half" idx="2"/>
          </p:nvPr>
        </p:nvSpPr>
        <p:spPr>
          <a:xfrm>
            <a:off x="467544" y="764704"/>
            <a:ext cx="8263086" cy="1440159"/>
          </a:xfrm>
        </p:spPr>
        <p:txBody>
          <a:bodyPr>
            <a:normAutofit/>
          </a:bodyPr>
          <a:lstStyle/>
          <a:p>
            <a:r>
              <a:rPr lang="en-IN" sz="2000" dirty="0" smtClean="0">
                <a:latin typeface="Bodoni MT" pitchFamily="18" charset="0"/>
              </a:rPr>
              <a:t>The fatalities caused by  road accidents graph beside shows that the awareness about following traffic rules and regulations on roads has decreased the number of fatalities and has increased the safety of human race on roads.</a:t>
            </a:r>
          </a:p>
          <a:p>
            <a:endParaRPr lang="en-IN" sz="2000" dirty="0">
              <a:latin typeface="Bodoni MT" pitchFamily="18"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67"/>
          <a:stretch/>
        </p:blipFill>
        <p:spPr bwMode="auto">
          <a:xfrm>
            <a:off x="244637" y="2204864"/>
            <a:ext cx="8485993"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9391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004048" y="620688"/>
            <a:ext cx="2808312" cy="3168352"/>
          </a:xfrm>
        </p:spPr>
        <p:txBody>
          <a:bodyPr>
            <a:normAutofit/>
          </a:bodyPr>
          <a:lstStyle/>
          <a:p>
            <a:r>
              <a:rPr lang="en-IN" sz="3200" b="1" dirty="0" smtClean="0">
                <a:solidFill>
                  <a:srgbClr val="C00000"/>
                </a:solidFill>
                <a:effectLst>
                  <a:outerShdw blurRad="38100" dist="38100" dir="2700000" algn="tl">
                    <a:srgbClr val="000000">
                      <a:alpha val="43137"/>
                    </a:srgbClr>
                  </a:outerShdw>
                </a:effectLst>
                <a:latin typeface="Gabriola" pitchFamily="82" charset="0"/>
              </a:rPr>
              <a:t>The Seat- Belt awareness still has least effect on stubborn motorists.</a:t>
            </a:r>
            <a:endParaRPr lang="en-IN" sz="3200" b="1" dirty="0">
              <a:solidFill>
                <a:srgbClr val="C00000"/>
              </a:solidFill>
              <a:effectLst>
                <a:outerShdw blurRad="38100" dist="38100" dir="2700000" algn="tl">
                  <a:srgbClr val="000000">
                    <a:alpha val="43137"/>
                  </a:srgbClr>
                </a:outerShdw>
              </a:effectLst>
              <a:latin typeface="Gabriola" pitchFamily="82"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36712"/>
            <a:ext cx="404036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037"/>
          <a:stretch/>
        </p:blipFill>
        <p:spPr bwMode="auto">
          <a:xfrm>
            <a:off x="4956803" y="3810000"/>
            <a:ext cx="3527665" cy="2490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5577" y="4149080"/>
            <a:ext cx="4201226" cy="2062103"/>
          </a:xfrm>
          <a:prstGeom prst="rect">
            <a:avLst/>
          </a:prstGeom>
          <a:noFill/>
        </p:spPr>
        <p:txBody>
          <a:bodyPr wrap="square" rtlCol="0">
            <a:spAutoFit/>
          </a:bodyPr>
          <a:lstStyle/>
          <a:p>
            <a:r>
              <a:rPr lang="en-IN" sz="3200" b="1" dirty="0" smtClean="0">
                <a:solidFill>
                  <a:srgbClr val="C00000"/>
                </a:solidFill>
                <a:effectLst>
                  <a:outerShdw blurRad="38100" dist="38100" dir="2700000" algn="tl">
                    <a:srgbClr val="000000">
                      <a:alpha val="43137"/>
                    </a:srgbClr>
                  </a:outerShdw>
                </a:effectLst>
                <a:latin typeface="Gabriola" pitchFamily="82" charset="0"/>
              </a:rPr>
              <a:t>The following pie chart shows the number of deaths caused by the carelessness of various vehicles.</a:t>
            </a:r>
            <a:endParaRPr lang="en-IN" sz="3200" b="1" dirty="0">
              <a:solidFill>
                <a:srgbClr val="C00000"/>
              </a:solidFill>
              <a:effectLst>
                <a:outerShdw blurRad="38100" dist="38100" dir="2700000" algn="tl">
                  <a:srgbClr val="000000">
                    <a:alpha val="43137"/>
                  </a:srgbClr>
                </a:outerShdw>
              </a:effectLst>
              <a:latin typeface="Gabriola" pitchFamily="82" charset="0"/>
            </a:endParaRPr>
          </a:p>
        </p:txBody>
      </p:sp>
    </p:spTree>
    <p:extLst>
      <p:ext uri="{BB962C8B-B14F-4D97-AF65-F5344CB8AC3E}">
        <p14:creationId xmlns:p14="http://schemas.microsoft.com/office/powerpoint/2010/main" val="295699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670" y="4569505"/>
            <a:ext cx="5817087" cy="197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085015"/>
            <a:ext cx="2520280"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88640"/>
            <a:ext cx="6907213"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419872" y="2924944"/>
            <a:ext cx="5328592" cy="1323439"/>
          </a:xfrm>
          <a:prstGeom prst="rect">
            <a:avLst/>
          </a:prstGeom>
          <a:noFill/>
        </p:spPr>
        <p:txBody>
          <a:bodyPr wrap="square" rtlCol="0">
            <a:spAutoFit/>
          </a:bodyPr>
          <a:lstStyle/>
          <a:p>
            <a:r>
              <a:rPr lang="en-IN" sz="2000" dirty="0" smtClean="0">
                <a:latin typeface="Bodoni MT" pitchFamily="18" charset="0"/>
              </a:rPr>
              <a:t>The following images and bar graph shows the number of death in different countries of the world with different regions as shown in above map.</a:t>
            </a:r>
            <a:endParaRPr lang="en-IN" sz="2000" dirty="0">
              <a:latin typeface="Bodoni MT" pitchFamily="18" charset="0"/>
            </a:endParaRPr>
          </a:p>
        </p:txBody>
      </p:sp>
    </p:spTree>
    <p:extLst>
      <p:ext uri="{BB962C8B-B14F-4D97-AF65-F5344CB8AC3E}">
        <p14:creationId xmlns:p14="http://schemas.microsoft.com/office/powerpoint/2010/main" val="24275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800" b="1" u="sng" dirty="0" smtClean="0">
                <a:solidFill>
                  <a:srgbClr val="C00000"/>
                </a:solidFill>
                <a:effectLst>
                  <a:outerShdw blurRad="38100" dist="38100" dir="2700000" algn="tl">
                    <a:srgbClr val="000000">
                      <a:alpha val="43137"/>
                    </a:srgbClr>
                  </a:outerShdw>
                </a:effectLst>
                <a:latin typeface="Magneto" pitchFamily="82" charset="0"/>
              </a:rPr>
              <a:t>Safety Standards</a:t>
            </a:r>
            <a:endParaRPr lang="en-IN" sz="4800" b="1" u="sng" dirty="0">
              <a:solidFill>
                <a:srgbClr val="C00000"/>
              </a:solidFill>
              <a:effectLst>
                <a:outerShdw blurRad="38100" dist="38100" dir="2700000" algn="tl">
                  <a:srgbClr val="000000">
                    <a:alpha val="43137"/>
                  </a:srgbClr>
                </a:outerShdw>
              </a:effectLst>
              <a:latin typeface="Magneto" pitchFamily="82" charset="0"/>
            </a:endParaRPr>
          </a:p>
        </p:txBody>
      </p:sp>
      <p:sp>
        <p:nvSpPr>
          <p:cNvPr id="7" name="Content Placeholder 6"/>
          <p:cNvSpPr>
            <a:spLocks noGrp="1"/>
          </p:cNvSpPr>
          <p:nvPr>
            <p:ph idx="1"/>
          </p:nvPr>
        </p:nvSpPr>
        <p:spPr/>
        <p:txBody>
          <a:bodyPr>
            <a:normAutofit/>
          </a:bodyPr>
          <a:lstStyle/>
          <a:p>
            <a:r>
              <a:rPr lang="en-IN" sz="2800" dirty="0" smtClean="0">
                <a:latin typeface="Bodoni MT" pitchFamily="18" charset="0"/>
              </a:rPr>
              <a:t>As we have seen in previous slides that the unwanted havoc created by the breaking of the traffic regulations must be reduced.</a:t>
            </a:r>
          </a:p>
          <a:p>
            <a:r>
              <a:rPr lang="en-IN" sz="2800" dirty="0" smtClean="0">
                <a:latin typeface="Bodoni MT" pitchFamily="18" charset="0"/>
              </a:rPr>
              <a:t>Thus there must be some strict safety rules and regulations which must be implemented.</a:t>
            </a:r>
          </a:p>
          <a:p>
            <a:r>
              <a:rPr lang="en-IN" sz="2800" dirty="0" smtClean="0">
                <a:latin typeface="Bodoni MT" pitchFamily="18" charset="0"/>
              </a:rPr>
              <a:t>Thus in the next slides there are some rules and safety instructions which must be implemented.</a:t>
            </a:r>
          </a:p>
          <a:p>
            <a:r>
              <a:rPr lang="en-IN" sz="2800" dirty="0" smtClean="0">
                <a:latin typeface="Bodoni MT" pitchFamily="18" charset="0"/>
              </a:rPr>
              <a:t>Some of them are : BAC limit , Seat-Belt Security , Speed limits , Helmet etc…</a:t>
            </a:r>
          </a:p>
        </p:txBody>
      </p:sp>
    </p:spTree>
    <p:extLst>
      <p:ext uri="{BB962C8B-B14F-4D97-AF65-F5344CB8AC3E}">
        <p14:creationId xmlns:p14="http://schemas.microsoft.com/office/powerpoint/2010/main" val="1959108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800" b="1" u="sng" dirty="0" smtClean="0">
                <a:solidFill>
                  <a:srgbClr val="C00000"/>
                </a:solidFill>
                <a:effectLst>
                  <a:outerShdw blurRad="38100" dist="38100" dir="2700000" algn="tl">
                    <a:srgbClr val="000000">
                      <a:alpha val="43137"/>
                    </a:srgbClr>
                  </a:outerShdw>
                </a:effectLst>
                <a:latin typeface="Gabriola" pitchFamily="82" charset="0"/>
              </a:rPr>
              <a:t>BAC (Blood Alcohol </a:t>
            </a:r>
            <a:r>
              <a:rPr lang="en-IN" sz="4800" b="1" u="sng" dirty="0" err="1" smtClean="0">
                <a:solidFill>
                  <a:srgbClr val="C00000"/>
                </a:solidFill>
                <a:effectLst>
                  <a:outerShdw blurRad="38100" dist="38100" dir="2700000" algn="tl">
                    <a:srgbClr val="000000">
                      <a:alpha val="43137"/>
                    </a:srgbClr>
                  </a:outerShdw>
                </a:effectLst>
                <a:latin typeface="Gabriola" pitchFamily="82" charset="0"/>
              </a:rPr>
              <a:t>Concetration</a:t>
            </a:r>
            <a:r>
              <a:rPr lang="en-IN" sz="4800" b="1" u="sng" dirty="0" smtClean="0">
                <a:solidFill>
                  <a:srgbClr val="C00000"/>
                </a:solidFill>
                <a:effectLst>
                  <a:outerShdw blurRad="38100" dist="38100" dir="2700000" algn="tl">
                    <a:srgbClr val="000000">
                      <a:alpha val="43137"/>
                    </a:srgbClr>
                  </a:outerShdw>
                </a:effectLst>
                <a:latin typeface="Gabriola" pitchFamily="82" charset="0"/>
              </a:rPr>
              <a:t>) Limit</a:t>
            </a:r>
            <a:endParaRPr lang="en-IN" sz="4800" b="1" u="sng" dirty="0">
              <a:solidFill>
                <a:srgbClr val="C00000"/>
              </a:solidFill>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95571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u="sng" dirty="0" smtClean="0">
                <a:solidFill>
                  <a:srgbClr val="C00000"/>
                </a:solidFill>
                <a:effectLst>
                  <a:outerShdw blurRad="38100" dist="38100" dir="2700000" algn="tl">
                    <a:srgbClr val="000000">
                      <a:alpha val="43137"/>
                    </a:srgbClr>
                  </a:outerShdw>
                </a:effectLst>
                <a:latin typeface="Gabriola" pitchFamily="82" charset="0"/>
              </a:rPr>
              <a:t>Seat  - Belt Wearing  Trends</a:t>
            </a:r>
            <a:endParaRPr lang="en-IN" sz="5400" b="1" u="sng" dirty="0">
              <a:solidFill>
                <a:srgbClr val="C00000"/>
              </a:solidFill>
              <a:effectLst>
                <a:outerShdw blurRad="38100" dist="38100" dir="2700000" algn="tl">
                  <a:srgbClr val="000000">
                    <a:alpha val="43137"/>
                  </a:srgbClr>
                </a:outerShdw>
              </a:effectLst>
              <a:latin typeface="Gabriola" pitchFamily="82"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89040"/>
            <a:ext cx="4032448" cy="175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841" y="2529216"/>
            <a:ext cx="428625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7584" y="1844824"/>
            <a:ext cx="7500515" cy="1200329"/>
          </a:xfrm>
          <a:prstGeom prst="rect">
            <a:avLst/>
          </a:prstGeom>
          <a:noFill/>
        </p:spPr>
        <p:txBody>
          <a:bodyPr wrap="none" rtlCol="0">
            <a:spAutoFit/>
          </a:bodyPr>
          <a:lstStyle/>
          <a:p>
            <a:r>
              <a:rPr lang="en-IN" dirty="0" smtClean="0"/>
              <a:t>The following images represent some facts related to the seat belts as seen in </a:t>
            </a:r>
          </a:p>
          <a:p>
            <a:r>
              <a:rPr lang="en-IN" dirty="0" smtClean="0"/>
              <a:t>general surveys. These images need no explanation as they are to be </a:t>
            </a:r>
          </a:p>
          <a:p>
            <a:r>
              <a:rPr lang="en-IN" dirty="0" smtClean="0"/>
              <a:t>understood by each and every </a:t>
            </a:r>
          </a:p>
          <a:p>
            <a:r>
              <a:rPr lang="en-IN" dirty="0" smtClean="0"/>
              <a:t>Motorist as it is for their safety.</a:t>
            </a:r>
            <a:endParaRPr lang="en-IN" dirty="0"/>
          </a:p>
        </p:txBody>
      </p:sp>
    </p:spTree>
    <p:extLst>
      <p:ext uri="{BB962C8B-B14F-4D97-AF65-F5344CB8AC3E}">
        <p14:creationId xmlns:p14="http://schemas.microsoft.com/office/powerpoint/2010/main" val="62737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Bodoni MT" pitchFamily="18" charset="0"/>
              </a:rPr>
              <a:t>Some excuses given by motorists for not wearing seat belts</a:t>
            </a:r>
            <a:endParaRPr lang="en-IN" dirty="0">
              <a:latin typeface="Bodoni MT"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677974" cy="493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69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87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78" y="116632"/>
            <a:ext cx="8229600" cy="907473"/>
          </a:xfrm>
        </p:spPr>
        <p:txBody>
          <a:bodyPr>
            <a:normAutofit fontScale="90000"/>
          </a:bodyPr>
          <a:lstStyle/>
          <a:p>
            <a:r>
              <a:rPr lang="en-IN" sz="5400" b="1" u="sng" dirty="0" smtClean="0">
                <a:solidFill>
                  <a:srgbClr val="C00000"/>
                </a:solidFill>
                <a:effectLst>
                  <a:outerShdw blurRad="38100" dist="38100" dir="2700000" algn="tl">
                    <a:srgbClr val="000000">
                      <a:alpha val="43137"/>
                    </a:srgbClr>
                  </a:outerShdw>
                </a:effectLst>
                <a:latin typeface="Gabriola" pitchFamily="82" charset="0"/>
              </a:rPr>
              <a:t>Speed – Limit Rates </a:t>
            </a:r>
            <a:endParaRPr lang="en-IN" sz="5400" b="1" u="sng" dirty="0">
              <a:solidFill>
                <a:srgbClr val="C00000"/>
              </a:solidFill>
              <a:effectLst>
                <a:outerShdw blurRad="38100" dist="38100" dir="2700000" algn="tl">
                  <a:srgbClr val="000000">
                    <a:alpha val="43137"/>
                  </a:srgbClr>
                </a:outerShdw>
              </a:effectLst>
              <a:latin typeface="Gabriola" pitchFamily="82"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08" y="1171203"/>
            <a:ext cx="3727259" cy="2113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0" y="1340768"/>
            <a:ext cx="3796424" cy="1200329"/>
          </a:xfrm>
          <a:prstGeom prst="rect">
            <a:avLst/>
          </a:prstGeom>
          <a:noFill/>
        </p:spPr>
        <p:txBody>
          <a:bodyPr wrap="none" rtlCol="0">
            <a:spAutoFit/>
          </a:bodyPr>
          <a:lstStyle/>
          <a:p>
            <a:r>
              <a:rPr lang="en-IN" dirty="0" smtClean="0"/>
              <a:t>The image shown beside shows the</a:t>
            </a:r>
          </a:p>
          <a:p>
            <a:r>
              <a:rPr lang="en-IN" dirty="0" smtClean="0"/>
              <a:t> casualties caused by over-speeding</a:t>
            </a:r>
          </a:p>
          <a:p>
            <a:r>
              <a:rPr lang="en-IN" dirty="0" smtClean="0"/>
              <a:t>Vehicles where low speed limits are to </a:t>
            </a:r>
          </a:p>
          <a:p>
            <a:r>
              <a:rPr lang="en-IN" dirty="0" smtClean="0"/>
              <a:t>Be maintained.</a:t>
            </a:r>
            <a:endParaRPr lang="en-IN" dirty="0"/>
          </a:p>
        </p:txBody>
      </p:sp>
      <p:pic>
        <p:nvPicPr>
          <p:cNvPr id="51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107"/>
          <a:stretch/>
        </p:blipFill>
        <p:spPr bwMode="auto">
          <a:xfrm>
            <a:off x="1331640" y="3429000"/>
            <a:ext cx="6552728"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833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82340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u="sng" dirty="0" smtClean="0">
                <a:solidFill>
                  <a:srgbClr val="C00000"/>
                </a:solidFill>
                <a:latin typeface="Gabriola" pitchFamily="82" charset="0"/>
              </a:rPr>
              <a:t>The Automobile Effect</a:t>
            </a:r>
            <a:endParaRPr lang="en-IN" sz="5400" b="1" u="sng" dirty="0">
              <a:solidFill>
                <a:srgbClr val="C00000"/>
              </a:solidFill>
              <a:latin typeface="Gabriola" pitchFamily="82" charset="0"/>
            </a:endParaRPr>
          </a:p>
        </p:txBody>
      </p:sp>
      <p:sp>
        <p:nvSpPr>
          <p:cNvPr id="3" name="Content Placeholder 2"/>
          <p:cNvSpPr>
            <a:spLocks noGrp="1"/>
          </p:cNvSpPr>
          <p:nvPr>
            <p:ph idx="1"/>
          </p:nvPr>
        </p:nvSpPr>
        <p:spPr/>
        <p:txBody>
          <a:bodyPr>
            <a:normAutofit/>
          </a:bodyPr>
          <a:lstStyle/>
          <a:p>
            <a:pPr marL="0" indent="0">
              <a:buNone/>
            </a:pPr>
            <a:r>
              <a:rPr lang="en-IN" sz="2400" dirty="0">
                <a:effectLst>
                  <a:outerShdw blurRad="38100" dist="38100" dir="2700000" algn="tl">
                    <a:srgbClr val="000000">
                      <a:alpha val="43137"/>
                    </a:srgbClr>
                  </a:outerShdw>
                </a:effectLst>
                <a:latin typeface="Bodoni MT" pitchFamily="18" charset="0"/>
              </a:rPr>
              <a:t> </a:t>
            </a:r>
            <a:r>
              <a:rPr lang="en-IN" sz="2400" dirty="0" smtClean="0">
                <a:effectLst>
                  <a:outerShdw blurRad="38100" dist="38100" dir="2700000" algn="tl">
                    <a:srgbClr val="000000">
                      <a:alpha val="43137"/>
                    </a:srgbClr>
                  </a:outerShdw>
                </a:effectLst>
                <a:latin typeface="Bodoni MT" pitchFamily="18" charset="0"/>
              </a:rPr>
              <a:t>    The increased Automobile count has the following effects:</a:t>
            </a:r>
          </a:p>
          <a:p>
            <a:r>
              <a:rPr lang="en-IN" sz="2400" dirty="0" smtClean="0">
                <a:effectLst>
                  <a:outerShdw blurRad="38100" dist="38100" dir="2700000" algn="tl">
                    <a:srgbClr val="000000">
                      <a:alpha val="43137"/>
                    </a:srgbClr>
                  </a:outerShdw>
                </a:effectLst>
                <a:latin typeface="Bodoni MT" pitchFamily="18" charset="0"/>
              </a:rPr>
              <a:t>Decreased </a:t>
            </a:r>
            <a:r>
              <a:rPr lang="en-IN" sz="2400" b="1" u="sng" dirty="0" smtClean="0">
                <a:effectLst>
                  <a:outerShdw blurRad="38100" dist="38100" dir="2700000" algn="tl">
                    <a:srgbClr val="000000">
                      <a:alpha val="43137"/>
                    </a:srgbClr>
                  </a:outerShdw>
                </a:effectLst>
                <a:latin typeface="Bodoni MT" pitchFamily="18" charset="0"/>
              </a:rPr>
              <a:t>time constraints</a:t>
            </a:r>
            <a:r>
              <a:rPr lang="en-IN" sz="2400" dirty="0" smtClean="0">
                <a:effectLst>
                  <a:outerShdw blurRad="38100" dist="38100" dir="2700000" algn="tl">
                    <a:srgbClr val="000000">
                      <a:alpha val="43137"/>
                    </a:srgbClr>
                  </a:outerShdw>
                </a:effectLst>
                <a:latin typeface="Bodoni MT" pitchFamily="18" charset="0"/>
              </a:rPr>
              <a:t> between two places due to automobile travel.</a:t>
            </a:r>
          </a:p>
          <a:p>
            <a:r>
              <a:rPr lang="en-IN" sz="2400" dirty="0" smtClean="0">
                <a:effectLst>
                  <a:outerShdw blurRad="38100" dist="38100" dir="2700000" algn="tl">
                    <a:srgbClr val="000000">
                      <a:alpha val="43137"/>
                    </a:srgbClr>
                  </a:outerShdw>
                </a:effectLst>
                <a:latin typeface="Bodoni MT" pitchFamily="18" charset="0"/>
              </a:rPr>
              <a:t>Decreased </a:t>
            </a:r>
            <a:r>
              <a:rPr lang="en-IN" sz="2400" b="1" u="sng" dirty="0" smtClean="0">
                <a:effectLst>
                  <a:outerShdw blurRad="38100" dist="38100" dir="2700000" algn="tl">
                    <a:srgbClr val="000000">
                      <a:alpha val="43137"/>
                    </a:srgbClr>
                  </a:outerShdw>
                </a:effectLst>
                <a:latin typeface="Bodoni MT" pitchFamily="18" charset="0"/>
              </a:rPr>
              <a:t>neighbourhood interaction</a:t>
            </a:r>
            <a:r>
              <a:rPr lang="en-IN" sz="2400" u="sng" dirty="0" smtClean="0">
                <a:effectLst>
                  <a:outerShdw blurRad="38100" dist="38100" dir="2700000" algn="tl">
                    <a:srgbClr val="000000">
                      <a:alpha val="43137"/>
                    </a:srgbClr>
                  </a:outerShdw>
                </a:effectLst>
                <a:latin typeface="Bodoni MT" pitchFamily="18" charset="0"/>
              </a:rPr>
              <a:t> </a:t>
            </a:r>
            <a:r>
              <a:rPr lang="en-IN" sz="2400" dirty="0" smtClean="0">
                <a:effectLst>
                  <a:outerShdw blurRad="38100" dist="38100" dir="2700000" algn="tl">
                    <a:srgbClr val="000000">
                      <a:alpha val="43137"/>
                    </a:srgbClr>
                  </a:outerShdw>
                </a:effectLst>
                <a:latin typeface="Bodoni MT" pitchFamily="18" charset="0"/>
              </a:rPr>
              <a:t>as loneliness leads to individual migrate to different places.</a:t>
            </a:r>
          </a:p>
          <a:p>
            <a:r>
              <a:rPr lang="en-IN" sz="2400" b="1" u="sng" dirty="0" smtClean="0">
                <a:effectLst>
                  <a:outerShdw blurRad="38100" dist="38100" dir="2700000" algn="tl">
                    <a:srgbClr val="000000">
                      <a:alpha val="43137"/>
                    </a:srgbClr>
                  </a:outerShdw>
                </a:effectLst>
                <a:latin typeface="Bodoni MT" pitchFamily="18" charset="0"/>
              </a:rPr>
              <a:t>Increased Global Warming and CO2 levels</a:t>
            </a:r>
          </a:p>
          <a:p>
            <a:r>
              <a:rPr lang="en-IN" sz="2400" b="1" u="sng" dirty="0" smtClean="0">
                <a:effectLst>
                  <a:outerShdw blurRad="38100" dist="38100" dir="2700000" algn="tl">
                    <a:srgbClr val="000000">
                      <a:alpha val="43137"/>
                    </a:srgbClr>
                  </a:outerShdw>
                </a:effectLst>
                <a:latin typeface="Bodoni MT" pitchFamily="18" charset="0"/>
              </a:rPr>
              <a:t>Increased</a:t>
            </a:r>
            <a:r>
              <a:rPr lang="en-IN" sz="2400" dirty="0" smtClean="0">
                <a:effectLst>
                  <a:outerShdw blurRad="38100" dist="38100" dir="2700000" algn="tl">
                    <a:srgbClr val="000000">
                      <a:alpha val="43137"/>
                    </a:srgbClr>
                  </a:outerShdw>
                </a:effectLst>
                <a:latin typeface="Bodoni MT" pitchFamily="18" charset="0"/>
              </a:rPr>
              <a:t> </a:t>
            </a:r>
            <a:r>
              <a:rPr lang="en-IN" sz="2400" b="1" u="sng" dirty="0" smtClean="0">
                <a:effectLst>
                  <a:outerShdw blurRad="38100" dist="38100" dir="2700000" algn="tl">
                    <a:srgbClr val="000000">
                      <a:alpha val="43137"/>
                    </a:srgbClr>
                  </a:outerShdw>
                </a:effectLst>
                <a:latin typeface="Bodoni MT" pitchFamily="18" charset="0"/>
              </a:rPr>
              <a:t>number of Deaths </a:t>
            </a:r>
            <a:r>
              <a:rPr lang="en-IN" sz="2400" dirty="0" smtClean="0">
                <a:effectLst>
                  <a:outerShdw blurRad="38100" dist="38100" dir="2700000" algn="tl">
                    <a:srgbClr val="000000">
                      <a:alpha val="43137"/>
                    </a:srgbClr>
                  </a:outerShdw>
                </a:effectLst>
                <a:latin typeface="Bodoni MT" pitchFamily="18" charset="0"/>
              </a:rPr>
              <a:t>due to road accidents.</a:t>
            </a:r>
          </a:p>
          <a:p>
            <a:r>
              <a:rPr lang="en-IN" sz="2400" b="1" u="sng" dirty="0" smtClean="0">
                <a:effectLst>
                  <a:outerShdw blurRad="38100" dist="38100" dir="2700000" algn="tl">
                    <a:srgbClr val="000000">
                      <a:alpha val="43137"/>
                    </a:srgbClr>
                  </a:outerShdw>
                </a:effectLst>
                <a:latin typeface="Bodoni MT" pitchFamily="18" charset="0"/>
              </a:rPr>
              <a:t>Decreasing levels of natural resources.</a:t>
            </a:r>
          </a:p>
          <a:p>
            <a:r>
              <a:rPr lang="en-IN" sz="2400" b="1" u="sng" dirty="0" smtClean="0">
                <a:effectLst>
                  <a:outerShdw blurRad="38100" dist="38100" dir="2700000" algn="tl">
                    <a:srgbClr val="000000">
                      <a:alpha val="43137"/>
                    </a:srgbClr>
                  </a:outerShdw>
                </a:effectLst>
                <a:latin typeface="Bodoni MT" pitchFamily="18" charset="0"/>
              </a:rPr>
              <a:t>Increased levels of congestion.</a:t>
            </a:r>
          </a:p>
          <a:p>
            <a:endParaRPr lang="en-IN" sz="2400" dirty="0">
              <a:effectLst>
                <a:outerShdw blurRad="38100" dist="38100" dir="2700000" algn="tl">
                  <a:srgbClr val="000000">
                    <a:alpha val="43137"/>
                  </a:srgbClr>
                </a:outerShdw>
              </a:effectLst>
              <a:latin typeface="Bodoni MT" pitchFamily="18" charset="0"/>
            </a:endParaRPr>
          </a:p>
        </p:txBody>
      </p:sp>
    </p:spTree>
    <p:extLst>
      <p:ext uri="{BB962C8B-B14F-4D97-AF65-F5344CB8AC3E}">
        <p14:creationId xmlns:p14="http://schemas.microsoft.com/office/powerpoint/2010/main" val="2228537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u="sng" dirty="0" smtClean="0">
                <a:solidFill>
                  <a:srgbClr val="C00000"/>
                </a:solidFill>
                <a:effectLst>
                  <a:outerShdw blurRad="38100" dist="38100" dir="2700000" algn="tl">
                    <a:srgbClr val="000000">
                      <a:alpha val="43137"/>
                    </a:srgbClr>
                  </a:outerShdw>
                </a:effectLst>
                <a:latin typeface="Gabriola" pitchFamily="82" charset="0"/>
              </a:rPr>
              <a:t>Security by using Helmet</a:t>
            </a:r>
            <a:endParaRPr lang="en-IN" sz="5400" b="1" u="sng" dirty="0">
              <a:solidFill>
                <a:srgbClr val="C00000"/>
              </a:solidFill>
              <a:effectLst>
                <a:outerShdw blurRad="38100" dist="38100" dir="2700000" algn="tl">
                  <a:srgbClr val="000000">
                    <a:alpha val="43137"/>
                  </a:srgbClr>
                </a:outerShdw>
              </a:effectLst>
              <a:latin typeface="Gabriola" pitchFamily="82"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2857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788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661813"/>
            <a:ext cx="5616624" cy="402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80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04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b="1" u="sng" dirty="0" smtClean="0">
                <a:effectLst>
                  <a:outerShdw blurRad="38100" dist="38100" dir="2700000" algn="tl">
                    <a:srgbClr val="000000">
                      <a:alpha val="43137"/>
                    </a:srgbClr>
                  </a:outerShdw>
                </a:effectLst>
                <a:latin typeface="Bodoni MT" pitchFamily="18" charset="0"/>
              </a:rPr>
              <a:t>Increased levels of Noise Pollution</a:t>
            </a:r>
          </a:p>
          <a:p>
            <a:r>
              <a:rPr lang="en-IN" sz="2400" b="1" u="sng" dirty="0" smtClean="0">
                <a:effectLst>
                  <a:outerShdw blurRad="38100" dist="38100" dir="2700000" algn="tl">
                    <a:srgbClr val="000000">
                      <a:alpha val="43137"/>
                    </a:srgbClr>
                  </a:outerShdw>
                </a:effectLst>
                <a:latin typeface="Bodoni MT" pitchFamily="18" charset="0"/>
              </a:rPr>
              <a:t>Increased Air Pollution.</a:t>
            </a:r>
          </a:p>
          <a:p>
            <a:r>
              <a:rPr lang="en-IN" sz="2400" b="1" u="sng" dirty="0" smtClean="0">
                <a:effectLst>
                  <a:outerShdw blurRad="38100" dist="38100" dir="2700000" algn="tl">
                    <a:srgbClr val="000000">
                      <a:alpha val="43137"/>
                    </a:srgbClr>
                  </a:outerShdw>
                </a:effectLst>
                <a:latin typeface="Bodoni MT" pitchFamily="18" charset="0"/>
              </a:rPr>
              <a:t>Drastic Climatic Changes.</a:t>
            </a:r>
          </a:p>
          <a:p>
            <a:r>
              <a:rPr lang="en-IN" sz="2400" b="1" u="sng" dirty="0" smtClean="0">
                <a:effectLst>
                  <a:outerShdw blurRad="38100" dist="38100" dir="2700000" algn="tl">
                    <a:srgbClr val="000000">
                      <a:alpha val="43137"/>
                    </a:srgbClr>
                  </a:outerShdw>
                </a:effectLst>
                <a:latin typeface="Bodoni MT" pitchFamily="18" charset="0"/>
              </a:rPr>
              <a:t>Increased cost of and dependency on energy resources.</a:t>
            </a:r>
          </a:p>
          <a:p>
            <a:endParaRPr lang="en-IN" sz="2400" b="1" u="sng" dirty="0">
              <a:effectLst>
                <a:outerShdw blurRad="38100" dist="38100" dir="2700000" algn="tl">
                  <a:srgbClr val="000000">
                    <a:alpha val="43137"/>
                  </a:srgbClr>
                </a:outerShdw>
              </a:effectLst>
              <a:latin typeface="Bodoni MT" pitchFamily="18" charset="0"/>
            </a:endParaRPr>
          </a:p>
          <a:p>
            <a:pPr marL="0" indent="0">
              <a:buNone/>
            </a:pPr>
            <a:r>
              <a:rPr lang="en-IN" sz="2400" dirty="0" smtClean="0">
                <a:effectLst>
                  <a:outerShdw blurRad="38100" dist="38100" dir="2700000" algn="tl">
                    <a:srgbClr val="000000">
                      <a:alpha val="43137"/>
                    </a:srgbClr>
                  </a:outerShdw>
                </a:effectLst>
                <a:latin typeface="Bodoni MT" pitchFamily="18" charset="0"/>
              </a:rPr>
              <a:t>Thus we can see there are both advantages and disadvantages of the increasing count of the Automobile on roads.</a:t>
            </a:r>
          </a:p>
          <a:p>
            <a:pPr marL="0" indent="0">
              <a:buNone/>
            </a:pPr>
            <a:endParaRPr lang="en-IN" dirty="0"/>
          </a:p>
        </p:txBody>
      </p:sp>
    </p:spTree>
    <p:extLst>
      <p:ext uri="{BB962C8B-B14F-4D97-AF65-F5344CB8AC3E}">
        <p14:creationId xmlns:p14="http://schemas.microsoft.com/office/powerpoint/2010/main" val="226382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dirty="0" smtClean="0">
                <a:solidFill>
                  <a:srgbClr val="C00000"/>
                </a:solidFill>
                <a:latin typeface="Gabriola" pitchFamily="82" charset="0"/>
              </a:rPr>
              <a:t>Vehicle </a:t>
            </a:r>
            <a:r>
              <a:rPr lang="en-IN" sz="4800" b="1" u="sng" dirty="0">
                <a:solidFill>
                  <a:srgbClr val="C00000"/>
                </a:solidFill>
                <a:latin typeface="Gabriola" pitchFamily="82" charset="0"/>
              </a:rPr>
              <a:t>P</a:t>
            </a:r>
            <a:r>
              <a:rPr lang="en-IN" sz="4800" b="1" u="sng" dirty="0" smtClean="0">
                <a:solidFill>
                  <a:srgbClr val="C00000"/>
                </a:solidFill>
                <a:latin typeface="Gabriola" pitchFamily="82" charset="0"/>
              </a:rPr>
              <a:t>opulation</a:t>
            </a:r>
            <a:r>
              <a:rPr lang="en-IN" sz="4800" u="sng" dirty="0" smtClean="0">
                <a:solidFill>
                  <a:srgbClr val="C00000"/>
                </a:solidFill>
                <a:latin typeface="Gabriola" pitchFamily="82" charset="0"/>
              </a:rPr>
              <a:t> World-Wide</a:t>
            </a:r>
            <a:endParaRPr lang="en-IN" sz="4800" u="sng" dirty="0">
              <a:solidFill>
                <a:srgbClr val="C00000"/>
              </a:solidFill>
              <a:latin typeface="Gabriola"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916832"/>
            <a:ext cx="7560840" cy="4752528"/>
          </a:xfrm>
        </p:spPr>
      </p:pic>
      <p:sp>
        <p:nvSpPr>
          <p:cNvPr id="5" name="TextBox 4"/>
          <p:cNvSpPr txBox="1"/>
          <p:nvPr/>
        </p:nvSpPr>
        <p:spPr>
          <a:xfrm>
            <a:off x="755576" y="1355884"/>
            <a:ext cx="7253332" cy="369332"/>
          </a:xfrm>
          <a:prstGeom prst="rect">
            <a:avLst/>
          </a:prstGeom>
          <a:noFill/>
        </p:spPr>
        <p:txBody>
          <a:bodyPr wrap="none" rtlCol="0">
            <a:spAutoFit/>
          </a:bodyPr>
          <a:lstStyle/>
          <a:p>
            <a:r>
              <a:rPr lang="en-IN" dirty="0" smtClean="0"/>
              <a:t>This line graph shows the </a:t>
            </a:r>
            <a:r>
              <a:rPr lang="en-IN" b="1" dirty="0" smtClean="0"/>
              <a:t>total</a:t>
            </a:r>
            <a:r>
              <a:rPr lang="en-IN" dirty="0" smtClean="0"/>
              <a:t> number of vehicles sold (in millions)till 2018</a:t>
            </a:r>
            <a:endParaRPr lang="en-IN" dirty="0"/>
          </a:p>
        </p:txBody>
      </p:sp>
    </p:spTree>
    <p:extLst>
      <p:ext uri="{BB962C8B-B14F-4D97-AF65-F5344CB8AC3E}">
        <p14:creationId xmlns:p14="http://schemas.microsoft.com/office/powerpoint/2010/main" val="30584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solidFill>
                  <a:srgbClr val="C00000"/>
                </a:solidFill>
                <a:effectLst>
                  <a:outerShdw blurRad="38100" dist="38100" dir="2700000" algn="tl">
                    <a:srgbClr val="000000">
                      <a:alpha val="43137"/>
                    </a:srgbClr>
                  </a:outerShdw>
                </a:effectLst>
                <a:latin typeface="Gabriola" pitchFamily="82" charset="0"/>
              </a:rPr>
              <a:t>Commercial Vehicle Population</a:t>
            </a:r>
            <a:endParaRPr lang="en-IN" sz="4800" b="1" u="sng" dirty="0">
              <a:solidFill>
                <a:srgbClr val="C00000"/>
              </a:solidFill>
              <a:effectLst>
                <a:outerShdw blurRad="38100" dist="38100" dir="2700000" algn="tl">
                  <a:srgbClr val="000000">
                    <a:alpha val="43137"/>
                  </a:srgbClr>
                </a:outerShdw>
              </a:effectLst>
              <a:latin typeface="Gabriola" pitchFamily="82"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810296"/>
            <a:ext cx="7632847" cy="4787055"/>
          </a:xfrm>
        </p:spPr>
      </p:pic>
      <p:sp>
        <p:nvSpPr>
          <p:cNvPr id="4" name="TextBox 3"/>
          <p:cNvSpPr txBox="1"/>
          <p:nvPr/>
        </p:nvSpPr>
        <p:spPr>
          <a:xfrm>
            <a:off x="441439" y="1340768"/>
            <a:ext cx="8576450" cy="646331"/>
          </a:xfrm>
          <a:prstGeom prst="rect">
            <a:avLst/>
          </a:prstGeom>
          <a:noFill/>
        </p:spPr>
        <p:txBody>
          <a:bodyPr wrap="none" rtlCol="0">
            <a:spAutoFit/>
          </a:bodyPr>
          <a:lstStyle/>
          <a:p>
            <a:r>
              <a:rPr lang="en-IN" dirty="0" smtClean="0"/>
              <a:t>This line graph shows the </a:t>
            </a:r>
            <a:r>
              <a:rPr lang="en-IN" b="1" dirty="0" smtClean="0"/>
              <a:t>total</a:t>
            </a:r>
            <a:r>
              <a:rPr lang="en-IN" dirty="0" smtClean="0"/>
              <a:t> number of  </a:t>
            </a:r>
            <a:r>
              <a:rPr lang="en-IN" b="1" u="sng" dirty="0" smtClean="0"/>
              <a:t>Commercial vehicles</a:t>
            </a:r>
            <a:r>
              <a:rPr lang="en-IN" dirty="0" smtClean="0"/>
              <a:t> sold (in </a:t>
            </a:r>
            <a:r>
              <a:rPr lang="en-IN" b="1" dirty="0" smtClean="0"/>
              <a:t>millions</a:t>
            </a:r>
            <a:r>
              <a:rPr lang="en-IN" dirty="0" smtClean="0"/>
              <a:t> )till 2018</a:t>
            </a:r>
          </a:p>
          <a:p>
            <a:endParaRPr lang="en-IN" dirty="0"/>
          </a:p>
        </p:txBody>
      </p:sp>
    </p:spTree>
    <p:extLst>
      <p:ext uri="{BB962C8B-B14F-4D97-AF65-F5344CB8AC3E}">
        <p14:creationId xmlns:p14="http://schemas.microsoft.com/office/powerpoint/2010/main" val="315541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solidFill>
                  <a:srgbClr val="C00000"/>
                </a:solidFill>
                <a:effectLst>
                  <a:outerShdw blurRad="38100" dist="38100" dir="2700000" algn="tl">
                    <a:srgbClr val="000000">
                      <a:alpha val="43137"/>
                    </a:srgbClr>
                  </a:outerShdw>
                </a:effectLst>
                <a:latin typeface="Gabriola" pitchFamily="82" charset="0"/>
              </a:rPr>
              <a:t>Private Vehicle Population</a:t>
            </a:r>
            <a:endParaRPr lang="en-IN" sz="4800" b="1" u="sng" dirty="0">
              <a:solidFill>
                <a:srgbClr val="C00000"/>
              </a:solidFill>
              <a:effectLst>
                <a:outerShdw blurRad="38100" dist="38100" dir="2700000" algn="tl">
                  <a:srgbClr val="000000">
                    <a:alpha val="43137"/>
                  </a:srgbClr>
                </a:outerShdw>
              </a:effectLst>
              <a:latin typeface="Gabriola" pitchFamily="82"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460" y="1628800"/>
            <a:ext cx="7129358" cy="5040560"/>
          </a:xfrm>
        </p:spPr>
      </p:pic>
      <p:sp>
        <p:nvSpPr>
          <p:cNvPr id="4" name="TextBox 3"/>
          <p:cNvSpPr txBox="1"/>
          <p:nvPr/>
        </p:nvSpPr>
        <p:spPr>
          <a:xfrm>
            <a:off x="755576" y="1169357"/>
            <a:ext cx="8007320" cy="369332"/>
          </a:xfrm>
          <a:prstGeom prst="rect">
            <a:avLst/>
          </a:prstGeom>
          <a:noFill/>
        </p:spPr>
        <p:txBody>
          <a:bodyPr wrap="none" rtlCol="0">
            <a:spAutoFit/>
          </a:bodyPr>
          <a:lstStyle/>
          <a:p>
            <a:r>
              <a:rPr lang="en-IN" dirty="0" smtClean="0"/>
              <a:t>This line graph shows the </a:t>
            </a:r>
            <a:r>
              <a:rPr lang="en-IN" b="1" dirty="0" smtClean="0"/>
              <a:t>total</a:t>
            </a:r>
            <a:r>
              <a:rPr lang="en-IN" dirty="0" smtClean="0"/>
              <a:t> number of </a:t>
            </a:r>
            <a:r>
              <a:rPr lang="en-IN" b="1" u="sng" dirty="0" smtClean="0"/>
              <a:t>private vehicles </a:t>
            </a:r>
            <a:r>
              <a:rPr lang="en-IN" dirty="0" smtClean="0"/>
              <a:t>sold (in </a:t>
            </a:r>
            <a:r>
              <a:rPr lang="en-IN" b="1" dirty="0" smtClean="0"/>
              <a:t>millions</a:t>
            </a:r>
            <a:r>
              <a:rPr lang="en-IN" dirty="0" smtClean="0"/>
              <a:t> )till 2018</a:t>
            </a:r>
            <a:endParaRPr lang="en-IN" dirty="0"/>
          </a:p>
        </p:txBody>
      </p:sp>
    </p:spTree>
    <p:extLst>
      <p:ext uri="{BB962C8B-B14F-4D97-AF65-F5344CB8AC3E}">
        <p14:creationId xmlns:p14="http://schemas.microsoft.com/office/powerpoint/2010/main" val="37639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solidFill>
                  <a:srgbClr val="C00000"/>
                </a:solidFill>
                <a:effectLst>
                  <a:outerShdw blurRad="38100" dist="38100" dir="2700000" algn="tl">
                    <a:srgbClr val="000000">
                      <a:alpha val="43137"/>
                    </a:srgbClr>
                  </a:outerShdw>
                </a:effectLst>
                <a:latin typeface="Gabriola" pitchFamily="82" charset="0"/>
              </a:rPr>
              <a:t>The Vehicles’ Rulebook</a:t>
            </a:r>
            <a:endParaRPr lang="en-IN" sz="4800" b="1" u="sng" dirty="0">
              <a:solidFill>
                <a:srgbClr val="C00000"/>
              </a:solidFill>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p:txBody>
          <a:bodyPr>
            <a:normAutofit lnSpcReduction="10000"/>
          </a:bodyPr>
          <a:lstStyle/>
          <a:p>
            <a:pPr marL="0" indent="0">
              <a:buNone/>
            </a:pPr>
            <a:r>
              <a:rPr lang="en-IN" sz="2400" dirty="0" smtClean="0">
                <a:latin typeface="Bodoni MT" pitchFamily="18" charset="0"/>
              </a:rPr>
              <a:t>There are some rules which every motorist whether a commercial vehicle owner or a private owner has to follow. </a:t>
            </a:r>
            <a:endParaRPr lang="en-IN" sz="2400" dirty="0">
              <a:latin typeface="Bodoni MT" pitchFamily="18" charset="0"/>
            </a:endParaRPr>
          </a:p>
          <a:p>
            <a:r>
              <a:rPr lang="en-IN" sz="2400" dirty="0" smtClean="0">
                <a:latin typeface="Bodoni MT" pitchFamily="18" charset="0"/>
              </a:rPr>
              <a:t>Wearing Seatbelts while driving a four or more wheeler vehicle.</a:t>
            </a:r>
          </a:p>
          <a:p>
            <a:r>
              <a:rPr lang="en-IN" sz="2400" dirty="0" smtClean="0">
                <a:latin typeface="Bodoni MT" pitchFamily="18" charset="0"/>
              </a:rPr>
              <a:t>Wearing helmets while driving a two wheeler.</a:t>
            </a:r>
          </a:p>
          <a:p>
            <a:r>
              <a:rPr lang="en-IN" sz="2400" dirty="0" smtClean="0">
                <a:latin typeface="Bodoni MT" pitchFamily="18" charset="0"/>
              </a:rPr>
              <a:t>Not to over-speed.</a:t>
            </a:r>
          </a:p>
          <a:p>
            <a:r>
              <a:rPr lang="en-IN" sz="2400" dirty="0" smtClean="0">
                <a:latin typeface="Bodoni MT" pitchFamily="18" charset="0"/>
              </a:rPr>
              <a:t>Don’t drink and drive.</a:t>
            </a:r>
          </a:p>
          <a:p>
            <a:r>
              <a:rPr lang="en-IN" sz="2400" dirty="0" smtClean="0">
                <a:latin typeface="Bodoni MT" pitchFamily="18" charset="0"/>
              </a:rPr>
              <a:t>Having important documents such as motor insurance and license.</a:t>
            </a:r>
          </a:p>
          <a:p>
            <a:r>
              <a:rPr lang="en-IN" sz="2400" dirty="0" smtClean="0">
                <a:latin typeface="Bodoni MT" pitchFamily="18" charset="0"/>
              </a:rPr>
              <a:t>Following traffic signals and rules.</a:t>
            </a:r>
          </a:p>
          <a:p>
            <a:r>
              <a:rPr lang="en-IN" sz="2400" dirty="0" smtClean="0">
                <a:latin typeface="Bodoni MT" pitchFamily="18" charset="0"/>
              </a:rPr>
              <a:t>And many more…</a:t>
            </a:r>
          </a:p>
        </p:txBody>
      </p:sp>
    </p:spTree>
    <p:extLst>
      <p:ext uri="{BB962C8B-B14F-4D97-AF65-F5344CB8AC3E}">
        <p14:creationId xmlns:p14="http://schemas.microsoft.com/office/powerpoint/2010/main" val="326686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u="sng" dirty="0" smtClean="0">
                <a:solidFill>
                  <a:srgbClr val="C00000"/>
                </a:solidFill>
                <a:effectLst>
                  <a:outerShdw blurRad="38100" dist="38100" dir="2700000" algn="tl">
                    <a:srgbClr val="000000">
                      <a:alpha val="43137"/>
                    </a:srgbClr>
                  </a:outerShdw>
                </a:effectLst>
                <a:latin typeface="Gabriola" pitchFamily="82" charset="0"/>
              </a:rPr>
              <a:t>The  Unwanted  Penalty</a:t>
            </a:r>
            <a:endParaRPr lang="en-IN" sz="4800" b="1" u="sng" dirty="0">
              <a:solidFill>
                <a:srgbClr val="C00000"/>
              </a:solidFill>
              <a:effectLst>
                <a:outerShdw blurRad="38100" dist="38100" dir="2700000" algn="tl">
                  <a:srgbClr val="000000">
                    <a:alpha val="43137"/>
                  </a:srgbClr>
                </a:outerShdw>
              </a:effectLst>
              <a:latin typeface="Gabriola" pitchFamily="82" charset="0"/>
            </a:endParaRPr>
          </a:p>
        </p:txBody>
      </p:sp>
      <p:sp>
        <p:nvSpPr>
          <p:cNvPr id="3" name="Content Placeholder 2"/>
          <p:cNvSpPr>
            <a:spLocks noGrp="1"/>
          </p:cNvSpPr>
          <p:nvPr>
            <p:ph idx="1"/>
          </p:nvPr>
        </p:nvSpPr>
        <p:spPr/>
        <p:txBody>
          <a:bodyPr>
            <a:normAutofit/>
          </a:bodyPr>
          <a:lstStyle/>
          <a:p>
            <a:r>
              <a:rPr lang="en-IN" sz="2400" dirty="0" smtClean="0">
                <a:latin typeface="Bodoni MT" pitchFamily="18" charset="0"/>
              </a:rPr>
              <a:t>Breaking of the above mentioned rules can lead to hefty penalty along with risking one or more life .</a:t>
            </a:r>
          </a:p>
          <a:p>
            <a:r>
              <a:rPr lang="en-IN" sz="2400" dirty="0" smtClean="0">
                <a:latin typeface="Bodoni MT" pitchFamily="18" charset="0"/>
              </a:rPr>
              <a:t>Breaking of these rules can lead to major accidents leading to incurable ailments , permanent physical damages or also death .</a:t>
            </a:r>
          </a:p>
          <a:p>
            <a:r>
              <a:rPr lang="en-IN" sz="2400" dirty="0" smtClean="0">
                <a:latin typeface="Bodoni MT" pitchFamily="18" charset="0"/>
              </a:rPr>
              <a:t>The following clearly shows the damage caused by accidents when some traffic rule are not followed.</a:t>
            </a:r>
          </a:p>
          <a:p>
            <a:pPr marL="0" indent="0">
              <a:buNone/>
            </a:pPr>
            <a:endParaRPr lang="en-IN" sz="2400" dirty="0" smtClean="0">
              <a:latin typeface="Bodoni MT" pitchFamily="18" charset="0"/>
            </a:endParaRPr>
          </a:p>
          <a:p>
            <a:pPr marL="0" indent="0">
              <a:buNone/>
            </a:pPr>
            <a:r>
              <a:rPr lang="en-IN" sz="2400" dirty="0" smtClean="0">
                <a:latin typeface="Bodoni MT" pitchFamily="18" charset="0"/>
              </a:rPr>
              <a:t>					</a:t>
            </a:r>
          </a:p>
          <a:p>
            <a:pPr marL="0" indent="0">
              <a:buNone/>
            </a:pPr>
            <a:endParaRPr lang="en-IN" sz="2400" dirty="0" smtClean="0">
              <a:latin typeface="Bodoni MT" pitchFamily="18" charset="0"/>
            </a:endParaRPr>
          </a:p>
          <a:p>
            <a:pPr marL="0" indent="0">
              <a:buNone/>
            </a:pPr>
            <a:endParaRPr lang="en-IN" sz="2400" dirty="0">
              <a:latin typeface="Bodoni MT" pitchFamily="18" charset="0"/>
            </a:endParaRPr>
          </a:p>
          <a:p>
            <a:pPr marL="0" indent="0">
              <a:buNone/>
            </a:pPr>
            <a:endParaRPr lang="en-IN" sz="2400" dirty="0">
              <a:latin typeface="Bodoni MT"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604" y="4611904"/>
            <a:ext cx="32099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352925"/>
            <a:ext cx="288032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14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IN" sz="3200" u="sng" dirty="0" smtClean="0">
                <a:solidFill>
                  <a:srgbClr val="C00000"/>
                </a:solidFill>
                <a:latin typeface="Gabriola" pitchFamily="82" charset="0"/>
              </a:rPr>
              <a:t>The Road Accident fatality chart</a:t>
            </a:r>
            <a:endParaRPr lang="en-IN" sz="3200" u="sng" dirty="0">
              <a:solidFill>
                <a:srgbClr val="C00000"/>
              </a:solidFill>
              <a:latin typeface="Gabriola" pitchFamily="82" charset="0"/>
            </a:endParaRPr>
          </a:p>
        </p:txBody>
      </p:sp>
      <p:sp>
        <p:nvSpPr>
          <p:cNvPr id="12" name="Text Placeholder 11"/>
          <p:cNvSpPr>
            <a:spLocks noGrp="1"/>
          </p:cNvSpPr>
          <p:nvPr>
            <p:ph type="body" sz="half" idx="2"/>
          </p:nvPr>
        </p:nvSpPr>
        <p:spPr>
          <a:xfrm>
            <a:off x="467544" y="1556792"/>
            <a:ext cx="3008313" cy="4691063"/>
          </a:xfrm>
        </p:spPr>
        <p:txBody>
          <a:bodyPr>
            <a:normAutofit/>
          </a:bodyPr>
          <a:lstStyle/>
          <a:p>
            <a:r>
              <a:rPr lang="en-IN" sz="2000" dirty="0" smtClean="0">
                <a:latin typeface="Bodoni MT" pitchFamily="18" charset="0"/>
              </a:rPr>
              <a:t>The fatalities caused by  road accidents </a:t>
            </a:r>
          </a:p>
          <a:p>
            <a:r>
              <a:rPr lang="en-IN" sz="2000" dirty="0" smtClean="0">
                <a:latin typeface="Bodoni MT" pitchFamily="18" charset="0"/>
              </a:rPr>
              <a:t>graph beside shows that the awareness </a:t>
            </a:r>
          </a:p>
          <a:p>
            <a:r>
              <a:rPr lang="en-IN" sz="2000" dirty="0" smtClean="0">
                <a:latin typeface="Bodoni MT" pitchFamily="18" charset="0"/>
              </a:rPr>
              <a:t>about following traffic rules and </a:t>
            </a:r>
          </a:p>
          <a:p>
            <a:r>
              <a:rPr lang="en-IN" sz="2000" dirty="0" smtClean="0">
                <a:latin typeface="Bodoni MT" pitchFamily="18" charset="0"/>
              </a:rPr>
              <a:t>regulations on roads has decreased the </a:t>
            </a:r>
          </a:p>
          <a:p>
            <a:r>
              <a:rPr lang="en-IN" sz="2000" dirty="0" smtClean="0">
                <a:latin typeface="Bodoni MT" pitchFamily="18" charset="0"/>
              </a:rPr>
              <a:t>number of fatalities and has increased </a:t>
            </a:r>
          </a:p>
          <a:p>
            <a:r>
              <a:rPr lang="en-IN" sz="2000" dirty="0" smtClean="0">
                <a:latin typeface="Bodoni MT" pitchFamily="18" charset="0"/>
              </a:rPr>
              <a:t>the safety of human race on roads.</a:t>
            </a:r>
          </a:p>
          <a:p>
            <a:endParaRPr lang="en-IN" sz="2000" dirty="0">
              <a:latin typeface="Bodoni MT" pitchFamily="18" charset="0"/>
            </a:endParaRPr>
          </a:p>
        </p:txBody>
      </p:sp>
      <p:pic>
        <p:nvPicPr>
          <p:cNvPr id="2053" name="Picture 5" descr="Image result for seat belt wearing trend in graph in world"/>
          <p:cNvPicPr>
            <a:picLocks noChangeAspect="1" noChangeArrowheads="1"/>
          </p:cNvPicPr>
          <p:nvPr/>
        </p:nvPicPr>
        <p:blipFill rotWithShape="1">
          <a:blip r:embed="rId2">
            <a:extLst>
              <a:ext uri="{28A0092B-C50C-407E-A947-70E740481C1C}">
                <a14:useLocalDpi xmlns:a14="http://schemas.microsoft.com/office/drawing/2010/main" val="0"/>
              </a:ext>
            </a:extLst>
          </a:blip>
          <a:srcRect t="8506" b="5068"/>
          <a:stretch/>
        </p:blipFill>
        <p:spPr bwMode="auto">
          <a:xfrm>
            <a:off x="3554194" y="476672"/>
            <a:ext cx="5616624" cy="56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80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608</Words>
  <Application>Microsoft Office PowerPoint</Application>
  <PresentationFormat>On-screen Show (4:3)</PresentationFormat>
  <Paragraphs>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Road Safety and vehicle registrations and safety</vt:lpstr>
      <vt:lpstr>The Automobile Effect</vt:lpstr>
      <vt:lpstr>PowerPoint Presentation</vt:lpstr>
      <vt:lpstr>Vehicle Population World-Wide</vt:lpstr>
      <vt:lpstr>Commercial Vehicle Population</vt:lpstr>
      <vt:lpstr>Private Vehicle Population</vt:lpstr>
      <vt:lpstr>The Vehicles’ Rulebook</vt:lpstr>
      <vt:lpstr>The  Unwanted  Penalty</vt:lpstr>
      <vt:lpstr>The Road Accident fatality chart</vt:lpstr>
      <vt:lpstr>The Road Accident fatality chart</vt:lpstr>
      <vt:lpstr>PowerPoint Presentation</vt:lpstr>
      <vt:lpstr>PowerPoint Presentation</vt:lpstr>
      <vt:lpstr>Safety Standards</vt:lpstr>
      <vt:lpstr>BAC (Blood Alcohol Concetration) Limit</vt:lpstr>
      <vt:lpstr>Seat  - Belt Wearing  Trends</vt:lpstr>
      <vt:lpstr>Some excuses given by motorists for not wearing seat belts</vt:lpstr>
      <vt:lpstr>PowerPoint Presentation</vt:lpstr>
      <vt:lpstr>Speed – Limit Rates </vt:lpstr>
      <vt:lpstr>PowerPoint Presentation</vt:lpstr>
      <vt:lpstr>Security by using Helmet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 and vehicle registrations and safety</dc:title>
  <dc:creator>Parth</dc:creator>
  <cp:lastModifiedBy>Parth</cp:lastModifiedBy>
  <cp:revision>22</cp:revision>
  <dcterms:created xsi:type="dcterms:W3CDTF">2019-10-08T10:47:32Z</dcterms:created>
  <dcterms:modified xsi:type="dcterms:W3CDTF">2019-10-08T18:15:03Z</dcterms:modified>
</cp:coreProperties>
</file>