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3B59A4F-8CCE-4A5E-8F86-E0BD61C18CB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F9FC45D-9077-42D2-B6C1-341C5C8743E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08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9A4F-8CCE-4A5E-8F86-E0BD61C18CB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C45D-9077-42D2-B6C1-341C5C874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4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9A4F-8CCE-4A5E-8F86-E0BD61C18CB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C45D-9077-42D2-B6C1-341C5C8743E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9A4F-8CCE-4A5E-8F86-E0BD61C18CB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C45D-9077-42D2-B6C1-341C5C8743E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410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9A4F-8CCE-4A5E-8F86-E0BD61C18CB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C45D-9077-42D2-B6C1-341C5C874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854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9A4F-8CCE-4A5E-8F86-E0BD61C18CB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C45D-9077-42D2-B6C1-341C5C8743E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076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9A4F-8CCE-4A5E-8F86-E0BD61C18CB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C45D-9077-42D2-B6C1-341C5C8743E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055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9A4F-8CCE-4A5E-8F86-E0BD61C18CB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C45D-9077-42D2-B6C1-341C5C8743E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824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9A4F-8CCE-4A5E-8F86-E0BD61C18CB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C45D-9077-42D2-B6C1-341C5C8743E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2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9A4F-8CCE-4A5E-8F86-E0BD61C18CB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C45D-9077-42D2-B6C1-341C5C874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07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9A4F-8CCE-4A5E-8F86-E0BD61C18CB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C45D-9077-42D2-B6C1-341C5C8743E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91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9A4F-8CCE-4A5E-8F86-E0BD61C18CB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C45D-9077-42D2-B6C1-341C5C874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8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9A4F-8CCE-4A5E-8F86-E0BD61C18CB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C45D-9077-42D2-B6C1-341C5C8743E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46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9A4F-8CCE-4A5E-8F86-E0BD61C18CB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C45D-9077-42D2-B6C1-341C5C8743E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04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9A4F-8CCE-4A5E-8F86-E0BD61C18CB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C45D-9077-42D2-B6C1-341C5C874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56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9A4F-8CCE-4A5E-8F86-E0BD61C18CB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C45D-9077-42D2-B6C1-341C5C8743E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33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9A4F-8CCE-4A5E-8F86-E0BD61C18CB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C45D-9077-42D2-B6C1-341C5C874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2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B59A4F-8CCE-4A5E-8F86-E0BD61C18CB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9FC45D-9077-42D2-B6C1-341C5C874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61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E5E6-1CAD-4010-2D59-C2E101A4C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CAPSTONE PROJECT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8D6ED-F1A2-B140-91AC-468898C12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8728" y="4419600"/>
            <a:ext cx="4249271" cy="838199"/>
          </a:xfrm>
        </p:spPr>
        <p:txBody>
          <a:bodyPr/>
          <a:lstStyle/>
          <a:p>
            <a:r>
              <a:rPr lang="en-IN" dirty="0"/>
              <a:t>By Sweta </a:t>
            </a:r>
            <a:r>
              <a:rPr lang="en-IN" dirty="0" err="1"/>
              <a:t>Prasher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08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9933-B0D5-5893-19D1-BC90B210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Order Level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DDF0-C98E-880C-E0E6-762E102D6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From the data, following are the things I have observed</a:t>
            </a:r>
          </a:p>
          <a:p>
            <a:r>
              <a:rPr lang="en-US" dirty="0"/>
              <a:t>1. Count of order is highest in the afternoon and lowest at "Late night“.</a:t>
            </a:r>
          </a:p>
          <a:p>
            <a:r>
              <a:rPr lang="en-US" dirty="0"/>
              <a:t>2. As the month is changing, count of orders is increasing. As we can see, in the month of January, the order count is lowest of all but it is increasing gradually.</a:t>
            </a:r>
          </a:p>
          <a:p>
            <a:r>
              <a:rPr lang="en-US" dirty="0"/>
              <a:t>3. Delivery charge percent is highest at "Late night" and lowest in the "Afternoon".</a:t>
            </a:r>
          </a:p>
          <a:p>
            <a:r>
              <a:rPr lang="en-US" dirty="0"/>
              <a:t>4. Highest increase in the monthly orders can be clearly seen in the "Solution 2" graph. It is from August to September month.</a:t>
            </a:r>
          </a:p>
          <a:p>
            <a:r>
              <a:rPr lang="en-US" dirty="0"/>
              <a:t>5. Discount percent is highest in the "Evening" and lowest at late night in both the graphs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65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C044-AD08-63A5-B66C-B1176B01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Completion Rate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17D0E-A3A7-E24D-ACF1-1F1FE4B3F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1	Overall Completion Rate lies between 97-100%.</a:t>
            </a:r>
          </a:p>
          <a:p>
            <a:r>
              <a:rPr lang="en-US" dirty="0"/>
              <a:t>2	On Sunday Evening and Wednesday's Late Night order, Completion Rate is 100%.</a:t>
            </a:r>
          </a:p>
          <a:p>
            <a:r>
              <a:rPr lang="en-US" dirty="0"/>
              <a:t>3	Overall completion Rate for most of the cities is 100%.</a:t>
            </a:r>
          </a:p>
          <a:p>
            <a:r>
              <a:rPr lang="en-US" dirty="0"/>
              <a:t>4	As the count of product increases, completion rate becomes high.</a:t>
            </a:r>
          </a:p>
          <a:p>
            <a:r>
              <a:rPr lang="en-US" dirty="0"/>
              <a:t>5	For all the orders, which have product count more than 16, completion Rate is 100%.</a:t>
            </a:r>
          </a:p>
          <a:p>
            <a:r>
              <a:rPr lang="en-US" dirty="0"/>
              <a:t>6	Overall Source wise completion Rate lies around 99.50%.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93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B035-AD6D-3208-2474-8C447D0B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Level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73589-4014-5184-F4FF-FA9252648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Overall Source wise completion Rate lies around 99.50%.</a:t>
            </a:r>
          </a:p>
          <a:p>
            <a:r>
              <a:rPr lang="en-US" dirty="0"/>
              <a:t>Overall Lifetime Value for Snapchat is highest and for Instagram is lowest.</a:t>
            </a:r>
          </a:p>
          <a:p>
            <a:r>
              <a:rPr lang="en-US" dirty="0"/>
              <a:t>In May, LTV is highest </a:t>
            </a:r>
            <a:r>
              <a:rPr lang="en-US" dirty="0" err="1"/>
              <a:t>i.e</a:t>
            </a:r>
            <a:r>
              <a:rPr lang="en-US" dirty="0"/>
              <a:t> Rs. 398.82/customer and lowest in the month of September </a:t>
            </a:r>
            <a:r>
              <a:rPr lang="en-US" dirty="0" err="1"/>
              <a:t>i.e</a:t>
            </a:r>
            <a:r>
              <a:rPr lang="en-US" dirty="0"/>
              <a:t> Rs. 315.5/customer.</a:t>
            </a:r>
          </a:p>
          <a:p>
            <a:r>
              <a:rPr lang="en-US" dirty="0"/>
              <a:t>Revenue for organic Source is highest of all without considering discount.</a:t>
            </a:r>
          </a:p>
          <a:p>
            <a:r>
              <a:rPr lang="en-US" dirty="0"/>
              <a:t>Revenue for Instagram is lowest.</a:t>
            </a:r>
          </a:p>
          <a:p>
            <a:r>
              <a:rPr lang="en-US" dirty="0"/>
              <a:t>Average revenue in the month of September is highest after giving discount.</a:t>
            </a:r>
          </a:p>
          <a:p>
            <a:r>
              <a:rPr lang="en-US" dirty="0"/>
              <a:t>9 out 10 customers give 5 rating score considering any slot.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969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079D-82EB-5115-9966-C5E8DBD8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Delivery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CFE2D-3EB6-F2C2-7D4D-A0A1F0708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For Mahadevapura, delivery time is the highest i.e. greater than 2 hours.</a:t>
            </a:r>
          </a:p>
          <a:p>
            <a:r>
              <a:rPr lang="en-US" dirty="0"/>
              <a:t>2. In major cases, overall delivery time is little higher on weekends than weekdays .</a:t>
            </a:r>
          </a:p>
          <a:p>
            <a:r>
              <a:rPr lang="en-US" dirty="0"/>
              <a:t>3. Overall delivery time is highest in Afternoon.</a:t>
            </a:r>
          </a:p>
          <a:p>
            <a:r>
              <a:rPr lang="en-US" dirty="0"/>
              <a:t>4. Average delivery charges are highest at night.</a:t>
            </a:r>
          </a:p>
          <a:p>
            <a:r>
              <a:rPr lang="en-US" dirty="0"/>
              <a:t>5. In mostly cases, overall delivery time is around 15 minutes.</a:t>
            </a:r>
          </a:p>
        </p:txBody>
      </p:sp>
    </p:spTree>
    <p:extLst>
      <p:ext uri="{BB962C8B-B14F-4D97-AF65-F5344CB8AC3E}">
        <p14:creationId xmlns:p14="http://schemas.microsoft.com/office/powerpoint/2010/main" val="128479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03EF72-7E45-8889-764D-4EE41891B0C0}"/>
              </a:ext>
            </a:extLst>
          </p:cNvPr>
          <p:cNvSpPr/>
          <p:nvPr/>
        </p:nvSpPr>
        <p:spPr>
          <a:xfrm>
            <a:off x="3952177" y="2967335"/>
            <a:ext cx="4287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43106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</TotalTime>
  <Words>400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CAPSTONE PROJECT ANALYSIS</vt:lpstr>
      <vt:lpstr>Order Level Analysis</vt:lpstr>
      <vt:lpstr>Completion Rate Analysis</vt:lpstr>
      <vt:lpstr>Customer Level Analysis</vt:lpstr>
      <vt:lpstr>Delivery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ANALYSIS</dc:title>
  <dc:creator>Sweta Prasher</dc:creator>
  <cp:lastModifiedBy>Sweta Prasher</cp:lastModifiedBy>
  <cp:revision>1</cp:revision>
  <dcterms:created xsi:type="dcterms:W3CDTF">2023-11-26T15:19:14Z</dcterms:created>
  <dcterms:modified xsi:type="dcterms:W3CDTF">2023-11-26T16:24:42Z</dcterms:modified>
</cp:coreProperties>
</file>