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8" r:id="rId2"/>
    <p:sldId id="269" r:id="rId3"/>
    <p:sldId id="258" r:id="rId4"/>
    <p:sldId id="257"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74"/>
    <a:srgbClr val="00B2DC"/>
    <a:srgbClr val="E6F8FC"/>
    <a:srgbClr val="E85A50"/>
    <a:srgbClr val="AC322C"/>
    <a:srgbClr val="F59120"/>
    <a:srgbClr val="FBB615"/>
    <a:srgbClr val="EDC7B9"/>
    <a:srgbClr val="12121E"/>
    <a:srgbClr val="FCD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64" d="100"/>
          <a:sy n="64" d="100"/>
        </p:scale>
        <p:origin x="7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C76DA-5574-4157-B62F-20384F571CBC}" type="datetimeFigureOut">
              <a:rPr lang="en-US" smtClean="0"/>
              <a:t>6/10/2024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1FC32-011A-4547-9318-1486604A96F4}" type="slidenum">
              <a:rPr lang="en-US" smtClean="0"/>
              <a:t>‹#›</a:t>
            </a:fld>
            <a:endParaRPr lang="en-US"/>
          </a:p>
        </p:txBody>
      </p:sp>
    </p:spTree>
    <p:extLst>
      <p:ext uri="{BB962C8B-B14F-4D97-AF65-F5344CB8AC3E}">
        <p14:creationId xmlns:p14="http://schemas.microsoft.com/office/powerpoint/2010/main" val="274124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ome Pag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8" b="3333"/>
          <a:stretch/>
        </p:blipFill>
        <p:spPr>
          <a:xfrm>
            <a:off x="0" y="-1"/>
            <a:ext cx="12192000" cy="6765653"/>
          </a:xfrm>
          <a:prstGeom prst="rect">
            <a:avLst/>
          </a:prstGeom>
        </p:spPr>
      </p:pic>
    </p:spTree>
    <p:extLst>
      <p:ext uri="{BB962C8B-B14F-4D97-AF65-F5344CB8AC3E}">
        <p14:creationId xmlns:p14="http://schemas.microsoft.com/office/powerpoint/2010/main" val="129291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4"/>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377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0" y="-7765"/>
            <a:ext cx="12189600" cy="6874883"/>
          </a:xfrm>
          <a:prstGeom prst="rect">
            <a:avLst/>
          </a:prstGeom>
        </p:spPr>
      </p:pic>
      <p:sp>
        <p:nvSpPr>
          <p:cNvPr id="2" name="Title 1">
            <a:extLst>
              <a:ext uri="{FF2B5EF4-FFF2-40B4-BE49-F238E27FC236}">
                <a16:creationId xmlns:a16="http://schemas.microsoft.com/office/drawing/2014/main" id="{DBA5E1E9-9825-A3EB-D936-9086B6A33748}"/>
              </a:ext>
            </a:extLst>
          </p:cNvPr>
          <p:cNvSpPr>
            <a:spLocks noGrp="1"/>
          </p:cNvSpPr>
          <p:nvPr>
            <p:ph type="ctrTitle"/>
          </p:nvPr>
        </p:nvSpPr>
        <p:spPr>
          <a:xfrm>
            <a:off x="628849" y="718101"/>
            <a:ext cx="11056219" cy="677562"/>
          </a:xfrm>
          <a:prstGeom prst="rect">
            <a:avLst/>
          </a:prstGeom>
        </p:spPr>
        <p:txBody>
          <a:bodyPr anchor="t"/>
          <a:lstStyle>
            <a:lvl1pPr algn="l">
              <a:defRPr sz="3600" b="1">
                <a:solidFill>
                  <a:srgbClr val="E85A50"/>
                </a:solidFill>
                <a:latin typeface="Muli" panose="00000500000000000000" pitchFamily="2"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B0D9758C-7F0D-9F23-2F0C-DAECED51C4E3}"/>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D97CEE14-CC8F-50C0-D718-F49D0AE6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71480-592A-6328-CCBC-811209074CFA}"/>
              </a:ext>
            </a:extLst>
          </p:cNvPr>
          <p:cNvSpPr>
            <a:spLocks noGrp="1"/>
          </p:cNvSpPr>
          <p:nvPr>
            <p:ph type="sldNum" sz="quarter" idx="12"/>
          </p:nvPr>
        </p:nvSpPr>
        <p:spPr/>
        <p:txBody>
          <a:bodyPr/>
          <a:lstStyle/>
          <a:p>
            <a:fld id="{98C369B8-0EBA-44E4-A0A2-3F54D725A438}" type="slidenum">
              <a:rPr lang="en-US" smtClean="0"/>
              <a:t>‹#›</a:t>
            </a:fld>
            <a:endParaRPr lang="en-US"/>
          </a:p>
        </p:txBody>
      </p:sp>
      <p:grpSp>
        <p:nvGrpSpPr>
          <p:cNvPr id="8" name="Group 7"/>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A86CBF6D-C584-5C6A-F158-1958223A12DA}"/>
              </a:ext>
            </a:extLst>
          </p:cNvPr>
          <p:cNvSpPr>
            <a:spLocks noGrp="1"/>
          </p:cNvSpPr>
          <p:nvPr>
            <p:ph idx="1"/>
          </p:nvPr>
        </p:nvSpPr>
        <p:spPr>
          <a:xfrm>
            <a:off x="628848" y="1568379"/>
            <a:ext cx="11056219" cy="4351338"/>
          </a:xfrm>
          <a:prstGeom prst="rect">
            <a:avLst/>
          </a:prstGeom>
        </p:spPr>
        <p:txBody>
          <a:bodyPr/>
          <a:lstStyle>
            <a:lvl1pPr>
              <a:defRPr>
                <a:solidFill>
                  <a:schemeClr val="tx1">
                    <a:lumMod val="75000"/>
                    <a:lumOff val="25000"/>
                  </a:schemeClr>
                </a:solidFill>
                <a:latin typeface="Muli" panose="00000500000000000000" pitchFamily="2" charset="0"/>
              </a:defRPr>
            </a:lvl1pPr>
            <a:lvl2pPr>
              <a:defRPr>
                <a:solidFill>
                  <a:schemeClr val="tx1">
                    <a:lumMod val="75000"/>
                    <a:lumOff val="25000"/>
                  </a:schemeClr>
                </a:solidFill>
                <a:latin typeface="Muli" panose="00000500000000000000" pitchFamily="2" charset="0"/>
              </a:defRPr>
            </a:lvl2pPr>
            <a:lvl3pPr>
              <a:defRPr>
                <a:solidFill>
                  <a:schemeClr val="tx1">
                    <a:lumMod val="75000"/>
                    <a:lumOff val="25000"/>
                  </a:schemeClr>
                </a:solidFill>
                <a:latin typeface="Muli" panose="00000500000000000000" pitchFamily="2" charset="0"/>
              </a:defRPr>
            </a:lvl3pPr>
            <a:lvl4pPr>
              <a:defRPr>
                <a:solidFill>
                  <a:schemeClr val="tx1">
                    <a:lumMod val="75000"/>
                    <a:lumOff val="25000"/>
                  </a:schemeClr>
                </a:solidFill>
                <a:latin typeface="Muli" panose="00000500000000000000" pitchFamily="2" charset="0"/>
              </a:defRPr>
            </a:lvl4pPr>
            <a:lvl5pPr>
              <a:defRPr>
                <a:solidFill>
                  <a:schemeClr val="tx1">
                    <a:lumMod val="75000"/>
                    <a:lumOff val="25000"/>
                  </a:schemeClr>
                </a:solidFill>
                <a:latin typeface="Muli" panose="000005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46488" y="441316"/>
            <a:ext cx="935583" cy="690430"/>
          </a:xfrm>
          <a:prstGeom prst="rect">
            <a:avLst/>
          </a:prstGeom>
        </p:spPr>
      </p:pic>
    </p:spTree>
    <p:extLst>
      <p:ext uri="{BB962C8B-B14F-4D97-AF65-F5344CB8AC3E}">
        <p14:creationId xmlns:p14="http://schemas.microsoft.com/office/powerpoint/2010/main" val="829928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40E90-F1EA-CE6C-4352-712F30158875}"/>
              </a:ext>
            </a:extLst>
          </p:cNvPr>
          <p:cNvSpPr>
            <a:spLocks noGrp="1"/>
          </p:cNvSpPr>
          <p:nvPr>
            <p:ph type="dt" sz="half" idx="10"/>
          </p:nvPr>
        </p:nvSpPr>
        <p:spPr/>
        <p:txBody>
          <a:bodyPr/>
          <a:lstStyle/>
          <a:p>
            <a:fld id="{8FA852E8-6374-4FFA-B7C4-914E08AB2B73}" type="datetimeFigureOut">
              <a:rPr lang="en-US" smtClean="0"/>
              <a:t>6/10/2024</a:t>
            </a:fld>
            <a:endParaRPr lang="en-US"/>
          </a:p>
        </p:txBody>
      </p:sp>
      <p:sp>
        <p:nvSpPr>
          <p:cNvPr id="3" name="Footer Placeholder 2">
            <a:extLst>
              <a:ext uri="{FF2B5EF4-FFF2-40B4-BE49-F238E27FC236}">
                <a16:creationId xmlns:a16="http://schemas.microsoft.com/office/drawing/2014/main" id="{F4492B38-6A36-7379-D109-C7F86635D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35841-5A9D-FF6C-2CA1-674AAA227388}"/>
              </a:ext>
            </a:extLst>
          </p:cNvPr>
          <p:cNvSpPr>
            <a:spLocks noGrp="1"/>
          </p:cNvSpPr>
          <p:nvPr>
            <p:ph type="sldNum" sz="quarter" idx="12"/>
          </p:nvPr>
        </p:nvSpPr>
        <p:spPr/>
        <p:txBody>
          <a:bodyPr/>
          <a:lstStyle/>
          <a:p>
            <a:fld id="{98C369B8-0EBA-44E4-A0A2-3F54D725A438}" type="slidenum">
              <a:rPr lang="en-US" smtClean="0"/>
              <a:t>‹#›</a:t>
            </a:fld>
            <a:endParaRPr lang="en-US"/>
          </a:p>
        </p:txBody>
      </p:sp>
    </p:spTree>
    <p:extLst>
      <p:ext uri="{BB962C8B-B14F-4D97-AF65-F5344CB8AC3E}">
        <p14:creationId xmlns:p14="http://schemas.microsoft.com/office/powerpoint/2010/main" val="262048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307852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317BD7-F88C-42C7-9CFF-3D0DFEC512E9}"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86F03-2FBF-41DE-B3CD-FC427FB835D9}" type="slidenum">
              <a:rPr lang="en-US" smtClean="0"/>
              <a:pPr/>
              <a:t>‹#›</a:t>
            </a:fld>
            <a:endParaRPr lang="en-US"/>
          </a:p>
        </p:txBody>
      </p:sp>
    </p:spTree>
    <p:extLst>
      <p:ext uri="{BB962C8B-B14F-4D97-AF65-F5344CB8AC3E}">
        <p14:creationId xmlns:p14="http://schemas.microsoft.com/office/powerpoint/2010/main" val="870360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3A1881-31F5-2496-1EA4-74734FF03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852E8-6374-4FFA-B7C4-914E08AB2B73}" type="datetimeFigureOut">
              <a:rPr lang="en-US" smtClean="0"/>
              <a:t>6/10/2024</a:t>
            </a:fld>
            <a:endParaRPr lang="en-US"/>
          </a:p>
        </p:txBody>
      </p:sp>
      <p:sp>
        <p:nvSpPr>
          <p:cNvPr id="5" name="Footer Placeholder 4">
            <a:extLst>
              <a:ext uri="{FF2B5EF4-FFF2-40B4-BE49-F238E27FC236}">
                <a16:creationId xmlns:a16="http://schemas.microsoft.com/office/drawing/2014/main" id="{CA4C25E1-8C13-E577-0A5D-3E7CE9845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9F768C-FCAC-FED8-B88B-0EBEAF75CDDC}"/>
              </a:ext>
            </a:extLst>
          </p:cNvPr>
          <p:cNvSpPr>
            <a:spLocks noGrp="1"/>
          </p:cNvSpPr>
          <p:nvPr>
            <p:ph type="sldNum" sz="quarter" idx="4"/>
          </p:nvPr>
        </p:nvSpPr>
        <p:spPr>
          <a:xfrm>
            <a:off x="935174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369B8-0EBA-44E4-A0A2-3F54D725A438}" type="slidenum">
              <a:rPr lang="en-US" smtClean="0"/>
              <a:t>‹#›</a:t>
            </a:fld>
            <a:endParaRPr lang="en-US"/>
          </a:p>
        </p:txBody>
      </p:sp>
      <p:grpSp>
        <p:nvGrpSpPr>
          <p:cNvPr id="12" name="Group 11"/>
          <p:cNvGrpSpPr/>
          <p:nvPr userDrawn="1"/>
        </p:nvGrpSpPr>
        <p:grpSpPr>
          <a:xfrm>
            <a:off x="469895" y="6512484"/>
            <a:ext cx="82800" cy="252382"/>
            <a:chOff x="4173599" y="2913185"/>
            <a:chExt cx="82800" cy="252382"/>
          </a:xfrm>
        </p:grpSpPr>
        <p:sp>
          <p:nvSpPr>
            <p:cNvPr id="9" name="Oval 8"/>
            <p:cNvSpPr/>
            <p:nvPr userDrawn="1"/>
          </p:nvSpPr>
          <p:spPr>
            <a:xfrm>
              <a:off x="4173599" y="2913185"/>
              <a:ext cx="82800" cy="82800"/>
            </a:xfrm>
            <a:prstGeom prst="ellipse">
              <a:avLst/>
            </a:prstGeom>
            <a:solidFill>
              <a:srgbClr val="FBB6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userDrawn="1"/>
          </p:nvSpPr>
          <p:spPr>
            <a:xfrm>
              <a:off x="4173599" y="2997976"/>
              <a:ext cx="82800" cy="82800"/>
            </a:xfrm>
            <a:prstGeom prst="ellipse">
              <a:avLst/>
            </a:prstGeom>
            <a:solidFill>
              <a:srgbClr val="F591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userDrawn="1"/>
          </p:nvSpPr>
          <p:spPr>
            <a:xfrm>
              <a:off x="4173599" y="3082767"/>
              <a:ext cx="82800" cy="82800"/>
            </a:xfrm>
            <a:prstGeom prst="ellipse">
              <a:avLst/>
            </a:prstGeom>
            <a:solidFill>
              <a:srgbClr val="AC3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userDrawn="1"/>
        </p:nvSpPr>
        <p:spPr>
          <a:xfrm>
            <a:off x="2400" y="6768000"/>
            <a:ext cx="12189600" cy="90000"/>
          </a:xfrm>
          <a:prstGeom prst="rect">
            <a:avLst/>
          </a:prstGeom>
          <a:gradFill flip="none" rotWithShape="1">
            <a:gsLst>
              <a:gs pos="0">
                <a:srgbClr val="00B2DC"/>
              </a:gs>
              <a:gs pos="100000">
                <a:srgbClr val="E85A5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900165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5" r:id="rId4"/>
    <p:sldLayoutId id="2147483662"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45EF79-2E66-4600-7D7D-5A68CA126D4F}"/>
              </a:ext>
            </a:extLst>
          </p:cNvPr>
          <p:cNvSpPr txBox="1"/>
          <p:nvPr/>
        </p:nvSpPr>
        <p:spPr>
          <a:xfrm>
            <a:off x="6944265" y="122069"/>
            <a:ext cx="6038490" cy="1015663"/>
          </a:xfrm>
          <a:prstGeom prst="rect">
            <a:avLst/>
          </a:prstGeom>
          <a:noFill/>
        </p:spPr>
        <p:txBody>
          <a:bodyPr wrap="square" rtlCol="0">
            <a:spAutoFit/>
          </a:bodyPr>
          <a:lstStyle/>
          <a:p>
            <a:pPr algn="ctr"/>
            <a:r>
              <a:rPr lang="en-US" sz="3000" b="1" spc="300" dirty="0" err="1">
                <a:solidFill>
                  <a:srgbClr val="E85A50"/>
                </a:solidFill>
                <a:latin typeface="Montserrat Light" panose="00000400000000000000" pitchFamily="2" charset="0"/>
              </a:rPr>
              <a:t>DEliVERiNG</a:t>
            </a:r>
            <a:r>
              <a:rPr lang="en-US" sz="3000" b="1" spc="300" dirty="0" err="1">
                <a:solidFill>
                  <a:srgbClr val="00B3DD"/>
                </a:solidFill>
                <a:latin typeface="Montserrat Light" panose="00000400000000000000" pitchFamily="2" charset="0"/>
              </a:rPr>
              <a:t>SKiLLS</a:t>
            </a:r>
            <a:endParaRPr lang="en-US" sz="3000" b="1" spc="300" dirty="0">
              <a:solidFill>
                <a:srgbClr val="00B3DD"/>
              </a:solidFill>
              <a:latin typeface="Montserrat Light" panose="00000400000000000000" pitchFamily="2" charset="0"/>
            </a:endParaRPr>
          </a:p>
          <a:p>
            <a:pPr algn="ctr"/>
            <a:r>
              <a:rPr lang="en-US" sz="3000" b="1" spc="300" dirty="0" err="1">
                <a:solidFill>
                  <a:srgbClr val="E85A50"/>
                </a:solidFill>
                <a:latin typeface="Montserrat Light" panose="00000400000000000000" pitchFamily="2" charset="0"/>
              </a:rPr>
              <a:t>DRiViNG</a:t>
            </a:r>
            <a:r>
              <a:rPr lang="en-US" sz="3000" b="1" spc="300" dirty="0" err="1">
                <a:solidFill>
                  <a:srgbClr val="00B3DD"/>
                </a:solidFill>
                <a:latin typeface="Montserrat Light" panose="00000400000000000000" pitchFamily="2" charset="0"/>
              </a:rPr>
              <a:t>SUCCESS</a:t>
            </a:r>
            <a:endParaRPr lang="en-US" sz="3000" b="1" spc="300" dirty="0">
              <a:solidFill>
                <a:srgbClr val="00B3DD"/>
              </a:solidFill>
              <a:latin typeface="Montserrat Light" panose="00000400000000000000" pitchFamily="2" charset="0"/>
            </a:endParaRPr>
          </a:p>
        </p:txBody>
      </p:sp>
      <p:sp>
        <p:nvSpPr>
          <p:cNvPr id="4" name="TextBox 3">
            <a:extLst>
              <a:ext uri="{FF2B5EF4-FFF2-40B4-BE49-F238E27FC236}">
                <a16:creationId xmlns:a16="http://schemas.microsoft.com/office/drawing/2014/main" id="{CFC8A88C-E55C-40C2-DFAF-9786C170AB4F}"/>
              </a:ext>
            </a:extLst>
          </p:cNvPr>
          <p:cNvSpPr txBox="1"/>
          <p:nvPr/>
        </p:nvSpPr>
        <p:spPr>
          <a:xfrm>
            <a:off x="10477763" y="6471111"/>
            <a:ext cx="1606530" cy="276999"/>
          </a:xfrm>
          <a:prstGeom prst="rect">
            <a:avLst/>
          </a:prstGeom>
          <a:noFill/>
        </p:spPr>
        <p:txBody>
          <a:bodyPr wrap="none" rtlCol="0">
            <a:spAutoFit/>
          </a:bodyPr>
          <a:lstStyle/>
          <a:p>
            <a:r>
              <a:rPr lang="en-US" sz="1200" dirty="0">
                <a:solidFill>
                  <a:srgbClr val="E85A50"/>
                </a:solidFill>
                <a:latin typeface="Montserrat" panose="00000500000000000000" pitchFamily="2" charset="0"/>
              </a:rPr>
              <a:t>www.VINSYS.COM</a:t>
            </a:r>
          </a:p>
        </p:txBody>
      </p:sp>
      <p:pic>
        <p:nvPicPr>
          <p:cNvPr id="5" name="Picture 4">
            <a:extLst>
              <a:ext uri="{FF2B5EF4-FFF2-40B4-BE49-F238E27FC236}">
                <a16:creationId xmlns:a16="http://schemas.microsoft.com/office/drawing/2014/main" id="{389AEDA9-25A6-6407-71CC-497490A9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118" y="6221317"/>
            <a:ext cx="88910" cy="24979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932" y="216959"/>
            <a:ext cx="1627935" cy="1201364"/>
          </a:xfrm>
          <a:prstGeom prst="rect">
            <a:avLst/>
          </a:prstGeom>
        </p:spPr>
      </p:pic>
    </p:spTree>
    <p:extLst>
      <p:ext uri="{BB962C8B-B14F-4D97-AF65-F5344CB8AC3E}">
        <p14:creationId xmlns:p14="http://schemas.microsoft.com/office/powerpoint/2010/main" val="265745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9D91-88F4-8FDA-1E22-EB91897BC3EA}"/>
              </a:ext>
            </a:extLst>
          </p:cNvPr>
          <p:cNvSpPr>
            <a:spLocks noGrp="1"/>
          </p:cNvSpPr>
          <p:nvPr>
            <p:ph type="ctrTitle"/>
          </p:nvPr>
        </p:nvSpPr>
        <p:spPr/>
        <p:txBody>
          <a:bodyPr/>
          <a:lstStyle/>
          <a:p>
            <a:pPr algn="ctr"/>
            <a:r>
              <a:rPr lang="en-US" b="1" dirty="0"/>
              <a:t>When to proceed with NoSQL</a:t>
            </a:r>
            <a:endParaRPr lang="en-IN" b="1" dirty="0"/>
          </a:p>
        </p:txBody>
      </p:sp>
      <p:sp>
        <p:nvSpPr>
          <p:cNvPr id="3" name="Content Placeholder 2">
            <a:extLst>
              <a:ext uri="{FF2B5EF4-FFF2-40B4-BE49-F238E27FC236}">
                <a16:creationId xmlns:a16="http://schemas.microsoft.com/office/drawing/2014/main" id="{157F32A7-C159-B419-A62B-E3B5D00D9899}"/>
              </a:ext>
            </a:extLst>
          </p:cNvPr>
          <p:cNvSpPr>
            <a:spLocks noGrp="1"/>
          </p:cNvSpPr>
          <p:nvPr>
            <p:ph idx="1"/>
          </p:nvPr>
        </p:nvSpPr>
        <p:spPr/>
        <p:txBody>
          <a:bodyPr/>
          <a:lstStyle/>
          <a:p>
            <a:r>
              <a:rPr lang="en-US" b="0" i="0" dirty="0">
                <a:solidFill>
                  <a:srgbClr val="273239"/>
                </a:solidFill>
                <a:effectLst/>
                <a:latin typeface="urw-din"/>
              </a:rPr>
              <a:t>If your organization is dealing with </a:t>
            </a:r>
            <a:r>
              <a:rPr lang="en-US" b="1" i="0" dirty="0">
                <a:solidFill>
                  <a:srgbClr val="273239"/>
                </a:solidFill>
                <a:effectLst/>
                <a:latin typeface="urw-din"/>
              </a:rPr>
              <a:t>massive amounts of unstructured data </a:t>
            </a:r>
            <a:r>
              <a:rPr lang="en-US" b="0" i="0" dirty="0">
                <a:solidFill>
                  <a:srgbClr val="273239"/>
                </a:solidFill>
                <a:effectLst/>
                <a:latin typeface="urw-din"/>
              </a:rPr>
              <a:t>and your data requirements aren’t clear at the outset, you probably don’t have the luxury of developing a relational database with a clearly defined schema. In these cases, use NoSQL databases, you will get much more flexibility than its traditional counterparts.</a:t>
            </a:r>
          </a:p>
          <a:p>
            <a:r>
              <a:rPr lang="en-US" dirty="0">
                <a:solidFill>
                  <a:srgbClr val="273239"/>
                </a:solidFill>
                <a:latin typeface="urw-din"/>
              </a:rPr>
              <a:t>When </a:t>
            </a:r>
            <a:r>
              <a:rPr lang="en-US" b="1" dirty="0">
                <a:solidFill>
                  <a:srgbClr val="273239"/>
                </a:solidFill>
                <a:latin typeface="urw-din"/>
              </a:rPr>
              <a:t>De-Normalization</a:t>
            </a:r>
            <a:r>
              <a:rPr lang="en-US" dirty="0">
                <a:solidFill>
                  <a:srgbClr val="273239"/>
                </a:solidFill>
                <a:latin typeface="urw-din"/>
              </a:rPr>
              <a:t> of Data Model needs to be done for getting faster access to data.</a:t>
            </a:r>
          </a:p>
          <a:p>
            <a:r>
              <a:rPr lang="en-US" dirty="0">
                <a:solidFill>
                  <a:srgbClr val="273239"/>
                </a:solidFill>
                <a:latin typeface="urw-din"/>
              </a:rPr>
              <a:t>When Data is </a:t>
            </a:r>
            <a:r>
              <a:rPr lang="en-US" b="1" dirty="0">
                <a:solidFill>
                  <a:srgbClr val="273239"/>
                </a:solidFill>
                <a:latin typeface="urw-din"/>
              </a:rPr>
              <a:t>changing frequently.</a:t>
            </a:r>
          </a:p>
          <a:p>
            <a:r>
              <a:rPr lang="en-US" dirty="0">
                <a:solidFill>
                  <a:srgbClr val="273239"/>
                </a:solidFill>
                <a:latin typeface="urw-din"/>
              </a:rPr>
              <a:t>When Data is </a:t>
            </a:r>
            <a:r>
              <a:rPr lang="en-US" b="1" dirty="0">
                <a:solidFill>
                  <a:srgbClr val="273239"/>
                </a:solidFill>
                <a:latin typeface="urw-din"/>
              </a:rPr>
              <a:t>dynamic</a:t>
            </a:r>
            <a:endParaRPr lang="en-IN" b="1" dirty="0"/>
          </a:p>
        </p:txBody>
      </p:sp>
    </p:spTree>
    <p:extLst>
      <p:ext uri="{BB962C8B-B14F-4D97-AF65-F5344CB8AC3E}">
        <p14:creationId xmlns:p14="http://schemas.microsoft.com/office/powerpoint/2010/main" val="365805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35"/>
          <p:cNvSpPr/>
          <p:nvPr/>
        </p:nvSpPr>
        <p:spPr>
          <a:xfrm>
            <a:off x="8137776" y="2139950"/>
            <a:ext cx="2981073" cy="2933700"/>
          </a:xfrm>
          <a:prstGeom prst="roundRect">
            <a:avLst>
              <a:gd name="adj" fmla="val 4684"/>
            </a:avLst>
          </a:prstGeom>
          <a:solidFill>
            <a:srgbClr val="E6F8FC">
              <a:alpha val="66000"/>
            </a:srgbClr>
          </a:solidFill>
          <a:ln>
            <a:gradFill>
              <a:gsLst>
                <a:gs pos="0">
                  <a:srgbClr val="00B2DC"/>
                </a:gs>
                <a:gs pos="100000">
                  <a:srgbClr val="E97F74">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9BE79CD-45E1-533C-1C1D-516039947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84" y="1430535"/>
            <a:ext cx="5952723" cy="3457645"/>
          </a:xfrm>
          <a:prstGeom prst="rect">
            <a:avLst/>
          </a:prstGeom>
        </p:spPr>
      </p:pic>
      <p:sp>
        <p:nvSpPr>
          <p:cNvPr id="31" name="TextBox 30">
            <a:extLst>
              <a:ext uri="{FF2B5EF4-FFF2-40B4-BE49-F238E27FC236}">
                <a16:creationId xmlns:a16="http://schemas.microsoft.com/office/drawing/2014/main" id="{7BF164FF-1AD4-F518-61B6-FE82545DE9E6}"/>
              </a:ext>
            </a:extLst>
          </p:cNvPr>
          <p:cNvSpPr txBox="1"/>
          <p:nvPr/>
        </p:nvSpPr>
        <p:spPr>
          <a:xfrm>
            <a:off x="4983658"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304, City Tower 2, Near Crown Plaza, Sheikh Zayed Road. Dubai, UAE.</a:t>
            </a:r>
          </a:p>
          <a:p>
            <a:r>
              <a:rPr lang="en-US" sz="1000" dirty="0" err="1">
                <a:solidFill>
                  <a:schemeClr val="tx1">
                    <a:lumMod val="75000"/>
                    <a:lumOff val="25000"/>
                  </a:schemeClr>
                </a:solidFill>
                <a:latin typeface="Muli" panose="00000500000000000000" pitchFamily="2" charset="0"/>
              </a:rPr>
              <a:t>PO.Box</a:t>
            </a:r>
            <a:r>
              <a:rPr lang="en-US" sz="1000" dirty="0">
                <a:solidFill>
                  <a:schemeClr val="tx1">
                    <a:lumMod val="75000"/>
                    <a:lumOff val="25000"/>
                  </a:schemeClr>
                </a:solidFill>
                <a:latin typeface="Muli" panose="00000500000000000000" pitchFamily="2" charset="0"/>
              </a:rPr>
              <a:t> - 213279</a:t>
            </a:r>
          </a:p>
        </p:txBody>
      </p:sp>
      <p:sp>
        <p:nvSpPr>
          <p:cNvPr id="32" name="TextBox 31">
            <a:extLst>
              <a:ext uri="{FF2B5EF4-FFF2-40B4-BE49-F238E27FC236}">
                <a16:creationId xmlns:a16="http://schemas.microsoft.com/office/drawing/2014/main" id="{32E4EB23-4422-3123-373F-7C53548449A0}"/>
              </a:ext>
            </a:extLst>
          </p:cNvPr>
          <p:cNvSpPr txBox="1"/>
          <p:nvPr/>
        </p:nvSpPr>
        <p:spPr>
          <a:xfrm>
            <a:off x="1779667" y="5405054"/>
            <a:ext cx="2718848" cy="553998"/>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Shivaji Niketan, </a:t>
            </a:r>
            <a:r>
              <a:rPr lang="en-US" sz="1000" dirty="0" err="1">
                <a:solidFill>
                  <a:schemeClr val="tx1">
                    <a:lumMod val="75000"/>
                    <a:lumOff val="25000"/>
                  </a:schemeClr>
                </a:solidFill>
                <a:latin typeface="Muli" panose="00000500000000000000" pitchFamily="2" charset="0"/>
              </a:rPr>
              <a:t>Tejas</a:t>
            </a:r>
            <a:r>
              <a:rPr lang="en-US" sz="1000" dirty="0">
                <a:solidFill>
                  <a:schemeClr val="tx1">
                    <a:lumMod val="75000"/>
                    <a:lumOff val="25000"/>
                  </a:schemeClr>
                </a:solidFill>
                <a:latin typeface="Muli" panose="00000500000000000000" pitchFamily="2" charset="0"/>
              </a:rPr>
              <a:t> Society, Behind Kothrud Bus Stand, Near Mantri Park, Kothrud, Pune - 411029.</a:t>
            </a:r>
          </a:p>
        </p:txBody>
      </p:sp>
      <p:sp>
        <p:nvSpPr>
          <p:cNvPr id="33" name="TextBox 32">
            <a:extLst>
              <a:ext uri="{FF2B5EF4-FFF2-40B4-BE49-F238E27FC236}">
                <a16:creationId xmlns:a16="http://schemas.microsoft.com/office/drawing/2014/main" id="{0F1CF517-7F3C-D6B8-9BC0-FFEDF1CFEF11}"/>
              </a:ext>
            </a:extLst>
          </p:cNvPr>
          <p:cNvSpPr txBox="1"/>
          <p:nvPr/>
        </p:nvSpPr>
        <p:spPr>
          <a:xfrm>
            <a:off x="8137777" y="5388006"/>
            <a:ext cx="2357267" cy="400110"/>
          </a:xfrm>
          <a:prstGeom prst="rect">
            <a:avLst/>
          </a:prstGeom>
          <a:noFill/>
        </p:spPr>
        <p:txBody>
          <a:bodyPr wrap="square" rtlCol="0">
            <a:spAutoFit/>
          </a:bodyPr>
          <a:lstStyle/>
          <a:p>
            <a:r>
              <a:rPr lang="en-US" sz="1000" dirty="0">
                <a:solidFill>
                  <a:schemeClr val="tx1">
                    <a:lumMod val="75000"/>
                    <a:lumOff val="25000"/>
                  </a:schemeClr>
                </a:solidFill>
                <a:latin typeface="Muli" panose="00000500000000000000" pitchFamily="2" charset="0"/>
              </a:rPr>
              <a:t>132 West 31st Street, First Floor, New York, 10001, USA</a:t>
            </a:r>
          </a:p>
        </p:txBody>
      </p:sp>
      <p:pic>
        <p:nvPicPr>
          <p:cNvPr id="18" name="Picture 17">
            <a:extLst>
              <a:ext uri="{FF2B5EF4-FFF2-40B4-BE49-F238E27FC236}">
                <a16:creationId xmlns:a16="http://schemas.microsoft.com/office/drawing/2014/main" id="{D46975DD-B15B-0A7D-16AB-A49B46E38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538" y="1988993"/>
            <a:ext cx="520757" cy="1210867"/>
          </a:xfrm>
          <a:prstGeom prst="rect">
            <a:avLst/>
          </a:prstGeom>
        </p:spPr>
      </p:pic>
      <p:pic>
        <p:nvPicPr>
          <p:cNvPr id="24" name="Picture 23">
            <a:extLst>
              <a:ext uri="{FF2B5EF4-FFF2-40B4-BE49-F238E27FC236}">
                <a16:creationId xmlns:a16="http://schemas.microsoft.com/office/drawing/2014/main" id="{30ED9CD5-35F8-0BA4-43FD-F361968EC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437" y="2387143"/>
            <a:ext cx="609667" cy="795954"/>
          </a:xfrm>
          <a:prstGeom prst="rect">
            <a:avLst/>
          </a:prstGeom>
        </p:spPr>
      </p:pic>
      <p:pic>
        <p:nvPicPr>
          <p:cNvPr id="34" name="Picture 33">
            <a:extLst>
              <a:ext uri="{FF2B5EF4-FFF2-40B4-BE49-F238E27FC236}">
                <a16:creationId xmlns:a16="http://schemas.microsoft.com/office/drawing/2014/main" id="{91B64473-1BFE-4471-FC60-6D2AFA4274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0130" y="1911253"/>
            <a:ext cx="520757" cy="876397"/>
          </a:xfrm>
          <a:prstGeom prst="rect">
            <a:avLst/>
          </a:prstGeom>
        </p:spPr>
      </p:pic>
      <p:pic>
        <p:nvPicPr>
          <p:cNvPr id="52" name="Picture 51">
            <a:extLst>
              <a:ext uri="{FF2B5EF4-FFF2-40B4-BE49-F238E27FC236}">
                <a16:creationId xmlns:a16="http://schemas.microsoft.com/office/drawing/2014/main" id="{32A8E45E-3B42-ADD6-2B5D-97019C73B5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0376" y="5494536"/>
            <a:ext cx="207456" cy="351405"/>
          </a:xfrm>
          <a:prstGeom prst="rect">
            <a:avLst/>
          </a:prstGeom>
        </p:spPr>
      </p:pic>
      <p:pic>
        <p:nvPicPr>
          <p:cNvPr id="55" name="Picture 54">
            <a:extLst>
              <a:ext uri="{FF2B5EF4-FFF2-40B4-BE49-F238E27FC236}">
                <a16:creationId xmlns:a16="http://schemas.microsoft.com/office/drawing/2014/main" id="{42505472-B2B8-6AEF-BC15-6B8DD03194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9725" y="5495125"/>
            <a:ext cx="207456" cy="351405"/>
          </a:xfrm>
          <a:prstGeom prst="rect">
            <a:avLst/>
          </a:prstGeom>
        </p:spPr>
      </p:pic>
      <p:pic>
        <p:nvPicPr>
          <p:cNvPr id="56" name="Picture 55">
            <a:extLst>
              <a:ext uri="{FF2B5EF4-FFF2-40B4-BE49-F238E27FC236}">
                <a16:creationId xmlns:a16="http://schemas.microsoft.com/office/drawing/2014/main" id="{52828EEB-5AAF-6492-93DE-0F782DE379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0590" y="5481953"/>
            <a:ext cx="207456" cy="351405"/>
          </a:xfrm>
          <a:prstGeom prst="rect">
            <a:avLst/>
          </a:prstGeom>
        </p:spPr>
      </p:pic>
      <p:grpSp>
        <p:nvGrpSpPr>
          <p:cNvPr id="27" name="Group 26"/>
          <p:cNvGrpSpPr/>
          <p:nvPr/>
        </p:nvGrpSpPr>
        <p:grpSpPr>
          <a:xfrm>
            <a:off x="8560164" y="2639877"/>
            <a:ext cx="2142097" cy="543220"/>
            <a:chOff x="8560164" y="2244430"/>
            <a:chExt cx="2142097" cy="543220"/>
          </a:xfrm>
        </p:grpSpPr>
        <p:sp>
          <p:nvSpPr>
            <p:cNvPr id="25" name="Rounded Rectangle 24"/>
            <p:cNvSpPr/>
            <p:nvPr/>
          </p:nvSpPr>
          <p:spPr>
            <a:xfrm>
              <a:off x="8560164" y="2244430"/>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A399FCBC-5BD9-45D6-DE8A-EFC6F9AE9401}"/>
                </a:ext>
              </a:extLst>
            </p:cNvPr>
            <p:cNvSpPr txBox="1"/>
            <p:nvPr/>
          </p:nvSpPr>
          <p:spPr>
            <a:xfrm>
              <a:off x="9099656" y="2408318"/>
              <a:ext cx="1063112"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www.vinsys.com</a:t>
              </a:r>
            </a:p>
          </p:txBody>
        </p:sp>
        <p:pic>
          <p:nvPicPr>
            <p:cNvPr id="62" name="Picture 61">
              <a:extLst>
                <a:ext uri="{FF2B5EF4-FFF2-40B4-BE49-F238E27FC236}">
                  <a16:creationId xmlns:a16="http://schemas.microsoft.com/office/drawing/2014/main" id="{1919DF21-1902-B47B-3C5D-21462AB82B7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76457" y="2392875"/>
              <a:ext cx="234784" cy="246330"/>
            </a:xfrm>
            <a:prstGeom prst="rect">
              <a:avLst/>
            </a:prstGeom>
          </p:spPr>
        </p:pic>
      </p:grpSp>
      <p:grpSp>
        <p:nvGrpSpPr>
          <p:cNvPr id="26" name="Group 25"/>
          <p:cNvGrpSpPr/>
          <p:nvPr/>
        </p:nvGrpSpPr>
        <p:grpSpPr>
          <a:xfrm>
            <a:off x="8560164" y="3389443"/>
            <a:ext cx="2142097" cy="543220"/>
            <a:chOff x="8560164" y="2993996"/>
            <a:chExt cx="2142097" cy="543220"/>
          </a:xfrm>
        </p:grpSpPr>
        <p:sp>
          <p:nvSpPr>
            <p:cNvPr id="43" name="Rounded Rectangle 42"/>
            <p:cNvSpPr/>
            <p:nvPr/>
          </p:nvSpPr>
          <p:spPr>
            <a:xfrm>
              <a:off x="8560164" y="2993996"/>
              <a:ext cx="2142097" cy="543220"/>
            </a:xfrm>
            <a:prstGeom prst="roundRect">
              <a:avLst>
                <a:gd name="adj" fmla="val 50000"/>
              </a:avLst>
            </a:prstGeom>
            <a:solidFill>
              <a:srgbClr val="E6F8FC"/>
            </a:solidFill>
            <a:ln>
              <a:noFill/>
            </a:ln>
            <a:scene3d>
              <a:camera prst="orthographicFront"/>
              <a:lightRig rig="chilly" dir="t">
                <a:rot lat="0" lon="0" rev="16200000"/>
              </a:lightRig>
            </a:scene3d>
            <a:sp3d prstMaterial="matte">
              <a:bevelT w="82550" h="12700"/>
              <a:bevelB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D36CB80-6F95-E4B5-1C5B-4118DA8A1ECA}"/>
                </a:ext>
              </a:extLst>
            </p:cNvPr>
            <p:cNvSpPr txBox="1"/>
            <p:nvPr/>
          </p:nvSpPr>
          <p:spPr>
            <a:xfrm>
              <a:off x="9095035" y="3157884"/>
              <a:ext cx="1266693" cy="215444"/>
            </a:xfrm>
            <a:prstGeom prst="rect">
              <a:avLst/>
            </a:prstGeom>
            <a:noFill/>
          </p:spPr>
          <p:txBody>
            <a:bodyPr wrap="none" rtlCol="0">
              <a:spAutoFit/>
            </a:bodyPr>
            <a:lstStyle/>
            <a:p>
              <a:r>
                <a:rPr lang="en-US" sz="800" dirty="0">
                  <a:solidFill>
                    <a:schemeClr val="tx1">
                      <a:lumMod val="75000"/>
                      <a:lumOff val="25000"/>
                    </a:schemeClr>
                  </a:solidFill>
                  <a:latin typeface="Montserrat Medium" panose="00000600000000000000" pitchFamily="2" charset="0"/>
                </a:rPr>
                <a:t>enquiry@vinsys.com</a:t>
              </a:r>
            </a:p>
          </p:txBody>
        </p:sp>
        <p:pic>
          <p:nvPicPr>
            <p:cNvPr id="64" name="Picture 63">
              <a:extLst>
                <a:ext uri="{FF2B5EF4-FFF2-40B4-BE49-F238E27FC236}">
                  <a16:creationId xmlns:a16="http://schemas.microsoft.com/office/drawing/2014/main" id="{9E2F0B76-2F19-2DDE-97FA-8B4F6984F2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759115" y="3179006"/>
              <a:ext cx="234784" cy="173201"/>
            </a:xfrm>
            <a:prstGeom prst="rect">
              <a:avLst/>
            </a:prstGeom>
          </p:spPr>
        </p:pic>
      </p:grpSp>
      <p:sp>
        <p:nvSpPr>
          <p:cNvPr id="22" name="Title 21"/>
          <p:cNvSpPr>
            <a:spLocks noGrp="1"/>
          </p:cNvSpPr>
          <p:nvPr>
            <p:ph type="ctrTitle"/>
          </p:nvPr>
        </p:nvSpPr>
        <p:spPr/>
        <p:txBody>
          <a:bodyPr/>
          <a:lstStyle/>
          <a:p>
            <a:r>
              <a:rPr lang="en-IN" sz="2800" dirty="0"/>
              <a:t>Physical Presence</a:t>
            </a:r>
          </a:p>
        </p:txBody>
      </p:sp>
    </p:spTree>
    <p:extLst>
      <p:ext uri="{BB962C8B-B14F-4D97-AF65-F5344CB8AC3E}">
        <p14:creationId xmlns:p14="http://schemas.microsoft.com/office/powerpoint/2010/main" val="8443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5495-1E1E-ED0E-4863-E62C3262AEE1}"/>
              </a:ext>
            </a:extLst>
          </p:cNvPr>
          <p:cNvSpPr>
            <a:spLocks noGrp="1"/>
          </p:cNvSpPr>
          <p:nvPr>
            <p:ph type="ctrTitle"/>
          </p:nvPr>
        </p:nvSpPr>
        <p:spPr/>
        <p:txBody>
          <a:bodyPr/>
          <a:lstStyle/>
          <a:p>
            <a:pPr algn="ctr"/>
            <a:r>
              <a:rPr lang="en-US" b="1" dirty="0"/>
              <a:t> Need of NoSQL</a:t>
            </a:r>
            <a:endParaRPr lang="en-IN" b="1" dirty="0"/>
          </a:p>
        </p:txBody>
      </p:sp>
      <p:sp>
        <p:nvSpPr>
          <p:cNvPr id="4" name="Content Placeholder 3">
            <a:extLst>
              <a:ext uri="{FF2B5EF4-FFF2-40B4-BE49-F238E27FC236}">
                <a16:creationId xmlns:a16="http://schemas.microsoft.com/office/drawing/2014/main" id="{68878B3E-BB63-6C08-9256-2C9700B4D3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636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8ED7-9EA3-DC98-26DE-7192F28EAEF6}"/>
              </a:ext>
            </a:extLst>
          </p:cNvPr>
          <p:cNvSpPr>
            <a:spLocks noGrp="1"/>
          </p:cNvSpPr>
          <p:nvPr>
            <p:ph type="ctrTitle"/>
          </p:nvPr>
        </p:nvSpPr>
        <p:spPr/>
        <p:txBody>
          <a:bodyPr/>
          <a:lstStyle/>
          <a:p>
            <a:r>
              <a:rPr lang="en-US" b="1" dirty="0"/>
              <a:t>Background of Relational Database</a:t>
            </a:r>
            <a:endParaRPr lang="en-IN" b="1" dirty="0"/>
          </a:p>
        </p:txBody>
      </p:sp>
      <p:sp>
        <p:nvSpPr>
          <p:cNvPr id="3" name="Content Placeholder 2">
            <a:extLst>
              <a:ext uri="{FF2B5EF4-FFF2-40B4-BE49-F238E27FC236}">
                <a16:creationId xmlns:a16="http://schemas.microsoft.com/office/drawing/2014/main" id="{D987C664-F44A-90EA-7AB2-892244A95015}"/>
              </a:ext>
            </a:extLst>
          </p:cNvPr>
          <p:cNvSpPr>
            <a:spLocks noGrp="1"/>
          </p:cNvSpPr>
          <p:nvPr>
            <p:ph idx="1"/>
          </p:nvPr>
        </p:nvSpPr>
        <p:spPr/>
        <p:txBody>
          <a:bodyPr/>
          <a:lstStyle/>
          <a:p>
            <a:endParaRPr lang="en-US" b="0" i="0" dirty="0">
              <a:solidFill>
                <a:srgbClr val="273239"/>
              </a:solidFill>
              <a:effectLst/>
              <a:latin typeface="urw-din"/>
            </a:endParaRPr>
          </a:p>
          <a:p>
            <a:r>
              <a:rPr lang="en-US" b="0" i="0" dirty="0">
                <a:solidFill>
                  <a:srgbClr val="273239"/>
                </a:solidFill>
                <a:effectLst/>
                <a:latin typeface="urw-din"/>
              </a:rPr>
              <a:t>For more than four decades people are using relational databases as a primary data storage mechanism. </a:t>
            </a:r>
            <a:r>
              <a:rPr lang="en-US" b="0" i="0" u="sng" dirty="0">
                <a:effectLst/>
                <a:latin typeface="urw-din"/>
              </a:rPr>
              <a:t>Structured Query Language (SQL)</a:t>
            </a:r>
            <a:r>
              <a:rPr lang="en-US" b="0" i="0" dirty="0">
                <a:solidFill>
                  <a:srgbClr val="273239"/>
                </a:solidFill>
                <a:effectLst/>
                <a:latin typeface="urw-din"/>
              </a:rPr>
              <a:t> happens to be the more </a:t>
            </a:r>
            <a:r>
              <a:rPr lang="en-US" b="1" i="0" dirty="0">
                <a:solidFill>
                  <a:srgbClr val="273239"/>
                </a:solidFill>
                <a:effectLst/>
                <a:latin typeface="urw-din"/>
              </a:rPr>
              <a:t>structured, rigid way</a:t>
            </a:r>
            <a:r>
              <a:rPr lang="en-US" b="0" i="0" dirty="0">
                <a:solidFill>
                  <a:srgbClr val="273239"/>
                </a:solidFill>
                <a:effectLst/>
                <a:latin typeface="urw-din"/>
              </a:rPr>
              <a:t> of storing data, like a phone book. They are designed for reliable transactions and follow a proper structure to store data in a very </a:t>
            </a:r>
            <a:r>
              <a:rPr lang="en-US" b="1" i="0" dirty="0">
                <a:solidFill>
                  <a:srgbClr val="273239"/>
                </a:solidFill>
                <a:effectLst/>
                <a:latin typeface="urw-din"/>
              </a:rPr>
              <a:t>organized manner</a:t>
            </a:r>
            <a:r>
              <a:rPr lang="en-US" b="0" i="0" dirty="0">
                <a:solidFill>
                  <a:srgbClr val="273239"/>
                </a:solidFill>
                <a:effectLst/>
                <a:latin typeface="urw-din"/>
              </a:rPr>
              <a:t>.</a:t>
            </a:r>
            <a:endParaRPr lang="en-IN" dirty="0"/>
          </a:p>
        </p:txBody>
      </p:sp>
    </p:spTree>
    <p:extLst>
      <p:ext uri="{BB962C8B-B14F-4D97-AF65-F5344CB8AC3E}">
        <p14:creationId xmlns:p14="http://schemas.microsoft.com/office/powerpoint/2010/main" val="272305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0D0-EBA2-AB53-C035-2246CBF6E800}"/>
              </a:ext>
            </a:extLst>
          </p:cNvPr>
          <p:cNvSpPr>
            <a:spLocks noGrp="1"/>
          </p:cNvSpPr>
          <p:nvPr>
            <p:ph type="ctrTitle"/>
          </p:nvPr>
        </p:nvSpPr>
        <p:spPr/>
        <p:txBody>
          <a:bodyPr/>
          <a:lstStyle/>
          <a:p>
            <a:r>
              <a:rPr lang="en-US" b="1" dirty="0"/>
              <a:t>Limitations of RDBMS</a:t>
            </a:r>
            <a:endParaRPr lang="en-IN" b="1" dirty="0"/>
          </a:p>
        </p:txBody>
      </p:sp>
      <p:sp>
        <p:nvSpPr>
          <p:cNvPr id="3" name="Content Placeholder 2">
            <a:extLst>
              <a:ext uri="{FF2B5EF4-FFF2-40B4-BE49-F238E27FC236}">
                <a16:creationId xmlns:a16="http://schemas.microsoft.com/office/drawing/2014/main" id="{EB901E85-6E57-96D9-041B-B3D4B4FE09A6}"/>
              </a:ext>
            </a:extLst>
          </p:cNvPr>
          <p:cNvSpPr>
            <a:spLocks noGrp="1"/>
          </p:cNvSpPr>
          <p:nvPr>
            <p:ph idx="1"/>
          </p:nvPr>
        </p:nvSpPr>
        <p:spPr/>
        <p:txBody>
          <a:bodyPr>
            <a:normAutofit/>
          </a:bodyPr>
          <a:lstStyle/>
          <a:p>
            <a:r>
              <a:rPr lang="en-US" b="0" i="0" dirty="0">
                <a:solidFill>
                  <a:srgbClr val="273239"/>
                </a:solidFill>
                <a:effectLst/>
                <a:latin typeface="urw-din"/>
              </a:rPr>
              <a:t>Relational databases can handle thousands of queries in just a fraction of seconds, but this is possible at the small-scale applications. </a:t>
            </a:r>
            <a:r>
              <a:rPr lang="en-US" b="0" i="0" dirty="0">
                <a:solidFill>
                  <a:srgbClr val="FF0000"/>
                </a:solidFill>
                <a:effectLst/>
                <a:latin typeface="urw-din"/>
              </a:rPr>
              <a:t>When the application grows relational databases start facing the </a:t>
            </a:r>
            <a:r>
              <a:rPr lang="en-US" b="1" i="0" dirty="0">
                <a:solidFill>
                  <a:srgbClr val="FF0000"/>
                </a:solidFill>
                <a:effectLst/>
                <a:latin typeface="urw-din"/>
              </a:rPr>
              <a:t>scalability issue</a:t>
            </a:r>
            <a:r>
              <a:rPr lang="en-US" b="0" i="0" dirty="0">
                <a:solidFill>
                  <a:srgbClr val="FF0000"/>
                </a:solidFill>
                <a:effectLst/>
                <a:latin typeface="urw-din"/>
              </a:rPr>
              <a:t>.</a:t>
            </a:r>
          </a:p>
          <a:p>
            <a:r>
              <a:rPr lang="en-US" dirty="0">
                <a:solidFill>
                  <a:srgbClr val="273239"/>
                </a:solidFill>
                <a:latin typeface="urw-din"/>
              </a:rPr>
              <a:t>B</a:t>
            </a:r>
            <a:r>
              <a:rPr lang="en-US" b="0" i="0" dirty="0">
                <a:solidFill>
                  <a:srgbClr val="273239"/>
                </a:solidFill>
                <a:effectLst/>
                <a:latin typeface="urw-din"/>
              </a:rPr>
              <a:t>ig gigantic website (such as Facebook, Google, Amazon) that throws billions or trillions of queries within a small amount of time then relational databases get failed in handling the queries. </a:t>
            </a:r>
          </a:p>
          <a:p>
            <a:r>
              <a:rPr lang="en-US" b="0" i="0" dirty="0">
                <a:solidFill>
                  <a:srgbClr val="273239"/>
                </a:solidFill>
                <a:effectLst/>
                <a:latin typeface="urw-din"/>
              </a:rPr>
              <a:t>To get rid of this limitation in relational databases NoSQL comes in the picture that mainly focuses on two things…</a:t>
            </a:r>
            <a:r>
              <a:rPr lang="en-US" b="1" i="0" dirty="0">
                <a:solidFill>
                  <a:srgbClr val="273239"/>
                </a:solidFill>
                <a:effectLst/>
                <a:latin typeface="urw-din"/>
              </a:rPr>
              <a:t>high operations speed and flexibility</a:t>
            </a:r>
            <a:r>
              <a:rPr lang="en-US" b="0" i="0" dirty="0">
                <a:solidFill>
                  <a:srgbClr val="273239"/>
                </a:solidFill>
                <a:effectLst/>
                <a:latin typeface="urw-din"/>
              </a:rPr>
              <a:t> in storing the data. These two are the main common things that gave birth to the NoSQL database.</a:t>
            </a:r>
            <a:endParaRPr lang="en-IN" dirty="0">
              <a:solidFill>
                <a:srgbClr val="FF0000"/>
              </a:solidFill>
            </a:endParaRPr>
          </a:p>
        </p:txBody>
      </p:sp>
    </p:spTree>
    <p:extLst>
      <p:ext uri="{BB962C8B-B14F-4D97-AF65-F5344CB8AC3E}">
        <p14:creationId xmlns:p14="http://schemas.microsoft.com/office/powerpoint/2010/main" val="147199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E6EDC3-5262-DDC1-0B84-2476E57B6EB9}"/>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C3302CCB-9CA3-1CAA-6F19-C03F0DDB4D0C}"/>
              </a:ext>
            </a:extLst>
          </p:cNvPr>
          <p:cNvSpPr>
            <a:spLocks noGrp="1"/>
          </p:cNvSpPr>
          <p:nvPr>
            <p:ph idx="1"/>
          </p:nvPr>
        </p:nvSpPr>
        <p:spPr/>
        <p:txBody>
          <a:bodyPr/>
          <a:lstStyle/>
          <a:p>
            <a:endParaRPr lang="en-US" dirty="0"/>
          </a:p>
          <a:p>
            <a:endParaRPr lang="en-IN" dirty="0"/>
          </a:p>
          <a:p>
            <a:endParaRPr lang="en-IN" dirty="0"/>
          </a:p>
          <a:p>
            <a:pPr marL="0" indent="0" algn="ctr">
              <a:buNone/>
            </a:pPr>
            <a:r>
              <a:rPr lang="en-IN" sz="4000" b="1" dirty="0"/>
              <a:t>Features of NoSQL</a:t>
            </a:r>
          </a:p>
        </p:txBody>
      </p:sp>
    </p:spTree>
    <p:extLst>
      <p:ext uri="{BB962C8B-B14F-4D97-AF65-F5344CB8AC3E}">
        <p14:creationId xmlns:p14="http://schemas.microsoft.com/office/powerpoint/2010/main" val="184928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80C7-2B4B-709F-0130-B9B8839C3842}"/>
              </a:ext>
            </a:extLst>
          </p:cNvPr>
          <p:cNvSpPr>
            <a:spLocks noGrp="1"/>
          </p:cNvSpPr>
          <p:nvPr>
            <p:ph type="ctrTitle"/>
          </p:nvPr>
        </p:nvSpPr>
        <p:spPr/>
        <p:txBody>
          <a:bodyPr/>
          <a:lstStyle/>
          <a:p>
            <a:r>
              <a:rPr lang="en-US" dirty="0"/>
              <a:t>1) About not requiring any “Structure”!!</a:t>
            </a:r>
            <a:endParaRPr lang="en-IN" dirty="0"/>
          </a:p>
        </p:txBody>
      </p:sp>
      <p:sp>
        <p:nvSpPr>
          <p:cNvPr id="3" name="Content Placeholder 2">
            <a:extLst>
              <a:ext uri="{FF2B5EF4-FFF2-40B4-BE49-F238E27FC236}">
                <a16:creationId xmlns:a16="http://schemas.microsoft.com/office/drawing/2014/main" id="{68917746-CCFD-A0D6-295A-5BDD9E2687BA}"/>
              </a:ext>
            </a:extLst>
          </p:cNvPr>
          <p:cNvSpPr>
            <a:spLocks noGrp="1"/>
          </p:cNvSpPr>
          <p:nvPr>
            <p:ph idx="1"/>
          </p:nvPr>
        </p:nvSpPr>
        <p:spPr/>
        <p:txBody>
          <a:bodyPr>
            <a:normAutofit fontScale="92500" lnSpcReduction="20000"/>
          </a:bodyPr>
          <a:lstStyle/>
          <a:p>
            <a:r>
              <a:rPr lang="en-US" b="0" i="0" dirty="0">
                <a:solidFill>
                  <a:srgbClr val="273239"/>
                </a:solidFill>
                <a:effectLst/>
                <a:latin typeface="urw-din"/>
              </a:rPr>
              <a:t>Relational databases store data in a </a:t>
            </a:r>
            <a:r>
              <a:rPr lang="en-US" b="1" i="0" dirty="0">
                <a:solidFill>
                  <a:srgbClr val="273239"/>
                </a:solidFill>
                <a:effectLst/>
                <a:latin typeface="urw-din"/>
              </a:rPr>
              <a:t>fixed and predefined structure</a:t>
            </a:r>
            <a:r>
              <a:rPr lang="en-US" b="0" i="0" dirty="0">
                <a:solidFill>
                  <a:srgbClr val="273239"/>
                </a:solidFill>
                <a:effectLst/>
                <a:latin typeface="urw-din"/>
              </a:rPr>
              <a:t>. It means when you start development you will have to define your data schema in terms of tables and columns. You have to change the schema every time the requirements change. This will lead to creating new columns, defining new relations, reflecting the changes in your application, discussing with your database administrators, etc.</a:t>
            </a:r>
          </a:p>
          <a:p>
            <a:r>
              <a:rPr lang="en-US" b="0" i="0" dirty="0">
                <a:solidFill>
                  <a:srgbClr val="273239"/>
                </a:solidFill>
                <a:effectLst/>
                <a:latin typeface="urw-din"/>
              </a:rPr>
              <a:t>NoSQL database provides much more flexibility when it comes to handling data. There is </a:t>
            </a:r>
            <a:r>
              <a:rPr lang="en-US" b="1" i="0" dirty="0">
                <a:solidFill>
                  <a:srgbClr val="273239"/>
                </a:solidFill>
                <a:effectLst/>
                <a:latin typeface="urw-din"/>
              </a:rPr>
              <a:t>no requirement to specify the schema</a:t>
            </a:r>
            <a:r>
              <a:rPr lang="en-US" b="0" i="0" dirty="0">
                <a:solidFill>
                  <a:srgbClr val="273239"/>
                </a:solidFill>
                <a:effectLst/>
                <a:latin typeface="urw-din"/>
              </a:rPr>
              <a:t> to start working with the application. Also, the NoSQL database doesn’t put a restriction on the types of data you can store together. It allows you to add more new types as your needs change. These all are the reasons NoSQL is best suited for </a:t>
            </a:r>
            <a:r>
              <a:rPr lang="en-US" b="1" i="0" dirty="0">
                <a:solidFill>
                  <a:srgbClr val="273239"/>
                </a:solidFill>
                <a:effectLst/>
                <a:latin typeface="urw-din"/>
              </a:rPr>
              <a:t>agile development</a:t>
            </a:r>
            <a:r>
              <a:rPr lang="en-US" b="0" i="0" dirty="0">
                <a:solidFill>
                  <a:srgbClr val="273239"/>
                </a:solidFill>
                <a:effectLst/>
                <a:latin typeface="urw-din"/>
              </a:rPr>
              <a:t> which requires </a:t>
            </a:r>
            <a:r>
              <a:rPr lang="en-US" b="1" i="0" dirty="0">
                <a:solidFill>
                  <a:srgbClr val="273239"/>
                </a:solidFill>
                <a:effectLst/>
                <a:latin typeface="urw-din"/>
              </a:rPr>
              <a:t>fast implementation</a:t>
            </a:r>
            <a:r>
              <a:rPr lang="en-US" b="0" i="0" dirty="0">
                <a:solidFill>
                  <a:srgbClr val="273239"/>
                </a:solidFill>
                <a:effectLst/>
                <a:latin typeface="urw-din"/>
              </a:rPr>
              <a:t>. Developers and architects choose NoSQL to handle data easily for various kinds of agile development application requirements.</a:t>
            </a:r>
            <a:endParaRPr lang="en-IN" dirty="0"/>
          </a:p>
        </p:txBody>
      </p:sp>
    </p:spTree>
    <p:extLst>
      <p:ext uri="{BB962C8B-B14F-4D97-AF65-F5344CB8AC3E}">
        <p14:creationId xmlns:p14="http://schemas.microsoft.com/office/powerpoint/2010/main" val="415284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A670-259C-05CA-5517-47BD04BCF82A}"/>
              </a:ext>
            </a:extLst>
          </p:cNvPr>
          <p:cNvSpPr>
            <a:spLocks noGrp="1"/>
          </p:cNvSpPr>
          <p:nvPr>
            <p:ph type="ctrTitle"/>
          </p:nvPr>
        </p:nvSpPr>
        <p:spPr/>
        <p:txBody>
          <a:bodyPr/>
          <a:lstStyle/>
          <a:p>
            <a:r>
              <a:rPr lang="en-US" sz="4000" b="1" dirty="0">
                <a:solidFill>
                  <a:srgbClr val="273239"/>
                </a:solidFill>
                <a:latin typeface="urw-din"/>
              </a:rPr>
              <a:t>2. Easily Scalable</a:t>
            </a:r>
            <a:endParaRPr lang="en-IN" sz="4000" b="1" dirty="0">
              <a:solidFill>
                <a:srgbClr val="273239"/>
              </a:solidFill>
              <a:latin typeface="urw-din"/>
            </a:endParaRPr>
          </a:p>
        </p:txBody>
      </p:sp>
      <p:sp>
        <p:nvSpPr>
          <p:cNvPr id="3" name="Content Placeholder 2">
            <a:extLst>
              <a:ext uri="{FF2B5EF4-FFF2-40B4-BE49-F238E27FC236}">
                <a16:creationId xmlns:a16="http://schemas.microsoft.com/office/drawing/2014/main" id="{DD7362AB-7D20-2658-B23B-93AC0B61BA91}"/>
              </a:ext>
            </a:extLst>
          </p:cNvPr>
          <p:cNvSpPr>
            <a:spLocks noGrp="1"/>
          </p:cNvSpPr>
          <p:nvPr>
            <p:ph idx="1"/>
          </p:nvPr>
        </p:nvSpPr>
        <p:spPr/>
        <p:txBody>
          <a:bodyPr>
            <a:normAutofit fontScale="62500" lnSpcReduction="20000"/>
          </a:bodyPr>
          <a:lstStyle/>
          <a:p>
            <a:r>
              <a:rPr lang="en-US" sz="3600" dirty="0">
                <a:solidFill>
                  <a:srgbClr val="273239"/>
                </a:solidFill>
                <a:latin typeface="urw-din"/>
              </a:rPr>
              <a:t>The primary reason to choose a NoSQL database is easy scalability. Well, relational databases can also be scaled but not easily and at a lower cost. Relational databases are built on the concept of traditional master-slave architecture. Scaling up means upgrading your servers by adding more processors, RAM, and hard-disks to your machine to handle more load and increase capacity. </a:t>
            </a:r>
            <a:r>
              <a:rPr lang="en-US" sz="3600" b="1" u="sng" dirty="0">
                <a:solidFill>
                  <a:srgbClr val="273239"/>
                </a:solidFill>
                <a:highlight>
                  <a:srgbClr val="FFFF00"/>
                </a:highlight>
                <a:latin typeface="urw-din"/>
              </a:rPr>
              <a:t>You will have to divide the databases into smaller chunks across multiple hardware servers instead of a single large server. This is called sharding which is very complicated in relational databases. </a:t>
            </a:r>
            <a:r>
              <a:rPr lang="en-US" sz="3600" dirty="0">
                <a:solidFill>
                  <a:srgbClr val="273239"/>
                </a:solidFill>
                <a:latin typeface="urw-din"/>
              </a:rPr>
              <a:t>Replacing and upgrading your database server machines to accommodate more throughput results in downtime as well. These things become a headache for developers and architects.</a:t>
            </a:r>
          </a:p>
          <a:p>
            <a:pPr marL="0" indent="0">
              <a:buNone/>
            </a:pPr>
            <a:endParaRPr lang="en-US" b="0" i="0" dirty="0">
              <a:solidFill>
                <a:srgbClr val="273239"/>
              </a:solidFill>
              <a:effectLst/>
              <a:latin typeface="urw-din"/>
            </a:endParaRPr>
          </a:p>
          <a:p>
            <a:r>
              <a:rPr lang="en-US" sz="3700" dirty="0">
                <a:solidFill>
                  <a:srgbClr val="273239"/>
                </a:solidFill>
                <a:latin typeface="urw-din"/>
              </a:rPr>
              <a:t>NoSQL database built with a masterless, peer-to-peer architecture. Data is partitioned and balanced across multiple nodes in a cluster, and aggregate queries are distributed by default. This allows easy scaling in no time. Just executing a few commands will add the new server to the cluster. This scalability also improves performance, allowing for continuous availability and very high read/write speeds.</a:t>
            </a:r>
            <a:endParaRPr lang="en-IN" sz="3700" dirty="0">
              <a:solidFill>
                <a:srgbClr val="273239"/>
              </a:solidFill>
              <a:latin typeface="urw-din"/>
            </a:endParaRPr>
          </a:p>
        </p:txBody>
      </p:sp>
    </p:spTree>
    <p:extLst>
      <p:ext uri="{BB962C8B-B14F-4D97-AF65-F5344CB8AC3E}">
        <p14:creationId xmlns:p14="http://schemas.microsoft.com/office/powerpoint/2010/main" val="410955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B3C2-10E0-08B4-9D45-A5035D3BB908}"/>
              </a:ext>
            </a:extLst>
          </p:cNvPr>
          <p:cNvSpPr>
            <a:spLocks noGrp="1"/>
          </p:cNvSpPr>
          <p:nvPr>
            <p:ph type="ctrTitle"/>
          </p:nvPr>
        </p:nvSpPr>
        <p:spPr/>
        <p:txBody>
          <a:bodyPr>
            <a:normAutofit fontScale="90000"/>
          </a:bodyPr>
          <a:lstStyle/>
          <a:p>
            <a:pPr algn="l" fontAlgn="base"/>
            <a:br>
              <a:rPr lang="en-IN" b="1" i="0" dirty="0">
                <a:solidFill>
                  <a:srgbClr val="273239"/>
                </a:solidFill>
                <a:effectLst/>
                <a:latin typeface="urw-din"/>
              </a:rPr>
            </a:br>
            <a:br>
              <a:rPr lang="en-IN" b="1" i="0" dirty="0">
                <a:solidFill>
                  <a:srgbClr val="273239"/>
                </a:solidFill>
                <a:effectLst/>
                <a:latin typeface="urw-din"/>
              </a:rPr>
            </a:br>
            <a:r>
              <a:rPr lang="en-IN" b="1" i="0" dirty="0">
                <a:solidFill>
                  <a:srgbClr val="273239"/>
                </a:solidFill>
                <a:effectLst/>
                <a:latin typeface="urw-din"/>
              </a:rPr>
              <a:t>3. Distributed</a:t>
            </a:r>
            <a:br>
              <a:rPr lang="en-IN" b="1" i="0" dirty="0">
                <a:solidFill>
                  <a:srgbClr val="273239"/>
                </a:solidFill>
                <a:effectLst/>
                <a:latin typeface="urw-din"/>
              </a:rPr>
            </a:br>
            <a:br>
              <a:rPr lang="en-IN" dirty="0"/>
            </a:br>
            <a:endParaRPr lang="en-IN" dirty="0"/>
          </a:p>
        </p:txBody>
      </p:sp>
      <p:sp>
        <p:nvSpPr>
          <p:cNvPr id="3" name="Content Placeholder 2">
            <a:extLst>
              <a:ext uri="{FF2B5EF4-FFF2-40B4-BE49-F238E27FC236}">
                <a16:creationId xmlns:a16="http://schemas.microsoft.com/office/drawing/2014/main" id="{F4CAB3D1-B5AE-6C85-D8AC-90D8FB58863F}"/>
              </a:ext>
            </a:extLst>
          </p:cNvPr>
          <p:cNvSpPr>
            <a:spLocks noGrp="1"/>
          </p:cNvSpPr>
          <p:nvPr>
            <p:ph idx="1"/>
          </p:nvPr>
        </p:nvSpPr>
        <p:spPr>
          <a:xfrm>
            <a:off x="556592" y="2276061"/>
            <a:ext cx="11128476" cy="3643656"/>
          </a:xfrm>
        </p:spPr>
        <p:txBody>
          <a:bodyPr/>
          <a:lstStyle/>
          <a:p>
            <a:r>
              <a:rPr lang="en-US" b="0" i="0" dirty="0">
                <a:solidFill>
                  <a:srgbClr val="273239"/>
                </a:solidFill>
                <a:effectLst/>
                <a:latin typeface="urw-din"/>
              </a:rPr>
              <a:t>Relational databases use a </a:t>
            </a:r>
            <a:r>
              <a:rPr lang="en-US" b="1" i="0" dirty="0">
                <a:solidFill>
                  <a:srgbClr val="273239"/>
                </a:solidFill>
                <a:effectLst/>
                <a:latin typeface="urw-din"/>
              </a:rPr>
              <a:t>centralized application</a:t>
            </a:r>
            <a:r>
              <a:rPr lang="en-US" b="0" i="0" dirty="0">
                <a:solidFill>
                  <a:srgbClr val="273239"/>
                </a:solidFill>
                <a:effectLst/>
                <a:latin typeface="urw-din"/>
              </a:rPr>
              <a:t> that is </a:t>
            </a:r>
            <a:r>
              <a:rPr lang="en-US" b="1" i="0" dirty="0">
                <a:solidFill>
                  <a:srgbClr val="273239"/>
                </a:solidFill>
                <a:effectLst/>
                <a:latin typeface="urw-din"/>
              </a:rPr>
              <a:t>location-dependent</a:t>
            </a:r>
            <a:r>
              <a:rPr lang="en-US" b="0" i="0" dirty="0">
                <a:solidFill>
                  <a:srgbClr val="273239"/>
                </a:solidFill>
                <a:effectLst/>
                <a:latin typeface="urw-din"/>
              </a:rPr>
              <a:t> (e.g., single location), especially for write operations.</a:t>
            </a:r>
          </a:p>
          <a:p>
            <a:pPr marL="0" indent="0">
              <a:buNone/>
            </a:pPr>
            <a:endParaRPr lang="en-US" b="0" i="0" dirty="0">
              <a:solidFill>
                <a:srgbClr val="273239"/>
              </a:solidFill>
              <a:effectLst/>
              <a:latin typeface="urw-din"/>
            </a:endParaRPr>
          </a:p>
          <a:p>
            <a:r>
              <a:rPr lang="en-US" b="0" i="0" dirty="0">
                <a:solidFill>
                  <a:srgbClr val="273239"/>
                </a:solidFill>
                <a:effectLst/>
                <a:latin typeface="urw-din"/>
              </a:rPr>
              <a:t>On the other hand, the NoSQL database is designed to distribute data on a global scale. It uses</a:t>
            </a:r>
            <a:r>
              <a:rPr lang="en-US" b="1" i="0" dirty="0">
                <a:solidFill>
                  <a:srgbClr val="273239"/>
                </a:solidFill>
                <a:effectLst/>
                <a:latin typeface="urw-din"/>
              </a:rPr>
              <a:t> multiple locations involving multiple data centers</a:t>
            </a:r>
            <a:r>
              <a:rPr lang="en-US" b="0" i="0" dirty="0">
                <a:solidFill>
                  <a:srgbClr val="273239"/>
                </a:solidFill>
                <a:effectLst/>
                <a:latin typeface="urw-din"/>
              </a:rPr>
              <a:t> and/or </a:t>
            </a:r>
            <a:r>
              <a:rPr lang="en-US" b="1" i="0" u="sng" dirty="0">
                <a:solidFill>
                  <a:srgbClr val="7030A0"/>
                </a:solidFill>
                <a:effectLst/>
                <a:latin typeface="urw-din"/>
              </a:rPr>
              <a:t>Cloud</a:t>
            </a:r>
            <a:r>
              <a:rPr lang="en-US" b="0" i="0" dirty="0">
                <a:solidFill>
                  <a:srgbClr val="273239"/>
                </a:solidFill>
                <a:effectLst/>
                <a:latin typeface="urw-din"/>
              </a:rPr>
              <a:t> regions for write and read operations.</a:t>
            </a:r>
          </a:p>
          <a:p>
            <a:endParaRPr lang="en-IN" dirty="0"/>
          </a:p>
        </p:txBody>
      </p:sp>
    </p:spTree>
    <p:extLst>
      <p:ext uri="{BB962C8B-B14F-4D97-AF65-F5344CB8AC3E}">
        <p14:creationId xmlns:p14="http://schemas.microsoft.com/office/powerpoint/2010/main" val="204286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9D91-88F4-8FDA-1E22-EB91897BC3EA}"/>
              </a:ext>
            </a:extLst>
          </p:cNvPr>
          <p:cNvSpPr>
            <a:spLocks noGrp="1"/>
          </p:cNvSpPr>
          <p:nvPr>
            <p:ph type="ctrTitle"/>
          </p:nvPr>
        </p:nvSpPr>
        <p:spPr/>
        <p:txBody>
          <a:bodyPr/>
          <a:lstStyle/>
          <a:p>
            <a:pPr algn="ctr"/>
            <a:r>
              <a:rPr lang="en-US" b="1" dirty="0"/>
              <a:t>When to proceed with RDBMS</a:t>
            </a:r>
            <a:endParaRPr lang="en-IN" b="1" dirty="0"/>
          </a:p>
        </p:txBody>
      </p:sp>
      <p:sp>
        <p:nvSpPr>
          <p:cNvPr id="3" name="Content Placeholder 2">
            <a:extLst>
              <a:ext uri="{FF2B5EF4-FFF2-40B4-BE49-F238E27FC236}">
                <a16:creationId xmlns:a16="http://schemas.microsoft.com/office/drawing/2014/main" id="{157F32A7-C159-B419-A62B-E3B5D00D9899}"/>
              </a:ext>
            </a:extLst>
          </p:cNvPr>
          <p:cNvSpPr>
            <a:spLocks noGrp="1"/>
          </p:cNvSpPr>
          <p:nvPr>
            <p:ph idx="1"/>
          </p:nvPr>
        </p:nvSpPr>
        <p:spPr/>
        <p:txBody>
          <a:bodyPr/>
          <a:lstStyle/>
          <a:p>
            <a:r>
              <a:rPr lang="en-US" dirty="0"/>
              <a:t>When </a:t>
            </a:r>
            <a:r>
              <a:rPr lang="en-US" b="1" dirty="0"/>
              <a:t>Data is Structured.</a:t>
            </a:r>
          </a:p>
          <a:p>
            <a:pPr marL="0" indent="0">
              <a:buNone/>
            </a:pPr>
            <a:endParaRPr lang="en-US" b="1" dirty="0"/>
          </a:p>
          <a:p>
            <a:r>
              <a:rPr lang="en-US" dirty="0"/>
              <a:t>When </a:t>
            </a:r>
            <a:r>
              <a:rPr lang="en-US" b="1" dirty="0"/>
              <a:t>complex Queries &amp; Reports </a:t>
            </a:r>
            <a:r>
              <a:rPr lang="en-US" dirty="0"/>
              <a:t>are required to get output.</a:t>
            </a:r>
          </a:p>
          <a:p>
            <a:pPr marL="0" indent="0">
              <a:buNone/>
            </a:pPr>
            <a:endParaRPr lang="en-US" dirty="0"/>
          </a:p>
          <a:p>
            <a:r>
              <a:rPr lang="en-US"/>
              <a:t>When</a:t>
            </a:r>
            <a:r>
              <a:rPr lang="en-US" b="1"/>
              <a:t> Transaction </a:t>
            </a:r>
            <a:r>
              <a:rPr lang="en-US" b="1" dirty="0"/>
              <a:t>Volume is relatively low per second</a:t>
            </a:r>
          </a:p>
          <a:p>
            <a:endParaRPr lang="en-US" dirty="0"/>
          </a:p>
          <a:p>
            <a:endParaRPr lang="en-IN" dirty="0"/>
          </a:p>
        </p:txBody>
      </p:sp>
    </p:spTree>
    <p:extLst>
      <p:ext uri="{BB962C8B-B14F-4D97-AF65-F5344CB8AC3E}">
        <p14:creationId xmlns:p14="http://schemas.microsoft.com/office/powerpoint/2010/main" val="41308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827</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Montserrat</vt:lpstr>
      <vt:lpstr>Montserrat Light</vt:lpstr>
      <vt:lpstr>Montserrat Medium</vt:lpstr>
      <vt:lpstr>Muli</vt:lpstr>
      <vt:lpstr>urw-din</vt:lpstr>
      <vt:lpstr>Office Theme</vt:lpstr>
      <vt:lpstr>PowerPoint Presentation</vt:lpstr>
      <vt:lpstr> Need of NoSQL</vt:lpstr>
      <vt:lpstr>Background of Relational Database</vt:lpstr>
      <vt:lpstr>Limitations of RDBMS</vt:lpstr>
      <vt:lpstr>PowerPoint Presentation</vt:lpstr>
      <vt:lpstr>1) About not requiring any “Structure”!!</vt:lpstr>
      <vt:lpstr>2. Easily Scalable</vt:lpstr>
      <vt:lpstr>  3. Distributed  </vt:lpstr>
      <vt:lpstr>When to proceed with RDBMS</vt:lpstr>
      <vt:lpstr>When to proceed with NoSQL</vt:lpstr>
      <vt:lpstr>Physical Presence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Sawant</dc:creator>
  <cp:lastModifiedBy>Trupti Kulkarni</cp:lastModifiedBy>
  <cp:revision>106</cp:revision>
  <dcterms:created xsi:type="dcterms:W3CDTF">2023-04-19T11:21:44Z</dcterms:created>
  <dcterms:modified xsi:type="dcterms:W3CDTF">2024-06-10T06:58:58Z</dcterms:modified>
</cp:coreProperties>
</file>