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8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5" r:id="rId14"/>
    <p:sldId id="270" r:id="rId15"/>
    <p:sldId id="271" r:id="rId16"/>
    <p:sldId id="286" r:id="rId17"/>
    <p:sldId id="283" r:id="rId18"/>
    <p:sldId id="287" r:id="rId19"/>
    <p:sldId id="288" r:id="rId20"/>
    <p:sldId id="289" r:id="rId21"/>
    <p:sldId id="272" r:id="rId22"/>
    <p:sldId id="275" r:id="rId23"/>
    <p:sldId id="290" r:id="rId24"/>
    <p:sldId id="274" r:id="rId25"/>
    <p:sldId id="276" r:id="rId26"/>
    <p:sldId id="279" r:id="rId27"/>
    <p:sldId id="280" r:id="rId28"/>
    <p:sldId id="281" r:id="rId29"/>
    <p:sldId id="291" r:id="rId30"/>
    <p:sldId id="292" r:id="rId31"/>
    <p:sldId id="293" r:id="rId32"/>
    <p:sldId id="294" r:id="rId33"/>
    <p:sldId id="296" r:id="rId34"/>
    <p:sldId id="297" r:id="rId35"/>
    <p:sldId id="295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26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0D9A-7591-453B-83BA-C954F3D8BD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0D9A-7591-453B-83BA-C954F3D8BDB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PL/SQL block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DECLARE(Optional)</a:t>
            </a:r>
          </a:p>
          <a:p>
            <a:pPr lvl="1">
              <a:buNone/>
            </a:pPr>
            <a:r>
              <a:rPr lang="en-US" dirty="0" err="1"/>
              <a:t>Variables,cursors,user</a:t>
            </a:r>
            <a:r>
              <a:rPr lang="en-US" dirty="0"/>
              <a:t>-defined </a:t>
            </a:r>
            <a:r>
              <a:rPr lang="en-US" dirty="0" err="1"/>
              <a:t>exceptions,PL</a:t>
            </a:r>
            <a:r>
              <a:rPr lang="en-US" dirty="0"/>
              <a:t>/SQL  </a:t>
            </a:r>
            <a:r>
              <a:rPr lang="en-US" dirty="0" err="1"/>
              <a:t>records,pl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 Tables etc.</a:t>
            </a:r>
          </a:p>
          <a:p>
            <a:pPr>
              <a:buNone/>
            </a:pPr>
            <a:r>
              <a:rPr lang="en-US" dirty="0"/>
              <a:t>BEGIN(Mandatory) </a:t>
            </a:r>
          </a:p>
          <a:p>
            <a:pPr lvl="1">
              <a:buNone/>
            </a:pPr>
            <a:r>
              <a:rPr lang="en-US" dirty="0"/>
              <a:t>SQL statements</a:t>
            </a:r>
          </a:p>
          <a:p>
            <a:pPr lvl="1">
              <a:buNone/>
            </a:pPr>
            <a:r>
              <a:rPr lang="en-US" dirty="0"/>
              <a:t>PL/SQL statements</a:t>
            </a:r>
          </a:p>
          <a:p>
            <a:pPr>
              <a:buNone/>
            </a:pPr>
            <a:r>
              <a:rPr lang="en-US" dirty="0"/>
              <a:t>EXCEPTION(Optional)</a:t>
            </a:r>
          </a:p>
          <a:p>
            <a:pPr>
              <a:buNone/>
            </a:pPr>
            <a:r>
              <a:rPr lang="en-US" dirty="0"/>
              <a:t>	Actions to perform when any error takes place</a:t>
            </a:r>
          </a:p>
          <a:p>
            <a:pPr>
              <a:buNone/>
            </a:pPr>
            <a:r>
              <a:rPr lang="en-US" dirty="0"/>
              <a:t>END;(Mandatory)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u="sng" dirty="0"/>
              <a:t>Anonymous</a:t>
            </a:r>
            <a:r>
              <a:rPr lang="en-US" sz="2200" dirty="0"/>
              <a:t>		   </a:t>
            </a:r>
            <a:r>
              <a:rPr lang="en-US" sz="2200" u="sng" dirty="0"/>
              <a:t>Named Block</a:t>
            </a:r>
            <a:r>
              <a:rPr lang="en-US" sz="2200" dirty="0"/>
              <a:t>	</a:t>
            </a:r>
            <a:endParaRPr lang="en-US" sz="2200" u="sng" dirty="0"/>
          </a:p>
          <a:p>
            <a:pPr>
              <a:buNone/>
            </a:pPr>
            <a:r>
              <a:rPr lang="en-US" sz="2200" dirty="0"/>
              <a:t>[DECLARE]		      Procedure</a:t>
            </a:r>
          </a:p>
          <a:p>
            <a:pPr>
              <a:buNone/>
            </a:pPr>
            <a:r>
              <a:rPr lang="en-US" sz="2200" dirty="0"/>
              <a:t>BEGIN			      Function	</a:t>
            </a:r>
          </a:p>
          <a:p>
            <a:pPr>
              <a:buNone/>
            </a:pPr>
            <a:r>
              <a:rPr lang="en-US" sz="2200" dirty="0"/>
              <a:t>--statements					 		 	</a:t>
            </a:r>
          </a:p>
          <a:p>
            <a:pPr>
              <a:buNone/>
            </a:pPr>
            <a:r>
              <a:rPr lang="en-US" sz="2200" dirty="0"/>
              <a:t>END;				 </a:t>
            </a:r>
          </a:p>
          <a:p>
            <a:pPr lvl="6">
              <a:buNone/>
            </a:pPr>
            <a:r>
              <a:rPr lang="en-US" sz="2200" dirty="0"/>
              <a:t>		 </a:t>
            </a:r>
          </a:p>
          <a:p>
            <a:pPr lvl="6">
              <a:buNone/>
            </a:pPr>
            <a:r>
              <a:rPr lang="en-US" sz="2200" dirty="0"/>
              <a:t>		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Anonymous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Specific</a:t>
            </a:r>
          </a:p>
          <a:p>
            <a:r>
              <a:rPr lang="en-US" dirty="0"/>
              <a:t>Compiled before execution</a:t>
            </a:r>
          </a:p>
          <a:p>
            <a:r>
              <a:rPr lang="en-US" dirty="0"/>
              <a:t>Anonymous blocks can’t accept parameters</a:t>
            </a:r>
          </a:p>
          <a:p>
            <a:r>
              <a:rPr lang="en-US" dirty="0"/>
              <a:t>Decentralized Approach -  If stored, they are stored as ‘script files’ on the client machine</a:t>
            </a:r>
          </a:p>
          <a:p>
            <a:r>
              <a:rPr lang="en-US" dirty="0"/>
              <a:t>You can not invoke this block from other blocks/subprograms</a:t>
            </a:r>
          </a:p>
          <a:p>
            <a:r>
              <a:rPr lang="en-US" dirty="0"/>
              <a:t>Real life application-Testing-Debugging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of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used for:</a:t>
            </a:r>
          </a:p>
          <a:p>
            <a:pPr>
              <a:buNone/>
            </a:pPr>
            <a:r>
              <a:rPr lang="en-US" dirty="0"/>
              <a:t>	 Temporary storage of data</a:t>
            </a:r>
          </a:p>
          <a:p>
            <a:pPr>
              <a:buNone/>
            </a:pPr>
            <a:r>
              <a:rPr lang="en-US" dirty="0"/>
              <a:t>	 Manipulation of stored values</a:t>
            </a:r>
          </a:p>
          <a:p>
            <a:pPr>
              <a:buNone/>
            </a:pPr>
            <a:r>
              <a:rPr lang="en-US" dirty="0"/>
              <a:t>	 Reusability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54460-0BCD-08E3-9FBE-CFB3DD65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PL/SQL does not have input or output capability of its own.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You can reference substitution variables within a</a:t>
            </a:r>
          </a:p>
          <a:p>
            <a:pPr>
              <a:buNone/>
            </a:pPr>
            <a:r>
              <a:rPr lang="en-US" dirty="0"/>
              <a:t>	PL/SQL block with a preceding ampersand.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</a:t>
            </a:r>
            <a:r>
              <a:rPr lang="en-US" i="1" dirty="0" err="1"/>
              <a:t>iSQL</a:t>
            </a:r>
            <a:r>
              <a:rPr lang="en-US" i="1" dirty="0"/>
              <a:t>*Plus host (or “bind”) variables can be used</a:t>
            </a:r>
          </a:p>
          <a:p>
            <a:pPr>
              <a:buNone/>
            </a:pPr>
            <a:r>
              <a:rPr lang="en-US" dirty="0"/>
              <a:t>	to pass run time values out of the PL/SQL block</a:t>
            </a:r>
          </a:p>
          <a:p>
            <a:pPr>
              <a:buNone/>
            </a:pPr>
            <a:r>
              <a:rPr lang="en-US" dirty="0"/>
              <a:t>	back to the </a:t>
            </a:r>
            <a:r>
              <a:rPr lang="en-US" i="1" dirty="0" err="1"/>
              <a:t>iSQL</a:t>
            </a:r>
            <a:r>
              <a:rPr lang="en-US" i="1" dirty="0"/>
              <a:t>*Plus environment.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Declaring PL/SQL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Syntax-</a:t>
            </a:r>
          </a:p>
          <a:p>
            <a:pPr>
              <a:buNone/>
            </a:pPr>
            <a:r>
              <a:rPr lang="en-US" i="1" dirty="0"/>
              <a:t>	identifier [CONSTANT] </a:t>
            </a:r>
            <a:r>
              <a:rPr lang="en-US" i="1" dirty="0" err="1"/>
              <a:t>datatype</a:t>
            </a:r>
            <a:r>
              <a:rPr lang="en-US" i="1" dirty="0"/>
              <a:t> [NOT NULL]</a:t>
            </a:r>
          </a:p>
          <a:p>
            <a:pPr>
              <a:buNone/>
            </a:pPr>
            <a:r>
              <a:rPr lang="en-US" dirty="0"/>
              <a:t>	[:= | DEFAULT </a:t>
            </a:r>
            <a:r>
              <a:rPr lang="en-US" i="1" dirty="0" err="1"/>
              <a:t>expr</a:t>
            </a:r>
            <a:r>
              <a:rPr lang="en-US" i="1" dirty="0"/>
              <a:t>];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 – </a:t>
            </a:r>
          </a:p>
          <a:p>
            <a:pPr>
              <a:buNone/>
            </a:pPr>
            <a:r>
              <a:rPr lang="en-US" dirty="0"/>
              <a:t>	DECLARE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v_hiredate</a:t>
            </a:r>
            <a:r>
              <a:rPr lang="en-US" dirty="0"/>
              <a:t> DATE;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v_deptno</a:t>
            </a:r>
            <a:r>
              <a:rPr lang="en-US" dirty="0"/>
              <a:t> NUMBER(2) NOT NULL := 10;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v_location</a:t>
            </a:r>
            <a:r>
              <a:rPr lang="en-US" dirty="0"/>
              <a:t> VARCHAR2(13) := 'Atlanta';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c_comm</a:t>
            </a:r>
            <a:r>
              <a:rPr lang="en-US" dirty="0"/>
              <a:t> CONSTANT NUMBER := 1400;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Guidelines for Using Variables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Follow naming conventions.</a:t>
            </a:r>
          </a:p>
          <a:p>
            <a:r>
              <a:rPr lang="en-US" dirty="0"/>
              <a:t> Initialize variables designated as NOT NULL and CONSTANT.</a:t>
            </a:r>
          </a:p>
          <a:p>
            <a:r>
              <a:rPr lang="en-US" dirty="0"/>
              <a:t> Declare one identifier per line.</a:t>
            </a:r>
          </a:p>
          <a:p>
            <a:r>
              <a:rPr lang="en-US" dirty="0"/>
              <a:t> Initialize identifiers by using the assignment</a:t>
            </a:r>
          </a:p>
          <a:p>
            <a:pPr>
              <a:buNone/>
            </a:pPr>
            <a:r>
              <a:rPr lang="en-US" dirty="0"/>
              <a:t>	operator (:=) or the DEFAULT reserved word.</a:t>
            </a:r>
          </a:p>
          <a:p>
            <a:pPr>
              <a:buNone/>
            </a:pPr>
            <a:r>
              <a:rPr lang="en-US" i="1" dirty="0"/>
              <a:t>		identifier := </a:t>
            </a:r>
            <a:r>
              <a:rPr lang="en-US" i="1" dirty="0" err="1"/>
              <a:t>expr</a:t>
            </a:r>
            <a:r>
              <a:rPr lang="en-US" i="1" dirty="0"/>
              <a:t>;</a:t>
            </a:r>
          </a:p>
          <a:p>
            <a:r>
              <a:rPr lang="en-US" dirty="0"/>
              <a:t>Variables are case ‘insensitive’.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28A1-9DED-9E19-4A23-BA95FAA0F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BEGIN</a:t>
            </a:r>
          </a:p>
          <a:p>
            <a:pPr lvl="1">
              <a:buNone/>
            </a:pPr>
            <a:r>
              <a:rPr lang="en-US" dirty="0"/>
              <a:t>DBMS_OUTPUT.PUT_LINE(‘HELLO WORLD’);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writing PL/SQL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x varchar2(25);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x</a:t>
            </a:r>
            <a:r>
              <a:rPr lang="en-US" dirty="0">
                <a:solidFill>
                  <a:srgbClr val="FF0000"/>
                </a:solidFill>
              </a:rPr>
              <a:t>:=</a:t>
            </a:r>
            <a:r>
              <a:rPr lang="en-US" dirty="0"/>
              <a:t>‘Hello’;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(x);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inside the anonymous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v_no</a:t>
            </a:r>
            <a:r>
              <a:rPr lang="en-US" dirty="0"/>
              <a:t> number(4);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dirty="0" err="1"/>
              <a:t>v_name</a:t>
            </a:r>
            <a:r>
              <a:rPr lang="en-US" dirty="0"/>
              <a:t> varchar2(25);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v_salary</a:t>
            </a:r>
            <a:r>
              <a:rPr lang="en-US" dirty="0"/>
              <a:t> number(4);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	Select </a:t>
            </a:r>
            <a:r>
              <a:rPr lang="en-US" dirty="0" err="1"/>
              <a:t>empno,ename,SAL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	into </a:t>
            </a:r>
            <a:r>
              <a:rPr lang="en-US" dirty="0" err="1">
                <a:solidFill>
                  <a:srgbClr val="FF0000"/>
                </a:solidFill>
              </a:rPr>
              <a:t>v_no,v_name,v_salary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 where </a:t>
            </a:r>
            <a:r>
              <a:rPr lang="en-US" dirty="0" err="1"/>
              <a:t>empno</a:t>
            </a:r>
            <a:r>
              <a:rPr lang="en-US" dirty="0"/>
              <a:t>=7369;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4374-857A-56E1-A32C-8640B271D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Introduction To PL/SQL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 variables to store values of columns returned by the query</a:t>
            </a:r>
          </a:p>
          <a:p>
            <a:r>
              <a:rPr lang="en-US" dirty="0"/>
              <a:t>Number of columns, Data Type, sequence of column must match with variables also</a:t>
            </a:r>
          </a:p>
          <a:p>
            <a:r>
              <a:rPr lang="en-US" dirty="0"/>
              <a:t>Into clause is compulsory for </a:t>
            </a:r>
            <a:r>
              <a:rPr lang="en-US" dirty="0" err="1"/>
              <a:t>sql</a:t>
            </a:r>
            <a:r>
              <a:rPr lang="en-US" dirty="0"/>
              <a:t> inside a pl/</a:t>
            </a:r>
            <a:r>
              <a:rPr lang="en-US" dirty="0" err="1"/>
              <a:t>sql</a:t>
            </a:r>
            <a:r>
              <a:rPr lang="en-US" dirty="0"/>
              <a:t> block.</a:t>
            </a:r>
          </a:p>
          <a:p>
            <a:r>
              <a:rPr lang="en-US" dirty="0" err="1"/>
              <a:t>Sql</a:t>
            </a:r>
            <a:r>
              <a:rPr lang="en-US" dirty="0"/>
              <a:t> should return only one row. Use </a:t>
            </a:r>
            <a:r>
              <a:rPr lang="en-US" b="1" dirty="0"/>
              <a:t>where clause</a:t>
            </a:r>
            <a:r>
              <a:rPr lang="en-US" dirty="0"/>
              <a:t> in query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variables can have the same name, provided they are in different blocks.</a:t>
            </a:r>
          </a:p>
          <a:p>
            <a:endParaRPr lang="en-US" dirty="0"/>
          </a:p>
          <a:p>
            <a:r>
              <a:rPr lang="en-US" dirty="0"/>
              <a:t>The names of the variable must begin with a Letter, variable should not be more than 30 character long remaining characters can contain </a:t>
            </a:r>
            <a:r>
              <a:rPr lang="en-US" dirty="0" err="1"/>
              <a:t>letters,special</a:t>
            </a:r>
            <a:r>
              <a:rPr lang="en-US" dirty="0"/>
              <a:t> characters &amp; number.</a:t>
            </a:r>
          </a:p>
          <a:p>
            <a:endParaRPr lang="en-US" dirty="0"/>
          </a:p>
          <a:p>
            <a:r>
              <a:rPr lang="en-US" dirty="0"/>
              <a:t> The variable name (identifier) should not be the same as the name of table columns used in the block.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empno</a:t>
            </a:r>
            <a:r>
              <a:rPr lang="en-US" dirty="0"/>
              <a:t> NUMBER(6);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INTO   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FROM employees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last_name</a:t>
            </a:r>
            <a:r>
              <a:rPr lang="en-US" dirty="0"/>
              <a:t> = '</a:t>
            </a:r>
            <a:r>
              <a:rPr lang="en-US" dirty="0" err="1"/>
              <a:t>Kochhar</a:t>
            </a:r>
            <a:r>
              <a:rPr lang="en-US" dirty="0"/>
              <a:t>';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proper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empno</a:t>
            </a:r>
            <a:r>
              <a:rPr lang="en-US" dirty="0"/>
              <a:t> number(10):=7499;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employee_nm</a:t>
            </a:r>
            <a:r>
              <a:rPr lang="en-US" dirty="0"/>
              <a:t> VARCHAR2(6);</a:t>
            </a:r>
          </a:p>
          <a:p>
            <a:pPr>
              <a:buNone/>
            </a:pPr>
            <a:r>
              <a:rPr lang="en-US" dirty="0"/>
              <a:t>     BEGIN</a:t>
            </a:r>
          </a:p>
          <a:p>
            <a:pPr>
              <a:buNone/>
            </a:pPr>
            <a:r>
              <a:rPr lang="en-US" dirty="0"/>
              <a:t>      SELECT </a:t>
            </a:r>
            <a:r>
              <a:rPr lang="en-US" dirty="0" err="1"/>
              <a:t>ename</a:t>
            </a:r>
            <a:endParaRPr lang="en-US" dirty="0"/>
          </a:p>
          <a:p>
            <a:pPr>
              <a:buNone/>
            </a:pPr>
            <a:r>
              <a:rPr lang="en-US" dirty="0"/>
              <a:t>      INTO    </a:t>
            </a:r>
            <a:r>
              <a:rPr lang="en-US" dirty="0" err="1"/>
              <a:t>employee_nm</a:t>
            </a:r>
            <a:endParaRPr lang="en-US" dirty="0"/>
          </a:p>
          <a:p>
            <a:pPr>
              <a:buNone/>
            </a:pPr>
            <a:r>
              <a:rPr lang="en-US" dirty="0"/>
              <a:t>     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  WHERE </a:t>
            </a:r>
            <a:r>
              <a:rPr lang="en-US" dirty="0" err="1"/>
              <a:t>empno</a:t>
            </a:r>
            <a:r>
              <a:rPr lang="en-US" dirty="0"/>
              <a:t> =</a:t>
            </a:r>
            <a:r>
              <a:rPr lang="en-US" b="1" dirty="0" err="1">
                <a:solidFill>
                  <a:srgbClr val="FF0000"/>
                </a:solidFill>
              </a:rPr>
              <a:t>empno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/>
              <a:t>      DBMS_OUTPUT.PUT_LINE(EMPLOYEE_NM);    	</a:t>
            </a:r>
          </a:p>
          <a:p>
            <a:pPr>
              <a:buNone/>
            </a:pPr>
            <a:r>
              <a:rPr lang="en-US" dirty="0"/>
              <a:t>     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162800" y="2286000"/>
            <a:ext cx="2209800" cy="2057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010400" y="2438400"/>
            <a:ext cx="243840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variables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PL/SQL variables:</a:t>
            </a:r>
          </a:p>
          <a:p>
            <a:pPr>
              <a:buNone/>
            </a:pPr>
            <a:r>
              <a:rPr lang="en-US" dirty="0"/>
              <a:t>	– </a:t>
            </a:r>
            <a:r>
              <a:rPr lang="en-US" b="1" dirty="0"/>
              <a:t>Scalar</a:t>
            </a:r>
            <a:r>
              <a:rPr lang="en-US" dirty="0"/>
              <a:t>- single value, No internal-component</a:t>
            </a:r>
          </a:p>
          <a:p>
            <a:pPr>
              <a:buNone/>
            </a:pPr>
            <a:r>
              <a:rPr lang="en-US" dirty="0"/>
              <a:t>	– </a:t>
            </a:r>
            <a:r>
              <a:rPr lang="en-US" b="1" dirty="0"/>
              <a:t>Composite-</a:t>
            </a:r>
            <a:r>
              <a:rPr lang="en-US" dirty="0"/>
              <a:t> can have internal components 	that 	can be manipulated </a:t>
            </a:r>
            <a:r>
              <a:rPr lang="en-US" dirty="0" err="1"/>
              <a:t>indivisually</a:t>
            </a:r>
            <a:endParaRPr lang="en-US" dirty="0"/>
          </a:p>
          <a:p>
            <a:pPr>
              <a:buNone/>
            </a:pPr>
            <a:r>
              <a:rPr lang="en-US" dirty="0"/>
              <a:t>	– </a:t>
            </a:r>
            <a:r>
              <a:rPr lang="en-US" b="1" dirty="0"/>
              <a:t>LOB</a:t>
            </a:r>
            <a:r>
              <a:rPr lang="en-US" dirty="0"/>
              <a:t> </a:t>
            </a:r>
            <a:r>
              <a:rPr lang="en-US" b="1" dirty="0"/>
              <a:t>(large objects)</a:t>
            </a:r>
            <a:r>
              <a:rPr lang="en-US" dirty="0"/>
              <a:t>- Can store blocks of 	unstructured data (text , images , video clips) 	</a:t>
            </a:r>
            <a:r>
              <a:rPr lang="en-US" dirty="0" err="1"/>
              <a:t>upto</a:t>
            </a:r>
            <a:r>
              <a:rPr lang="en-US" dirty="0"/>
              <a:t> 4 GB in size.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Non-PL/SQL variables: Bind and host 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</a:t>
            </a:r>
          </a:p>
          <a:p>
            <a:r>
              <a:rPr lang="en-US" dirty="0" err="1"/>
              <a:t>Varchar</a:t>
            </a:r>
            <a:endParaRPr lang="en-US" dirty="0"/>
          </a:p>
          <a:p>
            <a:r>
              <a:rPr lang="en-US" dirty="0"/>
              <a:t>Long </a:t>
            </a:r>
          </a:p>
          <a:p>
            <a:r>
              <a:rPr lang="en-US" dirty="0" err="1"/>
              <a:t>Longraw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 err="1"/>
              <a:t>Binary_integer</a:t>
            </a:r>
            <a:endParaRPr lang="en-US" dirty="0"/>
          </a:p>
          <a:p>
            <a:r>
              <a:rPr lang="en-US" dirty="0" err="1"/>
              <a:t>Pls_integer</a:t>
            </a:r>
            <a:endParaRPr lang="en-US" dirty="0"/>
          </a:p>
          <a:p>
            <a:r>
              <a:rPr lang="en-US" dirty="0"/>
              <a:t>Boolean </a:t>
            </a:r>
          </a:p>
          <a:p>
            <a:r>
              <a:rPr lang="en-US" dirty="0"/>
              <a:t>Date </a:t>
            </a:r>
          </a:p>
          <a:p>
            <a:r>
              <a:rPr lang="en-US" dirty="0"/>
              <a:t>Timestamp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Substitution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x varchar2(25);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sal</a:t>
            </a:r>
            <a:r>
              <a:rPr lang="en-US" dirty="0"/>
              <a:t> number(6):=&amp;salary;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x</a:t>
            </a:r>
            <a:r>
              <a:rPr lang="en-US" dirty="0">
                <a:solidFill>
                  <a:srgbClr val="FF0000"/>
                </a:solidFill>
              </a:rPr>
              <a:t>:=</a:t>
            </a:r>
            <a:r>
              <a:rPr lang="en-US" dirty="0"/>
              <a:t>‘&amp;x’;</a:t>
            </a:r>
          </a:p>
          <a:p>
            <a:pPr>
              <a:buNone/>
            </a:pPr>
            <a:r>
              <a:rPr lang="en-US" dirty="0"/>
              <a:t>   	</a:t>
            </a:r>
            <a:r>
              <a:rPr lang="en-US" dirty="0" err="1"/>
              <a:t>dbms_output.put_line</a:t>
            </a:r>
            <a:r>
              <a:rPr lang="en-US" dirty="0"/>
              <a:t>(x);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dbms_output.put_line</a:t>
            </a:r>
            <a:r>
              <a:rPr lang="en-US" dirty="0"/>
              <a:t>(‘ Your salary is ‘||</a:t>
            </a:r>
            <a:r>
              <a:rPr lang="en-US" dirty="0" err="1"/>
              <a:t>sal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%TYPE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Declare a variable according to:</a:t>
            </a:r>
          </a:p>
          <a:p>
            <a:pPr>
              <a:buNone/>
            </a:pPr>
            <a:r>
              <a:rPr lang="en-US" dirty="0"/>
              <a:t>	– A database column definition</a:t>
            </a:r>
          </a:p>
          <a:p>
            <a:pPr>
              <a:buNone/>
            </a:pPr>
            <a:r>
              <a:rPr lang="en-US" dirty="0"/>
              <a:t>	– Another previously declared variable</a:t>
            </a:r>
          </a:p>
          <a:p>
            <a:pPr>
              <a:buNone/>
            </a:pPr>
            <a:r>
              <a:rPr lang="en-US" dirty="0"/>
              <a:t>• Prefix %TYPE with:</a:t>
            </a:r>
          </a:p>
          <a:p>
            <a:pPr>
              <a:buNone/>
            </a:pPr>
            <a:r>
              <a:rPr lang="en-US" dirty="0"/>
              <a:t>	– The database table and column</a:t>
            </a:r>
          </a:p>
          <a:p>
            <a:pPr>
              <a:buNone/>
            </a:pPr>
            <a:r>
              <a:rPr lang="en-US" dirty="0"/>
              <a:t>	– The previously declared variable name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%TYPE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>
              <a:buNone/>
            </a:pPr>
            <a:r>
              <a:rPr lang="en-US" i="1" dirty="0"/>
              <a:t>identifier </a:t>
            </a:r>
            <a:r>
              <a:rPr lang="en-US" i="1" dirty="0" err="1"/>
              <a:t>Table.column_name%TYPE</a:t>
            </a:r>
            <a:r>
              <a:rPr lang="en-US" i="1" dirty="0"/>
              <a:t>;</a:t>
            </a:r>
          </a:p>
          <a:p>
            <a:endParaRPr lang="en-US" b="1" i="1" dirty="0"/>
          </a:p>
          <a:p>
            <a:r>
              <a:rPr lang="en-US" i="1" dirty="0"/>
              <a:t>EXAMPLES</a:t>
            </a:r>
            <a:r>
              <a:rPr lang="en-US" b="1" i="1" dirty="0"/>
              <a:t>:</a:t>
            </a:r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r>
              <a:rPr lang="en-US" dirty="0" err="1"/>
              <a:t>v_name</a:t>
            </a:r>
            <a:r>
              <a:rPr lang="en-US" dirty="0"/>
              <a:t> </a:t>
            </a:r>
            <a:r>
              <a:rPr lang="en-US" dirty="0" err="1"/>
              <a:t>employees.last_name%TYPE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v_balance</a:t>
            </a:r>
            <a:r>
              <a:rPr lang="en-US" dirty="0"/>
              <a:t> NUMBER(7,2);</a:t>
            </a:r>
          </a:p>
          <a:p>
            <a:pPr>
              <a:buNone/>
            </a:pPr>
            <a:r>
              <a:rPr lang="en-US" dirty="0" err="1"/>
              <a:t>v_min_balance</a:t>
            </a:r>
            <a:r>
              <a:rPr lang="en-US" dirty="0"/>
              <a:t> </a:t>
            </a:r>
            <a:r>
              <a:rPr lang="en-US" dirty="0" err="1"/>
              <a:t>v_balance%TYPE</a:t>
            </a:r>
            <a:r>
              <a:rPr lang="en-US" dirty="0"/>
              <a:t> := 10;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%TYPE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v_no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:=7649;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v_nm</a:t>
            </a:r>
            <a:r>
              <a:rPr lang="en-US" dirty="0"/>
              <a:t> varchar2(30);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ename</a:t>
            </a:r>
            <a:endParaRPr lang="en-US" dirty="0"/>
          </a:p>
          <a:p>
            <a:pPr>
              <a:buNone/>
            </a:pPr>
            <a:r>
              <a:rPr lang="en-US" dirty="0"/>
              <a:t>	into </a:t>
            </a:r>
            <a:r>
              <a:rPr lang="en-US" dirty="0" err="1"/>
              <a:t>v_nm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v_no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DBMS_OUTPUT.PUT_LINE(‘</a:t>
            </a:r>
            <a:r>
              <a:rPr lang="en-US" dirty="0" err="1"/>
              <a:t>Employee_id</a:t>
            </a:r>
            <a:r>
              <a:rPr lang="en-US" dirty="0"/>
              <a:t> ‘||</a:t>
            </a:r>
            <a:r>
              <a:rPr lang="en-US" dirty="0" err="1"/>
              <a:t>v_no</a:t>
            </a:r>
            <a:r>
              <a:rPr lang="en-US" dirty="0"/>
              <a:t>||’ is ‘||</a:t>
            </a:r>
            <a:r>
              <a:rPr lang="en-US" dirty="0" err="1"/>
              <a:t>v_nm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END;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PL/SQL is the procedural extension to SQL with</a:t>
            </a:r>
          </a:p>
          <a:p>
            <a:pPr>
              <a:buNone/>
            </a:pPr>
            <a:r>
              <a:rPr lang="en-US" dirty="0"/>
              <a:t>design features of programming languages.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PL/SQL is a combination of SQL along with the procedural features of programming languages. It is Oracle corporation Product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Bind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reference a bind variable in PL/SQL, you must prefix its name with a colon (:) </a:t>
            </a:r>
          </a:p>
          <a:p>
            <a:r>
              <a:rPr lang="en-US" dirty="0"/>
              <a:t>Example -: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VARIABLE </a:t>
            </a:r>
            <a:r>
              <a:rPr lang="en-US" dirty="0" err="1"/>
              <a:t>g_sal</a:t>
            </a:r>
            <a:r>
              <a:rPr lang="en-US" dirty="0"/>
              <a:t> NUMBER</a:t>
            </a:r>
          </a:p>
          <a:p>
            <a:pPr>
              <a:buNone/>
            </a:pPr>
            <a:r>
              <a:rPr lang="en-US" dirty="0"/>
              <a:t>	BEGIN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INTO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 err="1">
                <a:solidFill>
                  <a:srgbClr val="FF0000"/>
                </a:solidFill>
              </a:rPr>
              <a:t>g_sal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empno</a:t>
            </a:r>
            <a:r>
              <a:rPr lang="en-US" dirty="0"/>
              <a:t>= 7649;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print </a:t>
            </a:r>
            <a:r>
              <a:rPr lang="en-US" dirty="0" err="1"/>
              <a:t>g_sal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PL/SQL blocks can be nested wherever an</a:t>
            </a:r>
          </a:p>
          <a:p>
            <a:pPr>
              <a:buNone/>
            </a:pPr>
            <a:r>
              <a:rPr lang="en-US" dirty="0"/>
              <a:t>executable statement is allowed.</a:t>
            </a:r>
          </a:p>
          <a:p>
            <a:pPr>
              <a:buNone/>
            </a:pPr>
            <a:r>
              <a:rPr lang="en-US" dirty="0"/>
              <a:t>• A nested block becomes a statement.</a:t>
            </a:r>
          </a:p>
          <a:p>
            <a:pPr>
              <a:buNone/>
            </a:pPr>
            <a:r>
              <a:rPr lang="en-US" dirty="0"/>
              <a:t>• An exception section can contain nested blocks.</a:t>
            </a:r>
          </a:p>
          <a:p>
            <a:pPr>
              <a:buNone/>
            </a:pPr>
            <a:r>
              <a:rPr lang="en-US" dirty="0"/>
              <a:t>• The scope of an identifier is that region of a</a:t>
            </a:r>
          </a:p>
          <a:p>
            <a:pPr>
              <a:buNone/>
            </a:pPr>
            <a:r>
              <a:rPr lang="en-US" dirty="0"/>
              <a:t>program unit (block, subprogram, or package)</a:t>
            </a:r>
          </a:p>
          <a:p>
            <a:pPr>
              <a:buNone/>
            </a:pPr>
            <a:r>
              <a:rPr lang="en-US" dirty="0"/>
              <a:t>from which you can reference the identifier.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x number </a:t>
            </a:r>
            <a:r>
              <a:rPr lang="en-US" dirty="0" err="1"/>
              <a:t>number</a:t>
            </a:r>
            <a:r>
              <a:rPr lang="en-US" dirty="0"/>
              <a:t>(9);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statment1;</a:t>
            </a:r>
          </a:p>
          <a:p>
            <a:pPr>
              <a:buNone/>
            </a:pPr>
            <a:r>
              <a:rPr lang="en-US" dirty="0"/>
              <a:t>	statment2;</a:t>
            </a:r>
          </a:p>
          <a:p>
            <a:pPr>
              <a:buNone/>
            </a:pPr>
            <a:r>
              <a:rPr lang="en-US" dirty="0"/>
              <a:t>		DECLARE</a:t>
            </a:r>
          </a:p>
          <a:p>
            <a:pPr>
              <a:buNone/>
            </a:pPr>
            <a:r>
              <a:rPr lang="en-US" dirty="0"/>
              <a:t>			y number(9);</a:t>
            </a:r>
          </a:p>
          <a:p>
            <a:pPr>
              <a:buNone/>
            </a:pPr>
            <a:r>
              <a:rPr lang="en-US" dirty="0"/>
              <a:t>			BEGIN</a:t>
            </a:r>
          </a:p>
          <a:p>
            <a:pPr>
              <a:buNone/>
            </a:pPr>
            <a:r>
              <a:rPr lang="en-US" dirty="0"/>
              <a:t>			y:=x;</a:t>
            </a:r>
          </a:p>
          <a:p>
            <a:pPr>
              <a:buNone/>
            </a:pPr>
            <a:r>
              <a:rPr lang="en-US" dirty="0"/>
              <a:t>		END;</a:t>
            </a:r>
          </a:p>
          <a:p>
            <a:pPr>
              <a:buNone/>
            </a:pPr>
            <a:r>
              <a:rPr lang="en-US" dirty="0"/>
              <a:t>	statment1;</a:t>
            </a:r>
          </a:p>
          <a:p>
            <a:pPr>
              <a:buNone/>
            </a:pPr>
            <a:r>
              <a:rPr lang="en-US" dirty="0"/>
              <a:t>	statment2;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9000"/>
            <a:ext cx="3733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4495800"/>
            <a:ext cx="3429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543800" y="3962400"/>
            <a:ext cx="106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u="sng" dirty="0"/>
              <a:t>SCOPE OF ‘y’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95800" y="1752600"/>
            <a:ext cx="480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277100" y="3771900"/>
            <a:ext cx="403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29000" y="5715000"/>
            <a:ext cx="58674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2098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SCOPE </a:t>
            </a:r>
            <a:r>
              <a:rPr lang="en-US" u="sng"/>
              <a:t>OF ‘x’</a:t>
            </a:r>
            <a:endParaRPr lang="en-US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971800"/>
            <a:ext cx="61722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Variables in a Nested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Y</a:t>
            </a:r>
            <a:r>
              <a:rPr lang="en-US" dirty="0"/>
              <a:t> number(10):=9;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dbms_output.put_line</a:t>
            </a:r>
            <a:r>
              <a:rPr lang="en-US" dirty="0"/>
              <a:t>(‘Outer'||y);</a:t>
            </a:r>
          </a:p>
          <a:p>
            <a:pPr>
              <a:buNone/>
            </a:pPr>
            <a:r>
              <a:rPr lang="en-US" dirty="0"/>
              <a:t>		 </a:t>
            </a:r>
          </a:p>
          <a:p>
            <a:pPr>
              <a:buNone/>
            </a:pPr>
            <a:r>
              <a:rPr lang="en-US" b="1" dirty="0"/>
              <a:t>		declare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   Y </a:t>
            </a:r>
            <a:r>
              <a:rPr lang="en-US" dirty="0"/>
              <a:t>number(10):=20;</a:t>
            </a:r>
          </a:p>
          <a:p>
            <a:pPr>
              <a:buNone/>
            </a:pPr>
            <a:r>
              <a:rPr lang="en-US" b="1" dirty="0"/>
              <a:t>		 begin</a:t>
            </a:r>
          </a:p>
          <a:p>
            <a:pPr>
              <a:buNone/>
            </a:pPr>
            <a:r>
              <a:rPr lang="en-US" dirty="0"/>
              <a:t>		  </a:t>
            </a:r>
            <a:r>
              <a:rPr lang="en-US" dirty="0" err="1"/>
              <a:t>dbms_output.put_line</a:t>
            </a:r>
            <a:r>
              <a:rPr lang="en-US" dirty="0"/>
              <a:t>('Inner '||y);</a:t>
            </a:r>
          </a:p>
          <a:p>
            <a:pPr>
              <a:buNone/>
            </a:pPr>
            <a:r>
              <a:rPr lang="en-US" b="1" dirty="0"/>
              <a:t>		 end;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dbms_output.put_line</a:t>
            </a:r>
            <a:r>
              <a:rPr lang="en-US" dirty="0"/>
              <a:t>('Outer '||y);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34400" y="3733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0" y="3429001"/>
            <a:ext cx="99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Inner Block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Block-Contd. Using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&lt;&lt;OUTER&gt;&gt;</a:t>
            </a:r>
          </a:p>
          <a:p>
            <a:pPr>
              <a:buNone/>
            </a:pPr>
            <a:r>
              <a:rPr lang="en-US" dirty="0"/>
              <a:t> DECLARE</a:t>
            </a:r>
          </a:p>
          <a:p>
            <a:pPr>
              <a:buNone/>
            </a:pPr>
            <a:r>
              <a:rPr lang="en-US" dirty="0"/>
              <a:t> 	Y number(10):=9;</a:t>
            </a:r>
          </a:p>
          <a:p>
            <a:pPr>
              <a:buNone/>
            </a:pPr>
            <a:r>
              <a:rPr lang="en-US" dirty="0"/>
              <a:t> BEGIN</a:t>
            </a:r>
          </a:p>
          <a:p>
            <a:pPr>
              <a:buNone/>
            </a:pPr>
            <a:r>
              <a:rPr lang="en-US" dirty="0"/>
              <a:t>  	</a:t>
            </a:r>
            <a:r>
              <a:rPr lang="en-US" dirty="0" err="1"/>
              <a:t>dbms_output.put_line</a:t>
            </a:r>
            <a:r>
              <a:rPr lang="en-US" dirty="0"/>
              <a:t>('Outer '||y);</a:t>
            </a:r>
          </a:p>
          <a:p>
            <a:pPr>
              <a:buNone/>
            </a:pPr>
            <a:r>
              <a:rPr lang="en-US" dirty="0"/>
              <a:t> 		 declare</a:t>
            </a:r>
          </a:p>
          <a:p>
            <a:pPr>
              <a:buNone/>
            </a:pPr>
            <a:r>
              <a:rPr lang="en-US" dirty="0"/>
              <a:t>    		   	Y number(10):=20;</a:t>
            </a:r>
          </a:p>
          <a:p>
            <a:pPr>
              <a:buNone/>
            </a:pPr>
            <a:r>
              <a:rPr lang="en-US" dirty="0"/>
              <a:t> 		 begin</a:t>
            </a:r>
          </a:p>
          <a:p>
            <a:pPr>
              <a:buNone/>
            </a:pPr>
            <a:r>
              <a:rPr lang="en-US" dirty="0"/>
              <a:t>   			</a:t>
            </a:r>
            <a:r>
              <a:rPr lang="en-US" dirty="0">
                <a:solidFill>
                  <a:srgbClr val="FF0000"/>
                </a:solidFill>
              </a:rPr>
              <a:t>OUTER.Y:=</a:t>
            </a:r>
            <a:r>
              <a:rPr lang="en-US" dirty="0"/>
              <a:t>OUTER.Y+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;      </a:t>
            </a:r>
          </a:p>
          <a:p>
            <a:pPr>
              <a:buNone/>
            </a:pPr>
            <a:r>
              <a:rPr lang="en-US" dirty="0"/>
              <a:t>   			</a:t>
            </a:r>
            <a:r>
              <a:rPr lang="en-US" dirty="0" err="1"/>
              <a:t>dbms_output.put_line</a:t>
            </a:r>
            <a:r>
              <a:rPr lang="en-US" dirty="0"/>
              <a:t>('Inner '||y);</a:t>
            </a:r>
          </a:p>
          <a:p>
            <a:pPr>
              <a:buNone/>
            </a:pPr>
            <a:r>
              <a:rPr lang="en-US" dirty="0"/>
              <a:t> 		 end;</a:t>
            </a:r>
          </a:p>
          <a:p>
            <a:pPr>
              <a:buNone/>
            </a:pPr>
            <a:r>
              <a:rPr lang="en-US" dirty="0"/>
              <a:t>  	</a:t>
            </a:r>
            <a:r>
              <a:rPr lang="en-US" dirty="0" err="1"/>
              <a:t>dbms_output.put_line</a:t>
            </a:r>
            <a:r>
              <a:rPr lang="en-US" dirty="0"/>
              <a:t>('Outer '||y);</a:t>
            </a:r>
          </a:p>
          <a:p>
            <a:pPr>
              <a:buNone/>
            </a:pPr>
            <a:r>
              <a:rPr lang="en-US" dirty="0"/>
              <a:t> END;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48" y="433437"/>
            <a:ext cx="11056219" cy="677562"/>
          </a:xfrm>
        </p:spPr>
        <p:txBody>
          <a:bodyPr/>
          <a:lstStyle/>
          <a:p>
            <a:r>
              <a:rPr lang="en-US" dirty="0"/>
              <a:t>Same Variable In Nested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47" y="1253331"/>
            <a:ext cx="1105621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FF0000"/>
                </a:solidFill>
              </a:rPr>
              <a:t>&lt;&lt;OUTER&gt;&gt;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DECLARE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BALANCE NUMBER(9);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BEGIN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SELECT SAL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INTO BALANCE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FROM EMP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WHERE EMPNO=7499;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BALANCE:=BALANCE+100;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	DECLARE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		 VCOMM NUMBER(9);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 		BALANCE NUMBER(9);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 	BEGIN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 		SELECT COMM INTO VCOMM FROM EMP WHERE EMPNO=7499;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 		</a:t>
            </a:r>
            <a:r>
              <a:rPr lang="en-US" sz="1100" dirty="0">
                <a:solidFill>
                  <a:srgbClr val="FF0000"/>
                </a:solidFill>
              </a:rPr>
              <a:t>OUTER.BALANCE</a:t>
            </a:r>
            <a:r>
              <a:rPr lang="en-US" sz="1100" dirty="0"/>
              <a:t>:=OUTER.BALANCE+VCOMM;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   	END;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 DBMS_OUTPUT.PUT_LINE(BALANCE);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END;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/>
              <a:t>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Statements Through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language –</a:t>
            </a:r>
            <a:r>
              <a:rPr lang="en-US" dirty="0" err="1"/>
              <a:t>Insert,Update</a:t>
            </a:r>
            <a:r>
              <a:rPr lang="en-US" dirty="0"/>
              <a:t> &amp; </a:t>
            </a:r>
            <a:r>
              <a:rPr lang="en-US" dirty="0" err="1"/>
              <a:t>Delete,Merge</a:t>
            </a:r>
            <a:r>
              <a:rPr lang="en-US" dirty="0"/>
              <a:t>  are possible through PL/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Transaction Control Language-Commit ,Rollback  are possible through PL/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DDL &amp; DCL are not directly possible through PL/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DECLARE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V_no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:=&amp;</a:t>
            </a:r>
            <a:r>
              <a:rPr lang="en-US" dirty="0" err="1"/>
              <a:t>V_no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BEGIN</a:t>
            </a:r>
          </a:p>
          <a:p>
            <a:pPr>
              <a:buNone/>
            </a:pPr>
            <a:r>
              <a:rPr lang="en-US" dirty="0"/>
              <a:t>  insert into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empno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values(</a:t>
            </a:r>
            <a:r>
              <a:rPr lang="en-US" dirty="0" err="1"/>
              <a:t>V_no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v_sal_increase</a:t>
            </a:r>
            <a:r>
              <a:rPr lang="en-US" dirty="0"/>
              <a:t> </a:t>
            </a:r>
            <a:r>
              <a:rPr lang="en-US" dirty="0" err="1"/>
              <a:t>emp.sal%TYPE</a:t>
            </a:r>
            <a:r>
              <a:rPr lang="en-US" dirty="0"/>
              <a:t> := 800;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	UPDATE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	SET </a:t>
            </a:r>
            <a:r>
              <a:rPr lang="en-US" dirty="0" err="1"/>
              <a:t>sal</a:t>
            </a:r>
            <a:r>
              <a:rPr lang="en-US" dirty="0"/>
              <a:t> = </a:t>
            </a:r>
            <a:r>
              <a:rPr lang="en-US" dirty="0" err="1"/>
              <a:t>sal</a:t>
            </a:r>
            <a:r>
              <a:rPr lang="en-US" dirty="0"/>
              <a:t> + </a:t>
            </a:r>
            <a:r>
              <a:rPr lang="en-US" dirty="0" err="1"/>
              <a:t>v_sal_increase</a:t>
            </a:r>
            <a:endParaRPr lang="en-US" dirty="0"/>
          </a:p>
          <a:p>
            <a:pPr>
              <a:buNone/>
            </a:pPr>
            <a:r>
              <a:rPr lang="en-US" dirty="0"/>
              <a:t>		WHERE job = ‘CLERK';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Delete rows that belong to department 10 from the EMPLOYEES table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v_deptno</a:t>
            </a:r>
            <a:r>
              <a:rPr lang="en-US" dirty="0"/>
              <a:t> </a:t>
            </a:r>
            <a:r>
              <a:rPr lang="en-US" dirty="0" err="1"/>
              <a:t>emp.deptno%TYPE</a:t>
            </a:r>
            <a:r>
              <a:rPr lang="en-US" dirty="0"/>
              <a:t> := 10;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DELETE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 = </a:t>
            </a:r>
            <a:r>
              <a:rPr lang="en-US" dirty="0" err="1"/>
              <a:t>v_deptno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for PL/SQL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bulk of data</a:t>
            </a:r>
          </a:p>
          <a:p>
            <a:r>
              <a:rPr lang="en-US" dirty="0"/>
              <a:t>Writing program modules</a:t>
            </a:r>
          </a:p>
          <a:p>
            <a:r>
              <a:rPr lang="en-US" dirty="0"/>
              <a:t>Storing the data temporarily </a:t>
            </a:r>
          </a:p>
          <a:p>
            <a:r>
              <a:rPr lang="en-US" dirty="0"/>
              <a:t>Provision of conditional logic</a:t>
            </a:r>
          </a:p>
          <a:p>
            <a:r>
              <a:rPr lang="en-US" dirty="0"/>
              <a:t>Looping the data </a:t>
            </a:r>
          </a:p>
          <a:p>
            <a:r>
              <a:rPr lang="en-US" dirty="0"/>
              <a:t>Handling errors arising in execution of query</a:t>
            </a:r>
          </a:p>
          <a:p>
            <a:r>
              <a:rPr lang="en-US" dirty="0"/>
              <a:t>Complex Business Logic can not be handled(Trigger)</a:t>
            </a:r>
          </a:p>
          <a:p>
            <a:r>
              <a:rPr lang="en-US" dirty="0"/>
              <a:t>User defined functions are possible within PL/SQL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Cursor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A cursor is a private SQL work area.</a:t>
            </a:r>
          </a:p>
          <a:p>
            <a:pPr>
              <a:buNone/>
            </a:pPr>
            <a:r>
              <a:rPr lang="en-US" dirty="0"/>
              <a:t>• There are two types of cursors:</a:t>
            </a:r>
          </a:p>
          <a:p>
            <a:pPr>
              <a:buNone/>
            </a:pPr>
            <a:r>
              <a:rPr lang="en-US" dirty="0"/>
              <a:t>	– Implicit cursors</a:t>
            </a:r>
          </a:p>
          <a:p>
            <a:pPr>
              <a:buNone/>
            </a:pPr>
            <a:r>
              <a:rPr lang="en-US" dirty="0"/>
              <a:t>	– Explicit cursors</a:t>
            </a:r>
          </a:p>
          <a:p>
            <a:pPr>
              <a:buNone/>
            </a:pPr>
            <a:r>
              <a:rPr lang="en-US" dirty="0"/>
              <a:t>• The Oracle server uses implicit cursors to parse</a:t>
            </a:r>
          </a:p>
          <a:p>
            <a:pPr>
              <a:buNone/>
            </a:pPr>
            <a:r>
              <a:rPr lang="en-US" dirty="0"/>
              <a:t> and execute your SQL statements.</a:t>
            </a:r>
          </a:p>
          <a:p>
            <a:pPr>
              <a:buNone/>
            </a:pPr>
            <a:r>
              <a:rPr lang="en-US" dirty="0"/>
              <a:t>• Explicit cursors are explicitly declared by the</a:t>
            </a:r>
          </a:p>
          <a:p>
            <a:pPr>
              <a:buNone/>
            </a:pPr>
            <a:r>
              <a:rPr lang="en-US" dirty="0"/>
              <a:t> programmer.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Cursor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Using SQL cursor attributes, you can test the</a:t>
            </a:r>
          </a:p>
          <a:p>
            <a:pPr>
              <a:buNone/>
            </a:pPr>
            <a:r>
              <a:rPr lang="en-US" dirty="0"/>
              <a:t>outcome of your SQL statements</a:t>
            </a:r>
          </a:p>
          <a:p>
            <a:pPr>
              <a:buNone/>
            </a:pPr>
            <a:r>
              <a:rPr lang="en-US" sz="3000" dirty="0"/>
              <a:t>SQL%ROWCOUNT-</a:t>
            </a:r>
            <a:r>
              <a:rPr lang="en-US" dirty="0"/>
              <a:t>	-Number of rows affected by the</a:t>
            </a:r>
          </a:p>
          <a:p>
            <a:pPr>
              <a:buNone/>
            </a:pPr>
            <a:r>
              <a:rPr lang="en-US" dirty="0"/>
              <a:t>				most recent SQL statement (an</a:t>
            </a:r>
          </a:p>
          <a:p>
            <a:pPr>
              <a:buNone/>
            </a:pPr>
            <a:r>
              <a:rPr lang="en-US" dirty="0"/>
              <a:t>				integer value)</a:t>
            </a:r>
          </a:p>
          <a:p>
            <a:pPr>
              <a:buNone/>
            </a:pPr>
            <a:r>
              <a:rPr lang="en-US"/>
              <a:t>SQL%FOUND--- </a:t>
            </a:r>
            <a:r>
              <a:rPr lang="en-US" dirty="0"/>
              <a:t>	Boolean attribute that evaluates to</a:t>
            </a:r>
          </a:p>
          <a:p>
            <a:pPr>
              <a:buNone/>
            </a:pPr>
            <a:r>
              <a:rPr lang="en-US" dirty="0"/>
              <a:t>				TRUE if the most recent SQL</a:t>
            </a:r>
          </a:p>
          <a:p>
            <a:pPr>
              <a:buNone/>
            </a:pPr>
            <a:r>
              <a:rPr lang="en-US" dirty="0"/>
              <a:t>				statement affects one or more rows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Cursor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SQL%NOTFOUND---</a:t>
            </a:r>
            <a:r>
              <a:rPr lang="en-US" dirty="0"/>
              <a:t>	Boolean attribute that 					evaluates to TRUE if the 			         most recent SQL 						statement does not affect 				any rows</a:t>
            </a:r>
          </a:p>
          <a:p>
            <a:pPr>
              <a:buNone/>
            </a:pPr>
            <a:r>
              <a:rPr lang="en-US" dirty="0"/>
              <a:t>SQL%ISOPEN---	 	Always evaluates to FALSE 				because PL/SQL closes </a:t>
            </a:r>
          </a:p>
          <a:p>
            <a:pPr>
              <a:buNone/>
            </a:pPr>
            <a:r>
              <a:rPr lang="en-US" dirty="0"/>
              <a:t>					implicit cursors immediately 				after they are executed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Cursor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VARIABLE </a:t>
            </a:r>
            <a:r>
              <a:rPr lang="en-US" dirty="0" err="1"/>
              <a:t>rows_deleted</a:t>
            </a:r>
            <a:r>
              <a:rPr lang="en-US" dirty="0"/>
              <a:t> VARCHAR2(30)</a:t>
            </a:r>
          </a:p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v_empno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 := 176;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DELETE 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empno</a:t>
            </a:r>
            <a:r>
              <a:rPr lang="en-US" dirty="0"/>
              <a:t> = </a:t>
            </a:r>
            <a:r>
              <a:rPr lang="en-US" dirty="0" err="1"/>
              <a:t>v_empno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:</a:t>
            </a:r>
            <a:r>
              <a:rPr lang="en-US" dirty="0" err="1"/>
              <a:t>rows_deleted</a:t>
            </a:r>
            <a:r>
              <a:rPr lang="en-US" dirty="0"/>
              <a:t> := (SQL%ROWCOUNT ||' row deleted.');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PRINT </a:t>
            </a:r>
            <a:r>
              <a:rPr lang="en-US" dirty="0" err="1"/>
              <a:t>rows_deleted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IF CONDITION</a:t>
            </a:r>
          </a:p>
          <a:p>
            <a:pPr>
              <a:buNone/>
            </a:pPr>
            <a:r>
              <a:rPr lang="en-US" dirty="0"/>
              <a:t>You can change the logical execution of</a:t>
            </a:r>
          </a:p>
          <a:p>
            <a:pPr>
              <a:buNone/>
            </a:pPr>
            <a:r>
              <a:rPr lang="en-US" dirty="0"/>
              <a:t>statements using conditional IF statements and</a:t>
            </a:r>
          </a:p>
          <a:p>
            <a:pPr>
              <a:buNone/>
            </a:pPr>
            <a:r>
              <a:rPr lang="en-US" dirty="0"/>
              <a:t>loop control structures.</a:t>
            </a:r>
          </a:p>
          <a:p>
            <a:pPr>
              <a:buNone/>
            </a:pPr>
            <a:r>
              <a:rPr lang="en-US" dirty="0"/>
              <a:t>• Conditional IF statements:</a:t>
            </a:r>
          </a:p>
          <a:p>
            <a:pPr>
              <a:buNone/>
            </a:pPr>
            <a:r>
              <a:rPr lang="en-US" dirty="0"/>
              <a:t>	– IF-THEN-END IF</a:t>
            </a:r>
          </a:p>
          <a:p>
            <a:pPr>
              <a:buNone/>
            </a:pPr>
            <a:r>
              <a:rPr lang="en-US" dirty="0"/>
              <a:t>	– IF-THEN-ELSE-END IF</a:t>
            </a:r>
          </a:p>
          <a:p>
            <a:pPr>
              <a:buNone/>
            </a:pPr>
            <a:r>
              <a:rPr lang="en-US" dirty="0"/>
              <a:t>	– IF-THEN-</a:t>
            </a:r>
            <a:r>
              <a:rPr lang="en-US" dirty="0">
                <a:solidFill>
                  <a:srgbClr val="FF0000"/>
                </a:solidFill>
              </a:rPr>
              <a:t>ELSIF</a:t>
            </a:r>
            <a:r>
              <a:rPr lang="en-US" dirty="0"/>
              <a:t>-END IF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allows pl/</a:t>
            </a:r>
            <a:r>
              <a:rPr lang="en-US" dirty="0" err="1"/>
              <a:t>sql</a:t>
            </a:r>
            <a:r>
              <a:rPr lang="en-US" dirty="0"/>
              <a:t> statements to execute depending upon the condition value </a:t>
            </a:r>
            <a:r>
              <a:rPr lang="en-US" dirty="0" err="1"/>
              <a:t>i.e</a:t>
            </a:r>
            <a:r>
              <a:rPr lang="en-US" dirty="0"/>
              <a:t> TRUE/FALSE OR NULL.</a:t>
            </a:r>
          </a:p>
          <a:p>
            <a:pPr>
              <a:buNone/>
            </a:pPr>
            <a:r>
              <a:rPr lang="en-US" dirty="0"/>
              <a:t>	…..</a:t>
            </a:r>
          </a:p>
          <a:p>
            <a:pPr>
              <a:buNone/>
            </a:pPr>
            <a:r>
              <a:rPr lang="en-US" dirty="0"/>
              <a:t>	IF </a:t>
            </a:r>
            <a:r>
              <a:rPr lang="en-US" dirty="0" err="1"/>
              <a:t>v_ename</a:t>
            </a:r>
            <a:r>
              <a:rPr lang="en-US" dirty="0"/>
              <a:t> =‘SMITH’ AND salary&gt; 1000 THEN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V_deptno</a:t>
            </a:r>
            <a:r>
              <a:rPr lang="en-US" dirty="0"/>
              <a:t>:=50;</a:t>
            </a:r>
          </a:p>
          <a:p>
            <a:pPr lvl="1">
              <a:buNone/>
            </a:pPr>
            <a:r>
              <a:rPr lang="en-US" dirty="0"/>
              <a:t>End If;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1">
              <a:buNone/>
            </a:pPr>
            <a:r>
              <a:rPr lang="en-US" dirty="0"/>
              <a:t>……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</a:t>
            </a:r>
            <a:r>
              <a:rPr lang="en-US" dirty="0" err="1"/>
              <a:t>sal</a:t>
            </a:r>
            <a:r>
              <a:rPr lang="en-US" dirty="0"/>
              <a:t>&gt;1000 then</a:t>
            </a:r>
          </a:p>
          <a:p>
            <a:pPr lvl="1">
              <a:buNone/>
            </a:pPr>
            <a:r>
              <a:rPr lang="en-US" dirty="0"/>
              <a:t>Bonus=500;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 lvl="1">
              <a:buNone/>
            </a:pPr>
            <a:r>
              <a:rPr lang="en-US" dirty="0"/>
              <a:t>Bonus=300;</a:t>
            </a:r>
          </a:p>
          <a:p>
            <a:pPr>
              <a:buNone/>
            </a:pPr>
            <a:r>
              <a:rPr lang="en-US" dirty="0"/>
              <a:t>End if;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marks &gt;=75 then</a:t>
            </a:r>
          </a:p>
          <a:p>
            <a:pPr>
              <a:buNone/>
            </a:pPr>
            <a:r>
              <a:rPr lang="en-US" dirty="0"/>
              <a:t>	Grade=‘A’;</a:t>
            </a:r>
          </a:p>
          <a:p>
            <a:pPr>
              <a:buNone/>
            </a:pPr>
            <a:r>
              <a:rPr lang="en-US" dirty="0" err="1"/>
              <a:t>elsif</a:t>
            </a:r>
            <a:r>
              <a:rPr lang="en-US" dirty="0"/>
              <a:t>  marks &gt;=60 then</a:t>
            </a:r>
          </a:p>
          <a:p>
            <a:pPr>
              <a:buNone/>
            </a:pPr>
            <a:r>
              <a:rPr lang="en-US" dirty="0"/>
              <a:t>	Grade=‘B’;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	Grade=‘C’;</a:t>
            </a:r>
          </a:p>
          <a:p>
            <a:pPr>
              <a:buNone/>
            </a:pPr>
            <a:r>
              <a:rPr lang="en-US" dirty="0"/>
              <a:t>End If;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NULL Values With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When working with nulls, you can avoid some</a:t>
            </a:r>
          </a:p>
          <a:p>
            <a:pPr>
              <a:buNone/>
            </a:pPr>
            <a:r>
              <a:rPr lang="en-US" dirty="0"/>
              <a:t>common mistakes by keeping in mind the following</a:t>
            </a:r>
          </a:p>
          <a:p>
            <a:pPr>
              <a:buNone/>
            </a:pPr>
            <a:r>
              <a:rPr lang="en-US" dirty="0"/>
              <a:t>rules:</a:t>
            </a:r>
          </a:p>
          <a:p>
            <a:pPr>
              <a:buNone/>
            </a:pPr>
            <a:r>
              <a:rPr lang="en-US" dirty="0"/>
              <a:t>• Simple comparisons involving nulls always yield</a:t>
            </a:r>
          </a:p>
          <a:p>
            <a:pPr>
              <a:buNone/>
            </a:pPr>
            <a:r>
              <a:rPr lang="en-US" dirty="0"/>
              <a:t>NULL.</a:t>
            </a:r>
          </a:p>
          <a:p>
            <a:pPr>
              <a:buNone/>
            </a:pPr>
            <a:r>
              <a:rPr lang="en-US" dirty="0"/>
              <a:t>• Applying the logical operator NOT to a null yields</a:t>
            </a:r>
          </a:p>
          <a:p>
            <a:pPr>
              <a:buNone/>
            </a:pPr>
            <a:r>
              <a:rPr lang="en-US" dirty="0"/>
              <a:t>NULL.</a:t>
            </a:r>
          </a:p>
          <a:p>
            <a:pPr>
              <a:buNone/>
            </a:pPr>
            <a:r>
              <a:rPr lang="en-US" dirty="0"/>
              <a:t>• In conditional control statements, if the condition</a:t>
            </a:r>
          </a:p>
          <a:p>
            <a:pPr>
              <a:buNone/>
            </a:pPr>
            <a:r>
              <a:rPr lang="en-US" dirty="0"/>
              <a:t>yields NULL, its associated sequence of</a:t>
            </a:r>
          </a:p>
          <a:p>
            <a:pPr>
              <a:buNone/>
            </a:pPr>
            <a:r>
              <a:rPr lang="en-US" dirty="0"/>
              <a:t>statements is not executed.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Loops repeat a statement or sequence of</a:t>
            </a:r>
          </a:p>
          <a:p>
            <a:pPr>
              <a:buNone/>
            </a:pPr>
            <a:r>
              <a:rPr lang="en-US" dirty="0"/>
              <a:t>	statements multiple times.</a:t>
            </a:r>
          </a:p>
          <a:p>
            <a:pPr>
              <a:buNone/>
            </a:pPr>
            <a:r>
              <a:rPr lang="en-US" dirty="0"/>
              <a:t>• There are three loop types:</a:t>
            </a:r>
          </a:p>
          <a:p>
            <a:pPr>
              <a:buNone/>
            </a:pPr>
            <a:r>
              <a:rPr lang="en-US" dirty="0"/>
              <a:t>– Basic loop</a:t>
            </a:r>
          </a:p>
          <a:p>
            <a:pPr>
              <a:buNone/>
            </a:pPr>
            <a:r>
              <a:rPr lang="en-US" dirty="0"/>
              <a:t>– FOR loop</a:t>
            </a:r>
          </a:p>
          <a:p>
            <a:pPr>
              <a:buNone/>
            </a:pPr>
            <a:r>
              <a:rPr lang="en-US" dirty="0"/>
              <a:t>– WHILE loop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715000" y="4191000"/>
            <a:ext cx="4724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SQL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676400"/>
            <a:ext cx="48006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PL/SQL ENGINE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PL/SQL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1C11-9D54-211B-BED6-203732B7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2514601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PL/SQL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2438401"/>
            <a:ext cx="137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PL/SQL </a:t>
            </a:r>
          </a:p>
          <a:p>
            <a:r>
              <a:rPr lang="en-US" dirty="0"/>
              <a:t>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22098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PROCEDURAL STATEMENT EXECUTOR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866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2438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PL/SQL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10400" y="30480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668294" y="3771900"/>
            <a:ext cx="1447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800600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SQL STATEMENT EXECUTOR</a:t>
            </a:r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3505200" y="2819400"/>
            <a:ext cx="1905000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8954294" y="3848100"/>
            <a:ext cx="685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Basic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‘condition’ in the following example may be variable or expression(TRUE/FALSE/NULL)</a:t>
            </a:r>
          </a:p>
          <a:p>
            <a:pPr>
              <a:buNone/>
            </a:pPr>
            <a:r>
              <a:rPr lang="en-US" dirty="0"/>
              <a:t>LOOP</a:t>
            </a:r>
          </a:p>
          <a:p>
            <a:pPr>
              <a:buNone/>
            </a:pPr>
            <a:r>
              <a:rPr lang="en-US" i="1" dirty="0"/>
              <a:t>	statement1;</a:t>
            </a:r>
          </a:p>
          <a:p>
            <a:pPr>
              <a:buNone/>
            </a:pPr>
            <a:r>
              <a:rPr lang="en-US" dirty="0"/>
              <a:t>	. .	 .</a:t>
            </a:r>
          </a:p>
          <a:p>
            <a:pPr>
              <a:buNone/>
            </a:pPr>
            <a:r>
              <a:rPr lang="en-US" dirty="0"/>
              <a:t>	EXIT [WHEN </a:t>
            </a:r>
            <a:r>
              <a:rPr lang="en-US" i="1" dirty="0"/>
              <a:t>condition];</a:t>
            </a:r>
          </a:p>
          <a:p>
            <a:pPr>
              <a:buNone/>
            </a:pPr>
            <a:r>
              <a:rPr lang="en-US" i="1" dirty="0"/>
              <a:t>END LOOP;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Example of Basic ..Loop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number(9):=1;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loop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:=i+1;</a:t>
            </a:r>
          </a:p>
          <a:p>
            <a:pPr>
              <a:buNone/>
            </a:pPr>
            <a:r>
              <a:rPr lang="en-US" dirty="0"/>
              <a:t>		exit when </a:t>
            </a:r>
            <a:r>
              <a:rPr lang="en-US" dirty="0" err="1"/>
              <a:t>i</a:t>
            </a:r>
            <a:r>
              <a:rPr lang="en-US" dirty="0"/>
              <a:t>&gt;10;</a:t>
            </a:r>
          </a:p>
          <a:p>
            <a:pPr>
              <a:buNone/>
            </a:pPr>
            <a:r>
              <a:rPr lang="en-US" dirty="0"/>
              <a:t>	end loop;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Syntax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WHILE </a:t>
            </a:r>
            <a:r>
              <a:rPr lang="en-US" i="1" dirty="0"/>
              <a:t>condition LOOP</a:t>
            </a:r>
          </a:p>
          <a:p>
            <a:pPr>
              <a:buNone/>
            </a:pPr>
            <a:r>
              <a:rPr lang="en-US" i="1" dirty="0"/>
              <a:t>	statement1;</a:t>
            </a:r>
          </a:p>
          <a:p>
            <a:pPr>
              <a:buNone/>
            </a:pPr>
            <a:r>
              <a:rPr lang="en-US" i="1" dirty="0"/>
              <a:t>	statement2;</a:t>
            </a:r>
          </a:p>
          <a:p>
            <a:pPr>
              <a:buNone/>
            </a:pPr>
            <a:r>
              <a:rPr lang="en-US" dirty="0"/>
              <a:t>	. . .</a:t>
            </a:r>
          </a:p>
          <a:p>
            <a:pPr>
              <a:buNone/>
            </a:pPr>
            <a:r>
              <a:rPr lang="en-US" dirty="0"/>
              <a:t>END LOOP;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declare</a:t>
            </a:r>
          </a:p>
          <a:p>
            <a:pPr>
              <a:buNone/>
            </a:pPr>
            <a:r>
              <a:rPr lang="en-US" dirty="0"/>
              <a:t> z number(10):=10;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while z&gt;1 loop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dbms_output.put_line</a:t>
            </a:r>
            <a:r>
              <a:rPr lang="en-US" dirty="0"/>
              <a:t>(z);</a:t>
            </a:r>
          </a:p>
          <a:p>
            <a:pPr>
              <a:buNone/>
            </a:pPr>
            <a:r>
              <a:rPr lang="en-US" dirty="0"/>
              <a:t>	z:=z-1;</a:t>
            </a:r>
          </a:p>
          <a:p>
            <a:pPr>
              <a:buNone/>
            </a:pPr>
            <a:r>
              <a:rPr lang="en-US" dirty="0"/>
              <a:t>	end loop;</a:t>
            </a:r>
          </a:p>
          <a:p>
            <a:pPr>
              <a:buNone/>
            </a:pPr>
            <a:r>
              <a:rPr lang="en-US" dirty="0"/>
              <a:t> end;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‘For’ 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FOR </a:t>
            </a:r>
            <a:r>
              <a:rPr lang="en-US" i="1" dirty="0"/>
              <a:t>counter IN [REVERSE]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err="1"/>
              <a:t>lower_bound</a:t>
            </a:r>
            <a:r>
              <a:rPr lang="en-US" i="1" dirty="0"/>
              <a:t>..</a:t>
            </a:r>
            <a:r>
              <a:rPr lang="en-US" i="1" dirty="0" err="1"/>
              <a:t>upper_bound</a:t>
            </a:r>
            <a:r>
              <a:rPr lang="en-US" i="1" dirty="0"/>
              <a:t> LOOP</a:t>
            </a:r>
          </a:p>
          <a:p>
            <a:pPr>
              <a:buNone/>
            </a:pPr>
            <a:r>
              <a:rPr lang="en-US" i="1" dirty="0"/>
              <a:t> statement1;</a:t>
            </a:r>
          </a:p>
          <a:p>
            <a:pPr>
              <a:buNone/>
            </a:pPr>
            <a:r>
              <a:rPr lang="en-US" i="1" dirty="0"/>
              <a:t> statement2;</a:t>
            </a:r>
          </a:p>
          <a:p>
            <a:pPr>
              <a:buNone/>
            </a:pPr>
            <a:r>
              <a:rPr lang="en-US" dirty="0"/>
              <a:t> . . .</a:t>
            </a:r>
          </a:p>
          <a:p>
            <a:pPr>
              <a:buNone/>
            </a:pPr>
            <a:r>
              <a:rPr lang="en-US" dirty="0"/>
              <a:t>END LOOP;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Use a FOR loop to shortcut the test for the number of iterations.</a:t>
            </a:r>
          </a:p>
          <a:p>
            <a:pPr>
              <a:buNone/>
            </a:pPr>
            <a:r>
              <a:rPr lang="en-US" dirty="0"/>
              <a:t>• Do not declare the counter; it is declared implicitly.</a:t>
            </a:r>
          </a:p>
          <a:p>
            <a:pPr>
              <a:buNone/>
            </a:pPr>
            <a:r>
              <a:rPr lang="en-US" dirty="0"/>
              <a:t>• '</a:t>
            </a:r>
            <a:r>
              <a:rPr lang="en-US" dirty="0" err="1"/>
              <a:t>lower_bound</a:t>
            </a:r>
            <a:r>
              <a:rPr lang="en-US" dirty="0"/>
              <a:t> .. </a:t>
            </a:r>
            <a:r>
              <a:rPr lang="en-US" dirty="0" err="1"/>
              <a:t>upper_bound</a:t>
            </a:r>
            <a:r>
              <a:rPr lang="en-US" dirty="0"/>
              <a:t>' is required syntax.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of ‘FOR’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1..10 loop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end loop;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The loop includes values of lower bound as well as values of upper bound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‘FOR’ 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 within this loop need not be explicitly declared.</a:t>
            </a:r>
          </a:p>
          <a:p>
            <a:endParaRPr lang="en-US" dirty="0"/>
          </a:p>
          <a:p>
            <a:r>
              <a:rPr lang="en-US" dirty="0"/>
              <a:t>Counter variable in ‘FOR’ Loop can not change it’s value explicitly &amp; is incremented by only ‘1’</a:t>
            </a:r>
          </a:p>
          <a:p>
            <a:endParaRPr lang="en-US" dirty="0"/>
          </a:p>
          <a:p>
            <a:r>
              <a:rPr lang="en-US" dirty="0"/>
              <a:t>Value of counter is not available outside the loop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958E-F50B-F2F1-B001-1454247F3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7C561-5A86-BB86-CAD5-160F86CA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PL/SQL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performance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1" y="2514600"/>
            <a:ext cx="12450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Application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25146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3607222" y="2971801"/>
            <a:ext cx="2564979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32766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10000" y="2362200"/>
            <a:ext cx="8382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2" name="Oval 21"/>
          <p:cNvSpPr/>
          <p:nvPr/>
        </p:nvSpPr>
        <p:spPr>
          <a:xfrm>
            <a:off x="4495800" y="2819400"/>
            <a:ext cx="8382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3" name="Oval 22"/>
          <p:cNvSpPr/>
          <p:nvPr/>
        </p:nvSpPr>
        <p:spPr>
          <a:xfrm>
            <a:off x="4038600" y="3124200"/>
            <a:ext cx="8382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362200"/>
            <a:ext cx="1524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Other DBMS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495800"/>
            <a:ext cx="1447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Application</a:t>
            </a:r>
          </a:p>
          <a:p>
            <a:endParaRPr lang="en-US" dirty="0"/>
          </a:p>
        </p:txBody>
      </p:sp>
      <p:cxnSp>
        <p:nvCxnSpPr>
          <p:cNvPr id="27" name="Straight Connector 26"/>
          <p:cNvCxnSpPr>
            <a:stCxn id="25" idx="3"/>
          </p:cNvCxnSpPr>
          <p:nvPr/>
        </p:nvCxnSpPr>
        <p:spPr>
          <a:xfrm flipV="1">
            <a:off x="3962400" y="4953001"/>
            <a:ext cx="9906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029200" y="4191000"/>
            <a:ext cx="16002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Pl/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7056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5200" y="4495801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Oracle with PL/SQL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Modularize program development</a:t>
            </a:r>
          </a:p>
          <a:p>
            <a:pPr lvl="1"/>
            <a:r>
              <a:rPr lang="en-US" dirty="0"/>
              <a:t>Every unit of pl/</a:t>
            </a:r>
            <a:r>
              <a:rPr lang="en-US" dirty="0" err="1"/>
              <a:t>sql</a:t>
            </a:r>
            <a:r>
              <a:rPr lang="en-US" dirty="0"/>
              <a:t> comprises of one or more blocks.</a:t>
            </a:r>
          </a:p>
          <a:p>
            <a:pPr lvl="1"/>
            <a:r>
              <a:rPr lang="en-US" dirty="0"/>
              <a:t>Modularization help keep logically related data under inside one block</a:t>
            </a:r>
          </a:p>
          <a:p>
            <a:pPr lvl="1"/>
            <a:r>
              <a:rPr lang="en-US" dirty="0"/>
              <a:t>Nest </a:t>
            </a:r>
            <a:r>
              <a:rPr lang="en-US" dirty="0" err="1"/>
              <a:t>subblocks</a:t>
            </a:r>
            <a:r>
              <a:rPr lang="en-US" dirty="0"/>
              <a:t> inside larger blocks .</a:t>
            </a:r>
          </a:p>
          <a:p>
            <a:pPr lvl="1"/>
            <a:r>
              <a:rPr lang="en-US" dirty="0"/>
              <a:t>Break-down a complex problem into a set of manageable modules</a:t>
            </a:r>
          </a:p>
          <a:p>
            <a:pPr lvl="1"/>
            <a:r>
              <a:rPr lang="en-US" dirty="0"/>
              <a:t>Named blocks stored in Database can be accessible to any application that interact with an oracle server.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is portable</a:t>
            </a:r>
          </a:p>
          <a:p>
            <a:pPr lvl="1"/>
            <a:r>
              <a:rPr lang="en-US" dirty="0"/>
              <a:t>PL/SQL programs can run anywhere oracle server runs</a:t>
            </a:r>
          </a:p>
          <a:p>
            <a:r>
              <a:rPr lang="en-US" dirty="0"/>
              <a:t>You can Declare variables.</a:t>
            </a:r>
          </a:p>
          <a:p>
            <a:r>
              <a:rPr lang="en-US" dirty="0"/>
              <a:t>You use Control Structures </a:t>
            </a:r>
          </a:p>
          <a:p>
            <a:r>
              <a:rPr lang="en-US" dirty="0"/>
              <a:t>You can handle errors</a:t>
            </a:r>
          </a:p>
          <a:p>
            <a:pPr lvl="1"/>
            <a:r>
              <a:rPr lang="en-US" dirty="0"/>
              <a:t>Oracle server errors</a:t>
            </a:r>
          </a:p>
          <a:p>
            <a:pPr lvl="1"/>
            <a:r>
              <a:rPr lang="en-US" dirty="0"/>
              <a:t>User Defined Error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data security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No need of parsing a code for different users </a:t>
            </a:r>
          </a:p>
          <a:p>
            <a:pPr lvl="1"/>
            <a:r>
              <a:rPr lang="en-US" dirty="0"/>
              <a:t>No need of parsing a code multiple times-each time the module is executed</a:t>
            </a:r>
          </a:p>
          <a:p>
            <a:pPr lvl="1"/>
            <a:r>
              <a:rPr lang="en-US" dirty="0"/>
              <a:t>Reduced number of calls to database and decrease network traffic by bundling code.</a:t>
            </a:r>
          </a:p>
          <a:p>
            <a:r>
              <a:rPr lang="en-US" dirty="0"/>
              <a:t>Improved code clarity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2860</Words>
  <Application>Microsoft Office PowerPoint</Application>
  <PresentationFormat>Widescreen</PresentationFormat>
  <Paragraphs>515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Montserrat</vt:lpstr>
      <vt:lpstr>Montserrat Light</vt:lpstr>
      <vt:lpstr>Montserrat Medium</vt:lpstr>
      <vt:lpstr>Muli</vt:lpstr>
      <vt:lpstr>Office Theme</vt:lpstr>
      <vt:lpstr>PowerPoint Presentation</vt:lpstr>
      <vt:lpstr>PowerPoint Presentation</vt:lpstr>
      <vt:lpstr>About PL/SQL</vt:lpstr>
      <vt:lpstr>Need for PL/SQL </vt:lpstr>
      <vt:lpstr>PL/SQL Environment</vt:lpstr>
      <vt:lpstr>Benefits of PL/SQL </vt:lpstr>
      <vt:lpstr>Benefits of PL/SQL</vt:lpstr>
      <vt:lpstr>Benefits of PL/SQL</vt:lpstr>
      <vt:lpstr>Benefits of PL/SQL</vt:lpstr>
      <vt:lpstr>PL/SQL block structure</vt:lpstr>
      <vt:lpstr>Block Types </vt:lpstr>
      <vt:lpstr>Features Of Anonymous Block</vt:lpstr>
      <vt:lpstr>Use of variables </vt:lpstr>
      <vt:lpstr>PowerPoint Presentation</vt:lpstr>
      <vt:lpstr>Declaring PL/SQL Variables </vt:lpstr>
      <vt:lpstr>Guidelines for Using Variables </vt:lpstr>
      <vt:lpstr>PowerPoint Presentation</vt:lpstr>
      <vt:lpstr>Example of writing PL/SQL Block</vt:lpstr>
      <vt:lpstr>Using sql inside the anonymous block</vt:lpstr>
      <vt:lpstr>Caution</vt:lpstr>
      <vt:lpstr>Variable Name</vt:lpstr>
      <vt:lpstr>Variable Name</vt:lpstr>
      <vt:lpstr>Use of proper Variable Names</vt:lpstr>
      <vt:lpstr>Types of variables </vt:lpstr>
      <vt:lpstr>Scalar Datatype</vt:lpstr>
      <vt:lpstr>Use of Substitution Variables</vt:lpstr>
      <vt:lpstr>The %TYPE Attribute </vt:lpstr>
      <vt:lpstr>The %TYPE Attribute </vt:lpstr>
      <vt:lpstr>Example of %TYPE</vt:lpstr>
      <vt:lpstr>Example Of Bind Variable</vt:lpstr>
      <vt:lpstr>Nested blocks </vt:lpstr>
      <vt:lpstr>Nested blocks</vt:lpstr>
      <vt:lpstr>Scope of Variables in a Nested Block</vt:lpstr>
      <vt:lpstr>Nested Block-Contd. Using Label</vt:lpstr>
      <vt:lpstr>Same Variable In Nested Block</vt:lpstr>
      <vt:lpstr>SQL Statements Through PL/SQL</vt:lpstr>
      <vt:lpstr>Inserting Data </vt:lpstr>
      <vt:lpstr>Update  </vt:lpstr>
      <vt:lpstr>Delete </vt:lpstr>
      <vt:lpstr>SQL Cursor </vt:lpstr>
      <vt:lpstr>SQL Cursor Attributes</vt:lpstr>
      <vt:lpstr>SQL Cursor Attributes</vt:lpstr>
      <vt:lpstr>SQL Cursor Attributes</vt:lpstr>
      <vt:lpstr>Conditional Statements</vt:lpstr>
      <vt:lpstr>IF Statement</vt:lpstr>
      <vt:lpstr>IF Statement</vt:lpstr>
      <vt:lpstr>If Statement</vt:lpstr>
      <vt:lpstr>NULL Values With Conditions</vt:lpstr>
      <vt:lpstr>Iterative Loop</vt:lpstr>
      <vt:lpstr> Basic loop </vt:lpstr>
      <vt:lpstr>Basic Example of Basic ..Loop</vt:lpstr>
      <vt:lpstr>While loop</vt:lpstr>
      <vt:lpstr>Example of While loop</vt:lpstr>
      <vt:lpstr>‘For’ Loop </vt:lpstr>
      <vt:lpstr>FOR Loop</vt:lpstr>
      <vt:lpstr>Example of ‘FOR’ Loop</vt:lpstr>
      <vt:lpstr>‘FOR’  loop</vt:lpstr>
      <vt:lpstr>PowerPoint Presentation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105</cp:revision>
  <dcterms:created xsi:type="dcterms:W3CDTF">2023-04-19T11:21:44Z</dcterms:created>
  <dcterms:modified xsi:type="dcterms:W3CDTF">2024-06-10T06:53:55Z</dcterms:modified>
</cp:coreProperties>
</file>