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56" r:id="rId3"/>
    <p:sldId id="269" r:id="rId4"/>
    <p:sldId id="270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F74"/>
    <a:srgbClr val="00B2DC"/>
    <a:srgbClr val="E6F8FC"/>
    <a:srgbClr val="E85A50"/>
    <a:srgbClr val="AC322C"/>
    <a:srgbClr val="F59120"/>
    <a:srgbClr val="FBB615"/>
    <a:srgbClr val="EDC7B9"/>
    <a:srgbClr val="12121E"/>
    <a:srgbClr val="FCD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C76DA-5574-4157-B62F-20384F571CB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1FC32-011A-4547-9318-1486604A9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4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 b="3333"/>
          <a:stretch/>
        </p:blipFill>
        <p:spPr>
          <a:xfrm>
            <a:off x="0" y="-1"/>
            <a:ext cx="12192000" cy="676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" y="-7765"/>
            <a:ext cx="12189600" cy="68748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5E1E9-9825-A3EB-D936-9086B6A33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849" y="718101"/>
            <a:ext cx="11056219" cy="677562"/>
          </a:xfrm>
          <a:prstGeom prst="rect">
            <a:avLst/>
          </a:prstGeom>
        </p:spPr>
        <p:txBody>
          <a:bodyPr anchor="t"/>
          <a:lstStyle>
            <a:lvl1pPr algn="l">
              <a:defRPr sz="3600" b="1">
                <a:solidFill>
                  <a:srgbClr val="E85A50"/>
                </a:solidFill>
                <a:latin typeface="Muli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9758C-7F0D-9F23-2F0C-DAECED51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52E8-6374-4FFA-B7C4-914E08AB2B7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CEE14-CC8F-50C0-D718-F49D0AE6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1480-592A-6328-CCBC-81120907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69B8-0EBA-44E4-A0A2-3F54D725A43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469895" y="6512484"/>
            <a:ext cx="82800" cy="252382"/>
            <a:chOff x="4173599" y="2913185"/>
            <a:chExt cx="82800" cy="252382"/>
          </a:xfrm>
        </p:grpSpPr>
        <p:sp>
          <p:nvSpPr>
            <p:cNvPr id="9" name="Oval 8"/>
            <p:cNvSpPr/>
            <p:nvPr userDrawn="1"/>
          </p:nvSpPr>
          <p:spPr>
            <a:xfrm>
              <a:off x="4173599" y="2913185"/>
              <a:ext cx="82800" cy="82800"/>
            </a:xfrm>
            <a:prstGeom prst="ellipse">
              <a:avLst/>
            </a:prstGeom>
            <a:solidFill>
              <a:srgbClr val="FBB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173599" y="2997976"/>
              <a:ext cx="82800" cy="82800"/>
            </a:xfrm>
            <a:prstGeom prst="ellipse">
              <a:avLst/>
            </a:prstGeom>
            <a:solidFill>
              <a:srgbClr val="F591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173599" y="3082767"/>
              <a:ext cx="82800" cy="82800"/>
            </a:xfrm>
            <a:prstGeom prst="ellipse">
              <a:avLst/>
            </a:prstGeom>
            <a:solidFill>
              <a:srgbClr val="A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2400" y="6768000"/>
            <a:ext cx="12189600" cy="90000"/>
          </a:xfrm>
          <a:prstGeom prst="rect">
            <a:avLst/>
          </a:prstGeom>
          <a:gradFill flip="none" rotWithShape="1">
            <a:gsLst>
              <a:gs pos="0">
                <a:srgbClr val="00B2DC"/>
              </a:gs>
              <a:gs pos="100000">
                <a:srgbClr val="E85A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6CBF6D-C584-5C6A-F158-1958223A1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48" y="1568379"/>
            <a:ext cx="11056219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488" y="441316"/>
            <a:ext cx="935583" cy="6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4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" y="-7765"/>
            <a:ext cx="12189600" cy="68748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5E1E9-9825-A3EB-D936-9086B6A33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849" y="718101"/>
            <a:ext cx="11056219" cy="677562"/>
          </a:xfrm>
          <a:prstGeom prst="rect">
            <a:avLst/>
          </a:prstGeom>
        </p:spPr>
        <p:txBody>
          <a:bodyPr anchor="t"/>
          <a:lstStyle>
            <a:lvl1pPr algn="l">
              <a:defRPr sz="3600" b="1">
                <a:solidFill>
                  <a:srgbClr val="E85A50"/>
                </a:solidFill>
                <a:latin typeface="Muli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9758C-7F0D-9F23-2F0C-DAECED51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52E8-6374-4FFA-B7C4-914E08AB2B7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CEE14-CC8F-50C0-D718-F49D0AE6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1480-592A-6328-CCBC-81120907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69B8-0EBA-44E4-A0A2-3F54D725A43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469895" y="6512484"/>
            <a:ext cx="82800" cy="252382"/>
            <a:chOff x="4173599" y="2913185"/>
            <a:chExt cx="82800" cy="252382"/>
          </a:xfrm>
        </p:grpSpPr>
        <p:sp>
          <p:nvSpPr>
            <p:cNvPr id="9" name="Oval 8"/>
            <p:cNvSpPr/>
            <p:nvPr userDrawn="1"/>
          </p:nvSpPr>
          <p:spPr>
            <a:xfrm>
              <a:off x="4173599" y="2913185"/>
              <a:ext cx="82800" cy="82800"/>
            </a:xfrm>
            <a:prstGeom prst="ellipse">
              <a:avLst/>
            </a:prstGeom>
            <a:solidFill>
              <a:srgbClr val="FBB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173599" y="2997976"/>
              <a:ext cx="82800" cy="82800"/>
            </a:xfrm>
            <a:prstGeom prst="ellipse">
              <a:avLst/>
            </a:prstGeom>
            <a:solidFill>
              <a:srgbClr val="F591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173599" y="3082767"/>
              <a:ext cx="82800" cy="82800"/>
            </a:xfrm>
            <a:prstGeom prst="ellipse">
              <a:avLst/>
            </a:prstGeom>
            <a:solidFill>
              <a:srgbClr val="A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2400" y="6768000"/>
            <a:ext cx="12189600" cy="90000"/>
          </a:xfrm>
          <a:prstGeom prst="rect">
            <a:avLst/>
          </a:prstGeom>
          <a:gradFill flip="none" rotWithShape="1">
            <a:gsLst>
              <a:gs pos="0">
                <a:srgbClr val="00B2DC"/>
              </a:gs>
              <a:gs pos="100000">
                <a:srgbClr val="E85A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6CBF6D-C584-5C6A-F158-1958223A1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48" y="1568379"/>
            <a:ext cx="11056219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488" y="441316"/>
            <a:ext cx="935583" cy="6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2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40E90-F1EA-CE6C-4352-712F3015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52E8-6374-4FFA-B7C4-914E08AB2B7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92B38-6A36-7379-D109-C7F86635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35841-5A9D-FF6C-2CA1-674AAA22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69B8-0EBA-44E4-A0A2-3F54D725A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8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7BD7-F88C-42C7-9CFF-3D0DFEC512E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03-2FBF-41DE-B3CD-FC427FB83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2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7BD7-F88C-42C7-9CFF-3D0DFEC512E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03-2FBF-41DE-B3CD-FC427FB83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A1881-31F5-2496-1EA4-74734FF03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52E8-6374-4FFA-B7C4-914E08AB2B7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C25E1-8C13-E577-0A5D-3E7CE9845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F768C-FCAC-FED8-B88B-0EBEAF75C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7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69B8-0EBA-44E4-A0A2-3F54D725A438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69895" y="6512484"/>
            <a:ext cx="82800" cy="252382"/>
            <a:chOff x="4173599" y="2913185"/>
            <a:chExt cx="82800" cy="252382"/>
          </a:xfrm>
        </p:grpSpPr>
        <p:sp>
          <p:nvSpPr>
            <p:cNvPr id="9" name="Oval 8"/>
            <p:cNvSpPr/>
            <p:nvPr userDrawn="1"/>
          </p:nvSpPr>
          <p:spPr>
            <a:xfrm>
              <a:off x="4173599" y="2913185"/>
              <a:ext cx="82800" cy="82800"/>
            </a:xfrm>
            <a:prstGeom prst="ellipse">
              <a:avLst/>
            </a:prstGeom>
            <a:solidFill>
              <a:srgbClr val="FBB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173599" y="2997976"/>
              <a:ext cx="82800" cy="82800"/>
            </a:xfrm>
            <a:prstGeom prst="ellipse">
              <a:avLst/>
            </a:prstGeom>
            <a:solidFill>
              <a:srgbClr val="F591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173599" y="3082767"/>
              <a:ext cx="82800" cy="82800"/>
            </a:xfrm>
            <a:prstGeom prst="ellipse">
              <a:avLst/>
            </a:prstGeom>
            <a:solidFill>
              <a:srgbClr val="A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le 12"/>
          <p:cNvSpPr/>
          <p:nvPr userDrawn="1"/>
        </p:nvSpPr>
        <p:spPr>
          <a:xfrm>
            <a:off x="2400" y="6768000"/>
            <a:ext cx="12189600" cy="90000"/>
          </a:xfrm>
          <a:prstGeom prst="rect">
            <a:avLst/>
          </a:prstGeom>
          <a:gradFill flip="none" rotWithShape="1">
            <a:gsLst>
              <a:gs pos="0">
                <a:srgbClr val="00B2DC"/>
              </a:gs>
              <a:gs pos="100000">
                <a:srgbClr val="E85A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00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5" r:id="rId4"/>
    <p:sldLayoutId id="2147483662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45EF79-2E66-4600-7D7D-5A68CA126D4F}"/>
              </a:ext>
            </a:extLst>
          </p:cNvPr>
          <p:cNvSpPr txBox="1"/>
          <p:nvPr/>
        </p:nvSpPr>
        <p:spPr>
          <a:xfrm>
            <a:off x="6944265" y="122069"/>
            <a:ext cx="60384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 err="1">
                <a:solidFill>
                  <a:srgbClr val="E85A50"/>
                </a:solidFill>
                <a:latin typeface="Montserrat Light" panose="00000400000000000000" pitchFamily="2" charset="0"/>
              </a:rPr>
              <a:t>DEliVERiNG</a:t>
            </a:r>
            <a:r>
              <a:rPr lang="en-US" sz="3000" b="1" spc="300" dirty="0" err="1">
                <a:solidFill>
                  <a:srgbClr val="00B3DD"/>
                </a:solidFill>
                <a:latin typeface="Montserrat Light" panose="00000400000000000000" pitchFamily="2" charset="0"/>
              </a:rPr>
              <a:t>SKiLLS</a:t>
            </a:r>
            <a:endParaRPr lang="en-US" sz="3000" b="1" spc="300" dirty="0">
              <a:solidFill>
                <a:srgbClr val="00B3DD"/>
              </a:solidFill>
              <a:latin typeface="Montserrat Light" panose="00000400000000000000" pitchFamily="2" charset="0"/>
            </a:endParaRPr>
          </a:p>
          <a:p>
            <a:pPr algn="ctr"/>
            <a:r>
              <a:rPr lang="en-US" sz="3000" b="1" spc="300" dirty="0" err="1">
                <a:solidFill>
                  <a:srgbClr val="E85A50"/>
                </a:solidFill>
                <a:latin typeface="Montserrat Light" panose="00000400000000000000" pitchFamily="2" charset="0"/>
              </a:rPr>
              <a:t>DRiViNG</a:t>
            </a:r>
            <a:r>
              <a:rPr lang="en-US" sz="3000" b="1" spc="300" dirty="0" err="1">
                <a:solidFill>
                  <a:srgbClr val="00B3DD"/>
                </a:solidFill>
                <a:latin typeface="Montserrat Light" panose="00000400000000000000" pitchFamily="2" charset="0"/>
              </a:rPr>
              <a:t>SUCCESS</a:t>
            </a:r>
            <a:endParaRPr lang="en-US" sz="3000" b="1" spc="300" dirty="0">
              <a:solidFill>
                <a:srgbClr val="00B3DD"/>
              </a:solidFill>
              <a:latin typeface="Montserrat Light" panose="000004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A88C-E55C-40C2-DFAF-9786C170AB4F}"/>
              </a:ext>
            </a:extLst>
          </p:cNvPr>
          <p:cNvSpPr txBox="1"/>
          <p:nvPr/>
        </p:nvSpPr>
        <p:spPr>
          <a:xfrm>
            <a:off x="10477763" y="6471111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85A50"/>
                </a:solidFill>
                <a:latin typeface="Montserrat" panose="00000500000000000000" pitchFamily="2" charset="0"/>
              </a:rPr>
              <a:t>www.VINSYS.COM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AEDA9-25A6-6407-71CC-497490A9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18" y="6221317"/>
            <a:ext cx="88910" cy="249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2" y="216959"/>
            <a:ext cx="1627935" cy="120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5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0938C6-AA41-334A-847F-1CD706AE9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400" b="1" kern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font-primary)"/>
                <a:ea typeface="Times New Roman" panose="02020603050405020304" pitchFamily="18" charset="0"/>
                <a:cs typeface="Times New Roman" panose="02020603050405020304" pitchFamily="18" charset="0"/>
              </a:rPr>
              <a:t>Difference Between Two-Tier And Three-Tier database architecture</a:t>
            </a:r>
            <a:br>
              <a:rPr lang="en-US" sz="2400" kern="100" dirty="0"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B332-6FDF-3049-3829-79861E177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E7E83-BB26-BA93-1B8B-30277855D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Two-Tier Database Architecture –</a:t>
            </a:r>
            <a:br>
              <a:rPr lang="en-US" sz="18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two-tier, the application logic is either buried inside the User Interface on the client or within the database on the server (or both). With two-tier client/server architectures, the user system interface is usually located in the user’s desktop environment and the database management services are usually in a server that is a more powerful machine that services many clients.</a:t>
            </a:r>
            <a:endParaRPr lang="en-US" sz="18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b="1" kern="0" spc="10" dirty="0">
                <a:solidFill>
                  <a:srgbClr val="273239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Three-Tier Database Architecture –</a:t>
            </a:r>
            <a:br>
              <a:rPr lang="en-US" sz="1800" kern="0" spc="10" dirty="0">
                <a:solidFill>
                  <a:srgbClr val="273239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spc="10" dirty="0">
                <a:solidFill>
                  <a:srgbClr val="273239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three-tier, the application logic or process lives in the middle-tier, it is separated from the data and the user interface. Three-tier systems are more scalable, robust and flexible. In addition, they can integrate data from multiple sources. In the three-tier architecture, a middle tier was added between the user system interface client environment and the database management server environment. There are a variety of ways of implementing this middle tier, such as transaction processing monitors, message servers, or application servers.</a:t>
            </a:r>
            <a:br>
              <a:rPr lang="en-US" sz="1800" kern="0" spc="10" dirty="0">
                <a:solidFill>
                  <a:srgbClr val="273239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kern="0" spc="10" dirty="0">
                <a:solidFill>
                  <a:srgbClr val="273239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5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B786-DD1E-696F-B0F8-4E83AFB43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E59316-DAEA-D694-544C-C8867E999D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351407"/>
              </p:ext>
            </p:extLst>
          </p:nvPr>
        </p:nvGraphicFramePr>
        <p:xfrm>
          <a:off x="2609151" y="550727"/>
          <a:ext cx="6596010" cy="6220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8670">
                  <a:extLst>
                    <a:ext uri="{9D8B030D-6E8A-4147-A177-3AD203B41FA5}">
                      <a16:colId xmlns:a16="http://schemas.microsoft.com/office/drawing/2014/main" val="103765261"/>
                    </a:ext>
                  </a:extLst>
                </a:gridCol>
                <a:gridCol w="2198670">
                  <a:extLst>
                    <a:ext uri="{9D8B030D-6E8A-4147-A177-3AD203B41FA5}">
                      <a16:colId xmlns:a16="http://schemas.microsoft.com/office/drawing/2014/main" val="878221839"/>
                    </a:ext>
                  </a:extLst>
                </a:gridCol>
                <a:gridCol w="2198670">
                  <a:extLst>
                    <a:ext uri="{9D8B030D-6E8A-4147-A177-3AD203B41FA5}">
                      <a16:colId xmlns:a16="http://schemas.microsoft.com/office/drawing/2014/main" val="2747988891"/>
                    </a:ext>
                  </a:extLst>
                </a:gridCol>
              </a:tblGrid>
              <a:tr h="2937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S.NO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05" marR="19005" marT="27873" marB="2787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Two-Tier Database Architecture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73" marR="27873" marT="27873" marB="2787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Three-Tier Database Architecture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73" marR="27873" marT="27873" marB="27873" anchor="b"/>
                </a:tc>
                <a:extLst>
                  <a:ext uri="{0D108BD9-81ED-4DB2-BD59-A6C34878D82A}">
                    <a16:rowId xmlns:a16="http://schemas.microsoft.com/office/drawing/2014/main" val="3651930223"/>
                  </a:ext>
                </a:extLst>
              </a:tr>
              <a:tr h="3485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11" marR="47511" marT="66516" marB="6651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It is a Client-Server Architecture.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11" marR="47511" marT="66516" marB="6651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It is a Web-based application.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11" marR="47511" marT="66516" marB="66516" anchor="ctr"/>
                </a:tc>
                <a:extLst>
                  <a:ext uri="{0D108BD9-81ED-4DB2-BD59-A6C34878D82A}">
                    <a16:rowId xmlns:a16="http://schemas.microsoft.com/office/drawing/2014/main" val="1479029136"/>
                  </a:ext>
                </a:extLst>
              </a:tr>
              <a:tr h="775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11" marR="47511" marT="66516" marB="6651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In two-tier, the application logic is either buried inside the user interface on the client or within the database on the server (or both).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11" marR="47511" marT="66516" marB="6651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In three-tier, the application logic or process resides in the middle-tier, it is separated from the data and the user interface.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11" marR="47511" marT="66516" marB="66516" anchor="ctr"/>
                </a:tc>
                <a:extLst>
                  <a:ext uri="{0D108BD9-81ED-4DB2-BD59-A6C34878D82A}">
                    <a16:rowId xmlns:a16="http://schemas.microsoft.com/office/drawing/2014/main" val="3860910624"/>
                  </a:ext>
                </a:extLst>
              </a:tr>
              <a:tr h="5619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11" marR="47511" marT="66516" marB="6651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Two-tier architecture consists of two layers : Client Tier and Database (Data Tier).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11" marR="47511" marT="66516" marB="6651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Three-tier architecture consists of three layers : Client Layer, Business Layer and Data Layer.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11" marR="47511" marT="66516" marB="66516" anchor="ctr"/>
                </a:tc>
                <a:extLst>
                  <a:ext uri="{0D108BD9-81ED-4DB2-BD59-A6C34878D82A}">
                    <a16:rowId xmlns:a16="http://schemas.microsoft.com/office/drawing/2014/main" val="595792238"/>
                  </a:ext>
                </a:extLst>
              </a:tr>
              <a:tr h="3485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4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11" marR="47511" marT="66516" marB="6651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It is easy to build and maintain.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11" marR="47511" marT="66516" marB="6651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It is complex to build and maintain.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11" marR="47511" marT="66516" marB="66516" anchor="ctr"/>
                </a:tc>
                <a:extLst>
                  <a:ext uri="{0D108BD9-81ED-4DB2-BD59-A6C34878D82A}">
                    <a16:rowId xmlns:a16="http://schemas.microsoft.com/office/drawing/2014/main" val="2749806330"/>
                  </a:ext>
                </a:extLst>
              </a:tr>
              <a:tr h="3485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5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11" marR="47511" marT="66516" marB="6651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Two-tier architecture runs slower.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11" marR="47511" marT="66516" marB="6651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Three-tier architecture runs faster.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11" marR="47511" marT="66516" marB="66516" anchor="ctr"/>
                </a:tc>
                <a:extLst>
                  <a:ext uri="{0D108BD9-81ED-4DB2-BD59-A6C34878D82A}">
                    <a16:rowId xmlns:a16="http://schemas.microsoft.com/office/drawing/2014/main" val="525990339"/>
                  </a:ext>
                </a:extLst>
              </a:tr>
              <a:tr h="5619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6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11" marR="47511" marT="66516" marB="6651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It is less secured as client can communicate with database directly.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11" marR="47511" marT="66516" marB="6651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It is secured as client is not allowed to communicate with database directly.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11" marR="47511" marT="66516" marB="66516" anchor="ctr"/>
                </a:tc>
                <a:extLst>
                  <a:ext uri="{0D108BD9-81ED-4DB2-BD59-A6C34878D82A}">
                    <a16:rowId xmlns:a16="http://schemas.microsoft.com/office/drawing/2014/main" val="350956750"/>
                  </a:ext>
                </a:extLst>
              </a:tr>
              <a:tr h="6686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11" marR="47511" marT="66516" marB="6651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It results in performance loss whenever the users increase rapidly.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11" marR="47511" marT="66516" marB="6651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It results in performance loss whenever the system is run on Internet but gives more performance than two-tier architecture.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11" marR="47511" marT="66516" marB="66516" anchor="ctr"/>
                </a:tc>
                <a:extLst>
                  <a:ext uri="{0D108BD9-81ED-4DB2-BD59-A6C34878D82A}">
                    <a16:rowId xmlns:a16="http://schemas.microsoft.com/office/drawing/2014/main" val="1977840918"/>
                  </a:ext>
                </a:extLst>
              </a:tr>
              <a:tr h="6686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8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11" marR="47511" marT="66516" marB="6651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Example – Contact Management System created using MS-Access or Railway Reservation System, etc.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11" marR="47511" marT="66516" marB="6651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Example – Designing registration form which contains text box, label, button or a large website on the Internet, etc.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11" marR="47511" marT="66516" marB="66516" anchor="ctr"/>
                </a:tc>
                <a:extLst>
                  <a:ext uri="{0D108BD9-81ED-4DB2-BD59-A6C34878D82A}">
                    <a16:rowId xmlns:a16="http://schemas.microsoft.com/office/drawing/2014/main" val="164105046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F9376C8-6741-29E3-09CC-0D2D3DE15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72" y="3221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 Between Two-Tier And Three-Tier Database Architecture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84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8137776" y="2139950"/>
            <a:ext cx="2981073" cy="2933700"/>
          </a:xfrm>
          <a:prstGeom prst="roundRect">
            <a:avLst>
              <a:gd name="adj" fmla="val 4684"/>
            </a:avLst>
          </a:prstGeom>
          <a:solidFill>
            <a:srgbClr val="E6F8FC">
              <a:alpha val="66000"/>
            </a:srgbClr>
          </a:solidFill>
          <a:ln>
            <a:gradFill>
              <a:gsLst>
                <a:gs pos="0">
                  <a:srgbClr val="00B2DC"/>
                </a:gs>
                <a:gs pos="100000">
                  <a:srgbClr val="E97F74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BE79CD-45E1-533C-1C1D-516039947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84" y="1430535"/>
            <a:ext cx="5952723" cy="34576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BF164FF-1AD4-F518-61B6-FE82545DE9E6}"/>
              </a:ext>
            </a:extLst>
          </p:cNvPr>
          <p:cNvSpPr txBox="1"/>
          <p:nvPr/>
        </p:nvSpPr>
        <p:spPr>
          <a:xfrm>
            <a:off x="4983658" y="5405054"/>
            <a:ext cx="2718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304, City Tower 2, Near Crown Plaza, Sheikh Zayed Road. Dubai, UAE.</a:t>
            </a:r>
          </a:p>
          <a:p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PO.Box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 - 213279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E4EB23-4422-3123-373F-7C53548449A0}"/>
              </a:ext>
            </a:extLst>
          </p:cNvPr>
          <p:cNvSpPr txBox="1"/>
          <p:nvPr/>
        </p:nvSpPr>
        <p:spPr>
          <a:xfrm>
            <a:off x="1779667" y="5405054"/>
            <a:ext cx="2718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Shivaji Niketan,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Tejas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 Society, Behind Kothrud Bus Stand, Near Mantri Park, Kothrud, Pune - 411029.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1CF517-7F3C-D6B8-9BC0-FFEDF1CFEF11}"/>
              </a:ext>
            </a:extLst>
          </p:cNvPr>
          <p:cNvSpPr txBox="1"/>
          <p:nvPr/>
        </p:nvSpPr>
        <p:spPr>
          <a:xfrm>
            <a:off x="8137777" y="5388006"/>
            <a:ext cx="2357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132 West 31st Street, First Floor, New York, 10001, USA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6975DD-B15B-0A7D-16AB-A49B46E38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538" y="1988993"/>
            <a:ext cx="520757" cy="12108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0ED9CD5-35F8-0BA4-43FD-F361968EC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437" y="2387143"/>
            <a:ext cx="609667" cy="79595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1B64473-1BFE-4471-FC60-6D2AFA4274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130" y="1911253"/>
            <a:ext cx="520757" cy="87639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2A8E45E-3B42-ADD6-2B5D-97019C73B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376" y="5494536"/>
            <a:ext cx="207456" cy="35140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2505472-B2B8-6AEF-BC15-6B8DD0319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25" y="5495125"/>
            <a:ext cx="207456" cy="35140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2828EEB-5AAF-6492-93DE-0F782DE379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590" y="5481953"/>
            <a:ext cx="207456" cy="351405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8560164" y="2639877"/>
            <a:ext cx="2142097" cy="543220"/>
            <a:chOff x="8560164" y="2244430"/>
            <a:chExt cx="2142097" cy="543220"/>
          </a:xfrm>
        </p:grpSpPr>
        <p:sp>
          <p:nvSpPr>
            <p:cNvPr id="25" name="Rounded Rectangle 24"/>
            <p:cNvSpPr/>
            <p:nvPr/>
          </p:nvSpPr>
          <p:spPr>
            <a:xfrm>
              <a:off x="8560164" y="2244430"/>
              <a:ext cx="2142097" cy="543220"/>
            </a:xfrm>
            <a:prstGeom prst="roundRect">
              <a:avLst>
                <a:gd name="adj" fmla="val 50000"/>
              </a:avLst>
            </a:prstGeom>
            <a:solidFill>
              <a:srgbClr val="E6F8FC"/>
            </a:solidFill>
            <a:ln>
              <a:noFill/>
            </a:ln>
            <a:scene3d>
              <a:camera prst="orthographicFront"/>
              <a:lightRig rig="chilly" dir="t">
                <a:rot lat="0" lon="0" rev="16200000"/>
              </a:lightRig>
            </a:scene3d>
            <a:sp3d prstMaterial="matte">
              <a:bevelT w="82550" h="12700"/>
              <a:bevelB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99FCBC-5BD9-45D6-DE8A-EFC6F9AE9401}"/>
                </a:ext>
              </a:extLst>
            </p:cNvPr>
            <p:cNvSpPr txBox="1"/>
            <p:nvPr/>
          </p:nvSpPr>
          <p:spPr>
            <a:xfrm>
              <a:off x="9099656" y="2408318"/>
              <a:ext cx="10631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 Medium" panose="00000600000000000000" pitchFamily="2" charset="0"/>
                </a:rPr>
                <a:t>www.vinsys.com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1919DF21-1902-B47B-3C5D-21462AB82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6457" y="2392875"/>
              <a:ext cx="234784" cy="246330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8560164" y="3389443"/>
            <a:ext cx="2142097" cy="543220"/>
            <a:chOff x="8560164" y="2993996"/>
            <a:chExt cx="2142097" cy="543220"/>
          </a:xfrm>
        </p:grpSpPr>
        <p:sp>
          <p:nvSpPr>
            <p:cNvPr id="43" name="Rounded Rectangle 42"/>
            <p:cNvSpPr/>
            <p:nvPr/>
          </p:nvSpPr>
          <p:spPr>
            <a:xfrm>
              <a:off x="8560164" y="2993996"/>
              <a:ext cx="2142097" cy="543220"/>
            </a:xfrm>
            <a:prstGeom prst="roundRect">
              <a:avLst>
                <a:gd name="adj" fmla="val 50000"/>
              </a:avLst>
            </a:prstGeom>
            <a:solidFill>
              <a:srgbClr val="E6F8FC"/>
            </a:solidFill>
            <a:ln>
              <a:noFill/>
            </a:ln>
            <a:scene3d>
              <a:camera prst="orthographicFront"/>
              <a:lightRig rig="chilly" dir="t">
                <a:rot lat="0" lon="0" rev="16200000"/>
              </a:lightRig>
            </a:scene3d>
            <a:sp3d prstMaterial="matte">
              <a:bevelT w="82550" h="12700"/>
              <a:bevelB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D36CB80-6F95-E4B5-1C5B-4118DA8A1ECA}"/>
                </a:ext>
              </a:extLst>
            </p:cNvPr>
            <p:cNvSpPr txBox="1"/>
            <p:nvPr/>
          </p:nvSpPr>
          <p:spPr>
            <a:xfrm>
              <a:off x="9095035" y="3157884"/>
              <a:ext cx="12666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 Medium" panose="00000600000000000000" pitchFamily="2" charset="0"/>
                </a:rPr>
                <a:t>enquiry@vinsys.com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9E2F0B76-2F19-2DDE-97FA-8B4F6984F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9115" y="3179006"/>
              <a:ext cx="234784" cy="173201"/>
            </a:xfrm>
            <a:prstGeom prst="rect">
              <a:avLst/>
            </a:prstGeom>
          </p:spPr>
        </p:pic>
      </p:grpSp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800" dirty="0"/>
              <a:t>Physical Presence</a:t>
            </a:r>
          </a:p>
        </p:txBody>
      </p:sp>
    </p:spTree>
    <p:extLst>
      <p:ext uri="{BB962C8B-B14F-4D97-AF65-F5344CB8AC3E}">
        <p14:creationId xmlns:p14="http://schemas.microsoft.com/office/powerpoint/2010/main" val="84438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501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Aptos</vt:lpstr>
      <vt:lpstr>Arial</vt:lpstr>
      <vt:lpstr>Calibri</vt:lpstr>
      <vt:lpstr>Montserrat</vt:lpstr>
      <vt:lpstr>Montserrat Light</vt:lpstr>
      <vt:lpstr>Montserrat Medium</vt:lpstr>
      <vt:lpstr>Muli</vt:lpstr>
      <vt:lpstr>Nunito</vt:lpstr>
      <vt:lpstr>var(--font-primary)</vt:lpstr>
      <vt:lpstr>Office Theme</vt:lpstr>
      <vt:lpstr>PowerPoint Presentation</vt:lpstr>
      <vt:lpstr>Difference Between Two-Tier And Three-Tier database architecture </vt:lpstr>
      <vt:lpstr>PowerPoint Presentation</vt:lpstr>
      <vt:lpstr>PowerPoint Presentation</vt:lpstr>
      <vt:lpstr>Physical Presence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Snehal Sawant</dc:creator>
  <cp:lastModifiedBy>Trupti Kulkarni</cp:lastModifiedBy>
  <cp:revision>106</cp:revision>
  <dcterms:created xsi:type="dcterms:W3CDTF">2023-04-19T11:21:44Z</dcterms:created>
  <dcterms:modified xsi:type="dcterms:W3CDTF">2024-06-10T07:21:21Z</dcterms:modified>
</cp:coreProperties>
</file>