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F74"/>
    <a:srgbClr val="00B2DC"/>
    <a:srgbClr val="E6F8FC"/>
    <a:srgbClr val="E85A50"/>
    <a:srgbClr val="AC322C"/>
    <a:srgbClr val="F59120"/>
    <a:srgbClr val="FBB615"/>
    <a:srgbClr val="EDC7B9"/>
    <a:srgbClr val="12121E"/>
    <a:srgbClr val="FCD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C76DA-5574-4157-B62F-20384F571CB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1FC32-011A-4547-9318-1486604A9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7E285-C899-48E5-8E81-36DFAA3923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 b="3333"/>
          <a:stretch/>
        </p:blipFill>
        <p:spPr>
          <a:xfrm>
            <a:off x="0" y="-1"/>
            <a:ext cx="12192000" cy="67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-7765"/>
            <a:ext cx="12189600" cy="6874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5E1E9-9825-A3EB-D936-9086B6A3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9" y="718101"/>
            <a:ext cx="11056219" cy="677562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E85A50"/>
                </a:solidFill>
                <a:latin typeface="Muli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58C-7F0D-9F23-2F0C-DAECED5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EE14-CC8F-50C0-D718-F49D0AE6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1480-592A-6328-CCBC-8112090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6CBF6D-C584-5C6A-F158-1958223A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568379"/>
            <a:ext cx="1105621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88" y="441316"/>
            <a:ext cx="935583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-7765"/>
            <a:ext cx="12189600" cy="6874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5E1E9-9825-A3EB-D936-9086B6A3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9" y="718101"/>
            <a:ext cx="11056219" cy="677562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E85A50"/>
                </a:solidFill>
                <a:latin typeface="Muli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58C-7F0D-9F23-2F0C-DAECED5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EE14-CC8F-50C0-D718-F49D0AE6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1480-592A-6328-CCBC-8112090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6CBF6D-C584-5C6A-F158-1958223A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568379"/>
            <a:ext cx="1105621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88" y="441316"/>
            <a:ext cx="935583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2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40E90-F1EA-CE6C-4352-712F3015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92B38-6A36-7379-D109-C7F86635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35841-5A9D-FF6C-2CA1-674AAA2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BD7-F88C-42C7-9CFF-3D0DFEC512E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03-2FBF-41DE-B3CD-FC427FB83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BD7-F88C-42C7-9CFF-3D0DFEC512E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03-2FBF-41DE-B3CD-FC427FB83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1881-31F5-2496-1EA4-74734FF03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25E1-8C13-E577-0A5D-3E7CE984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768C-FCAC-FED8-B88B-0EBEAF75C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7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0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5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5EF79-2E66-4600-7D7D-5A68CA126D4F}"/>
              </a:ext>
            </a:extLst>
          </p:cNvPr>
          <p:cNvSpPr txBox="1"/>
          <p:nvPr/>
        </p:nvSpPr>
        <p:spPr>
          <a:xfrm>
            <a:off x="6944265" y="122069"/>
            <a:ext cx="6038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 err="1">
                <a:solidFill>
                  <a:srgbClr val="E85A50"/>
                </a:solidFill>
                <a:latin typeface="Montserrat Light" panose="00000400000000000000" pitchFamily="2" charset="0"/>
              </a:rPr>
              <a:t>DEliVERiNG</a:t>
            </a:r>
            <a:r>
              <a:rPr lang="en-US" sz="3000" b="1" spc="300" dirty="0" err="1">
                <a:solidFill>
                  <a:srgbClr val="00B3DD"/>
                </a:solidFill>
                <a:latin typeface="Montserrat Light" panose="00000400000000000000" pitchFamily="2" charset="0"/>
              </a:rPr>
              <a:t>SKiLLS</a:t>
            </a:r>
            <a:endParaRPr lang="en-US" sz="3000" b="1" spc="300" dirty="0">
              <a:solidFill>
                <a:srgbClr val="00B3DD"/>
              </a:solidFill>
              <a:latin typeface="Montserrat Light" panose="00000400000000000000" pitchFamily="2" charset="0"/>
            </a:endParaRPr>
          </a:p>
          <a:p>
            <a:pPr algn="ctr"/>
            <a:r>
              <a:rPr lang="en-US" sz="3000" b="1" spc="300" dirty="0" err="1">
                <a:solidFill>
                  <a:srgbClr val="E85A50"/>
                </a:solidFill>
                <a:latin typeface="Montserrat Light" panose="00000400000000000000" pitchFamily="2" charset="0"/>
              </a:rPr>
              <a:t>DRiViNG</a:t>
            </a:r>
            <a:r>
              <a:rPr lang="en-US" sz="3000" b="1" spc="300" dirty="0" err="1">
                <a:solidFill>
                  <a:srgbClr val="00B3DD"/>
                </a:solidFill>
                <a:latin typeface="Montserrat Light" panose="00000400000000000000" pitchFamily="2" charset="0"/>
              </a:rPr>
              <a:t>SUCCESS</a:t>
            </a:r>
            <a:endParaRPr lang="en-US" sz="3000" b="1" spc="300" dirty="0">
              <a:solidFill>
                <a:srgbClr val="00B3DD"/>
              </a:solidFill>
              <a:latin typeface="Montserrat Light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A88C-E55C-40C2-DFAF-9786C170AB4F}"/>
              </a:ext>
            </a:extLst>
          </p:cNvPr>
          <p:cNvSpPr txBox="1"/>
          <p:nvPr/>
        </p:nvSpPr>
        <p:spPr>
          <a:xfrm>
            <a:off x="10477763" y="6471111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85A50"/>
                </a:solidFill>
                <a:latin typeface="Montserrat" panose="00000500000000000000" pitchFamily="2" charset="0"/>
              </a:rPr>
              <a:t>www.VINSYS.COM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DA9-25A6-6407-71CC-497490A9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8" y="6221317"/>
            <a:ext cx="88910" cy="249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2" y="216959"/>
            <a:ext cx="1627935" cy="120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Database Actors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Administrators</a:t>
            </a:r>
          </a:p>
          <a:p>
            <a:pPr lvl="1"/>
            <a:r>
              <a:rPr lang="en-US" dirty="0"/>
              <a:t>In a database environment, the primary resource is the database itself and the secondary resource is the DBMS and related software</a:t>
            </a:r>
          </a:p>
          <a:p>
            <a:pPr lvl="1"/>
            <a:r>
              <a:rPr lang="en-US" dirty="0"/>
              <a:t>authorizing access to the database</a:t>
            </a:r>
          </a:p>
          <a:p>
            <a:pPr lvl="1"/>
            <a:r>
              <a:rPr lang="en-US" dirty="0"/>
              <a:t>coordinating and monitoring its use</a:t>
            </a:r>
          </a:p>
          <a:p>
            <a:pPr lvl="1"/>
            <a:r>
              <a:rPr lang="en-US" dirty="0"/>
              <a:t>acquiring software and hardware resources as needed</a:t>
            </a:r>
          </a:p>
          <a:p>
            <a:r>
              <a:rPr lang="en-US" dirty="0"/>
              <a:t>Database Designers</a:t>
            </a:r>
          </a:p>
          <a:p>
            <a:pPr lvl="1"/>
            <a:r>
              <a:rPr lang="en-US" dirty="0"/>
              <a:t>identifying the data to be stored in the database</a:t>
            </a:r>
          </a:p>
          <a:p>
            <a:pPr lvl="1"/>
            <a:r>
              <a:rPr lang="en-US" dirty="0"/>
              <a:t>choosing appropriate structures to represent and store this data undertaken before the database is actually implemented and populated with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Database Actors …..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/>
              <a:t>communicate with all prospective database users, in order to understand their requirements</a:t>
            </a:r>
          </a:p>
          <a:p>
            <a:pPr lvl="1"/>
            <a:r>
              <a:rPr lang="en-US"/>
              <a:t>develop a view of the database that meets the data and processing requirements for each group of users</a:t>
            </a:r>
          </a:p>
          <a:p>
            <a:pPr lvl="1"/>
            <a:r>
              <a:rPr lang="en-US"/>
              <a:t>These views are then analyzed and integrated with the views of other user groups. The final database design must be capable of supporting the requirements of all user groups</a:t>
            </a:r>
          </a:p>
          <a:p>
            <a:r>
              <a:rPr lang="en-US"/>
              <a:t>End Users</a:t>
            </a:r>
          </a:p>
          <a:p>
            <a:pPr lvl="1"/>
            <a:r>
              <a:rPr lang="en-US"/>
              <a:t>access to the database for querying, updating, and generating reports</a:t>
            </a:r>
          </a:p>
          <a:p>
            <a:pPr lvl="1"/>
            <a:r>
              <a:rPr lang="en-US"/>
              <a:t>Casual end users: </a:t>
            </a:r>
          </a:p>
          <a:p>
            <a:pPr lvl="1"/>
            <a:r>
              <a:rPr lang="en-US" sz="1600">
                <a:latin typeface="Arial" charset="0"/>
              </a:rPr>
              <a:t>occasionally access the database</a:t>
            </a:r>
          </a:p>
          <a:p>
            <a:pPr lvl="1"/>
            <a:r>
              <a:rPr lang="en-US" sz="1600">
                <a:latin typeface="Arial" charset="0"/>
              </a:rPr>
              <a:t>need different information each time </a:t>
            </a:r>
          </a:p>
          <a:p>
            <a:pPr lvl="1"/>
            <a:r>
              <a:rPr lang="en-US" sz="1600">
                <a:latin typeface="Arial" charset="0"/>
              </a:rPr>
              <a:t>learn only a few facilities that they may use repeatedly.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Database Actors …..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dirty="0">
                <a:latin typeface="Arial" charset="0"/>
              </a:rPr>
              <a:t>use a sophisticated database query language to specify their requests </a:t>
            </a:r>
          </a:p>
          <a:p>
            <a:pPr lvl="1"/>
            <a:r>
              <a:rPr lang="en-US" sz="1600" dirty="0">
                <a:latin typeface="Arial" charset="0"/>
              </a:rPr>
              <a:t>typically middle- or high-level managers or other occasional browsers</a:t>
            </a:r>
          </a:p>
          <a:p>
            <a:r>
              <a:rPr lang="en-US" dirty="0"/>
              <a:t>Naive or parametric end users </a:t>
            </a:r>
          </a:p>
          <a:p>
            <a:pPr lvl="1"/>
            <a:r>
              <a:rPr lang="en-US" sz="1600" dirty="0">
                <a:latin typeface="Arial" charset="0"/>
              </a:rPr>
              <a:t>constantly querying and updating the database, using standard types of queries and updates called canned transactions that have been carefully programmed and tested</a:t>
            </a:r>
          </a:p>
          <a:p>
            <a:pPr lvl="1"/>
            <a:r>
              <a:rPr lang="en-US" sz="1600" dirty="0">
                <a:latin typeface="Arial" charset="0"/>
              </a:rPr>
              <a:t>need to learn very little about the facilities provided by the DBMS</a:t>
            </a:r>
          </a:p>
          <a:p>
            <a:pPr lvl="1"/>
            <a:r>
              <a:rPr lang="en-US" sz="1600" dirty="0">
                <a:latin typeface="Arial" charset="0"/>
              </a:rPr>
              <a:t>Bank tellers check account balances and post withdrawals and deposits</a:t>
            </a:r>
          </a:p>
          <a:p>
            <a:pPr lvl="1"/>
            <a:r>
              <a:rPr lang="en-US" sz="1600" dirty="0">
                <a:latin typeface="Arial" charset="0"/>
              </a:rPr>
              <a:t>Reservation clerks for airlines, hotels, and car rental companies check availability for a given request and make reservations</a:t>
            </a:r>
          </a:p>
          <a:p>
            <a:pPr lvl="1"/>
            <a:r>
              <a:rPr lang="en-US" sz="1600" dirty="0">
                <a:latin typeface="Arial" charset="0"/>
              </a:rPr>
              <a:t>Clerks at receiving stations for courier mail enter package identifications via bar codes and descriptive information through buttons to update a central database of received and in-transit packages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Database Actors …..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Sophisticated end users</a:t>
            </a:r>
          </a:p>
          <a:p>
            <a:pPr lvl="1"/>
            <a:r>
              <a:rPr lang="en-US" sz="1600">
                <a:latin typeface="Arial" charset="0"/>
              </a:rPr>
              <a:t>Engineers, scientists, business analysts, and others who thoroughly familiarize themselves with the facilities of the DBMS so as to implement their applications to meet their complex requirements</a:t>
            </a:r>
          </a:p>
          <a:p>
            <a:pPr lvl="1"/>
            <a:r>
              <a:rPr lang="en-US" sz="1600">
                <a:latin typeface="Arial" charset="0"/>
              </a:rPr>
              <a:t>Try to learn most of the DBMS facilities in order to achieve their complex requirements</a:t>
            </a:r>
          </a:p>
          <a:p>
            <a:r>
              <a:rPr lang="en-US"/>
              <a:t>Stand-alone users </a:t>
            </a:r>
          </a:p>
          <a:p>
            <a:pPr lvl="1"/>
            <a:r>
              <a:rPr lang="en-US" sz="1600">
                <a:latin typeface="Arial" charset="0"/>
              </a:rPr>
              <a:t>Maintain personal databases by using ready-made program packages that provide easy-to-use menu- or graphics-based interfaces. An example is the user of a tax package that stores a variety of personal financial data for tax purposes</a:t>
            </a:r>
          </a:p>
          <a:p>
            <a:pPr lvl="1"/>
            <a:r>
              <a:rPr lang="en-US" sz="1600">
                <a:latin typeface="Arial" charset="0"/>
              </a:rPr>
              <a:t>Typically become very proficient in using a specific software package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Database Actors …..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System Analysts and Application Programmers </a:t>
            </a:r>
          </a:p>
          <a:p>
            <a:pPr lvl="1"/>
            <a:r>
              <a:rPr lang="en-US"/>
              <a:t>Determine the requirements of end users, especially naive and parametric end users, and develop specifications for canned transactions that meet these requirements</a:t>
            </a:r>
          </a:p>
          <a:p>
            <a:pPr lvl="1"/>
            <a:r>
              <a:rPr lang="en-US"/>
              <a:t>Application programmers implement these specifications as programs; then they test, debug, document, and maintain these canned transactions</a:t>
            </a:r>
          </a:p>
          <a:p>
            <a:r>
              <a:rPr lang="en-US"/>
              <a:t>Workers behind the Scene</a:t>
            </a:r>
          </a:p>
          <a:p>
            <a:pPr lvl="1"/>
            <a:r>
              <a:rPr lang="en-US"/>
              <a:t>Typically do not use the database for their own purposes</a:t>
            </a:r>
          </a:p>
          <a:p>
            <a:pPr lvl="1"/>
            <a:r>
              <a:rPr lang="en-US"/>
              <a:t>DBMS system designers and implementers</a:t>
            </a:r>
          </a:p>
          <a:p>
            <a:pPr lvl="1"/>
            <a:r>
              <a:rPr lang="en-US"/>
              <a:t>design and implement the DBMS modules (for implementing the catalog, query language, interface processors, data access, concurrency control, recovery, and security. ) and interfaces as a software package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Database Actors …..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Tool developers</a:t>
            </a:r>
          </a:p>
          <a:p>
            <a:pPr lvl="1"/>
            <a:r>
              <a:rPr lang="en-US"/>
              <a:t>Tools are optional packages that are often purchased separately</a:t>
            </a:r>
          </a:p>
          <a:p>
            <a:pPr lvl="1"/>
            <a:r>
              <a:rPr lang="en-US"/>
              <a:t>include packages for database design, performance monitoring, natural language or graphical interfaces, prototyping, simulation, and test data generation. </a:t>
            </a:r>
          </a:p>
          <a:p>
            <a:r>
              <a:rPr lang="en-US"/>
              <a:t>Operators and maintenance personnel </a:t>
            </a:r>
          </a:p>
          <a:p>
            <a:pPr lvl="1"/>
            <a:r>
              <a:rPr lang="en-US"/>
              <a:t>system administration personnel who are responsible for the actual running and maintenance of the hardware and software environment for the database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8137776" y="2139950"/>
            <a:ext cx="2981073" cy="2933700"/>
          </a:xfrm>
          <a:prstGeom prst="roundRect">
            <a:avLst>
              <a:gd name="adj" fmla="val 4684"/>
            </a:avLst>
          </a:prstGeom>
          <a:solidFill>
            <a:srgbClr val="E6F8FC">
              <a:alpha val="66000"/>
            </a:srgbClr>
          </a:solidFill>
          <a:ln>
            <a:gradFill>
              <a:gsLst>
                <a:gs pos="0">
                  <a:srgbClr val="00B2DC"/>
                </a:gs>
                <a:gs pos="100000">
                  <a:srgbClr val="E97F74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BE79CD-45E1-533C-1C1D-51603994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84" y="1430535"/>
            <a:ext cx="5952723" cy="34576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F164FF-1AD4-F518-61B6-FE82545DE9E6}"/>
              </a:ext>
            </a:extLst>
          </p:cNvPr>
          <p:cNvSpPr txBox="1"/>
          <p:nvPr/>
        </p:nvSpPr>
        <p:spPr>
          <a:xfrm>
            <a:off x="4983658" y="5405054"/>
            <a:ext cx="2718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304, City Tower 2, Near Crown Plaza, Sheikh Zayed Road. Dubai, UAE.</a:t>
            </a:r>
          </a:p>
          <a:p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PO.Box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 - 213279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E4EB23-4422-3123-373F-7C53548449A0}"/>
              </a:ext>
            </a:extLst>
          </p:cNvPr>
          <p:cNvSpPr txBox="1"/>
          <p:nvPr/>
        </p:nvSpPr>
        <p:spPr>
          <a:xfrm>
            <a:off x="1779667" y="5405054"/>
            <a:ext cx="2718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Shivaji Niketan,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Tejas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 Society, Behind Kothrud Bus Stand, Near Mantri Park, Kothrud, Pune - 411029.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1CF517-7F3C-D6B8-9BC0-FFEDF1CFEF11}"/>
              </a:ext>
            </a:extLst>
          </p:cNvPr>
          <p:cNvSpPr txBox="1"/>
          <p:nvPr/>
        </p:nvSpPr>
        <p:spPr>
          <a:xfrm>
            <a:off x="8137777" y="5388006"/>
            <a:ext cx="235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132 West 31st Street, First Floor, New York, 10001, USA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6975DD-B15B-0A7D-16AB-A49B46E38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38" y="1988993"/>
            <a:ext cx="520757" cy="12108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ED9CD5-35F8-0BA4-43FD-F361968EC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37" y="2387143"/>
            <a:ext cx="609667" cy="7959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1B64473-1BFE-4471-FC60-6D2AFA427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30" y="1911253"/>
            <a:ext cx="520757" cy="8763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2A8E45E-3B42-ADD6-2B5D-97019C73B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76" y="5494536"/>
            <a:ext cx="207456" cy="35140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2505472-B2B8-6AEF-BC15-6B8DD031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25" y="5495125"/>
            <a:ext cx="207456" cy="35140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2828EEB-5AAF-6492-93DE-0F782DE37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90" y="5481953"/>
            <a:ext cx="207456" cy="35140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8560164" y="2639877"/>
            <a:ext cx="2142097" cy="543220"/>
            <a:chOff x="8560164" y="2244430"/>
            <a:chExt cx="2142097" cy="543220"/>
          </a:xfrm>
        </p:grpSpPr>
        <p:sp>
          <p:nvSpPr>
            <p:cNvPr id="25" name="Rounded Rectangle 24"/>
            <p:cNvSpPr/>
            <p:nvPr/>
          </p:nvSpPr>
          <p:spPr>
            <a:xfrm>
              <a:off x="8560164" y="2244430"/>
              <a:ext cx="2142097" cy="543220"/>
            </a:xfrm>
            <a:prstGeom prst="roundRect">
              <a:avLst>
                <a:gd name="adj" fmla="val 50000"/>
              </a:avLst>
            </a:prstGeom>
            <a:solidFill>
              <a:srgbClr val="E6F8FC"/>
            </a:solidFill>
            <a:ln>
              <a:noFill/>
            </a:ln>
            <a:scene3d>
              <a:camera prst="orthographicFront"/>
              <a:lightRig rig="chilly" dir="t">
                <a:rot lat="0" lon="0" rev="16200000"/>
              </a:lightRig>
            </a:scene3d>
            <a:sp3d prstMaterial="matte">
              <a:bevelT w="82550" h="12700"/>
              <a:bevelB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99FCBC-5BD9-45D6-DE8A-EFC6F9AE9401}"/>
                </a:ext>
              </a:extLst>
            </p:cNvPr>
            <p:cNvSpPr txBox="1"/>
            <p:nvPr/>
          </p:nvSpPr>
          <p:spPr>
            <a:xfrm>
              <a:off x="9099656" y="2408318"/>
              <a:ext cx="1063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2" charset="0"/>
                </a:rPr>
                <a:t>www.vinsys.com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919DF21-1902-B47B-3C5D-21462AB8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457" y="2392875"/>
              <a:ext cx="234784" cy="24633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8560164" y="3389443"/>
            <a:ext cx="2142097" cy="543220"/>
            <a:chOff x="8560164" y="2993996"/>
            <a:chExt cx="2142097" cy="543220"/>
          </a:xfrm>
        </p:grpSpPr>
        <p:sp>
          <p:nvSpPr>
            <p:cNvPr id="43" name="Rounded Rectangle 42"/>
            <p:cNvSpPr/>
            <p:nvPr/>
          </p:nvSpPr>
          <p:spPr>
            <a:xfrm>
              <a:off x="8560164" y="2993996"/>
              <a:ext cx="2142097" cy="543220"/>
            </a:xfrm>
            <a:prstGeom prst="roundRect">
              <a:avLst>
                <a:gd name="adj" fmla="val 50000"/>
              </a:avLst>
            </a:prstGeom>
            <a:solidFill>
              <a:srgbClr val="E6F8FC"/>
            </a:solidFill>
            <a:ln>
              <a:noFill/>
            </a:ln>
            <a:scene3d>
              <a:camera prst="orthographicFront"/>
              <a:lightRig rig="chilly" dir="t">
                <a:rot lat="0" lon="0" rev="16200000"/>
              </a:lightRig>
            </a:scene3d>
            <a:sp3d prstMaterial="matte">
              <a:bevelT w="82550" h="12700"/>
              <a:bevelB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36CB80-6F95-E4B5-1C5B-4118DA8A1ECA}"/>
                </a:ext>
              </a:extLst>
            </p:cNvPr>
            <p:cNvSpPr txBox="1"/>
            <p:nvPr/>
          </p:nvSpPr>
          <p:spPr>
            <a:xfrm>
              <a:off x="9095035" y="3157884"/>
              <a:ext cx="12666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2" charset="0"/>
                </a:rPr>
                <a:t>enquiry@vinsys.com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E2F0B76-2F19-2DDE-97FA-8B4F6984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115" y="3179006"/>
              <a:ext cx="234784" cy="173201"/>
            </a:xfrm>
            <a:prstGeom prst="rect">
              <a:avLst/>
            </a:prstGeom>
          </p:spPr>
        </p:pic>
      </p:grpSp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Physical Presence</a:t>
            </a:r>
          </a:p>
        </p:txBody>
      </p:sp>
    </p:spTree>
    <p:extLst>
      <p:ext uri="{BB962C8B-B14F-4D97-AF65-F5344CB8AC3E}">
        <p14:creationId xmlns:p14="http://schemas.microsoft.com/office/powerpoint/2010/main" val="8443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646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Montserrat</vt:lpstr>
      <vt:lpstr>Montserrat Light</vt:lpstr>
      <vt:lpstr>Montserrat Medium</vt:lpstr>
      <vt:lpstr>Muli</vt:lpstr>
      <vt:lpstr>Office Theme</vt:lpstr>
      <vt:lpstr>PowerPoint Presentation</vt:lpstr>
      <vt:lpstr>Database Actors</vt:lpstr>
      <vt:lpstr>Database Actors …..</vt:lpstr>
      <vt:lpstr>Database Actors …..</vt:lpstr>
      <vt:lpstr>Database Actors …..</vt:lpstr>
      <vt:lpstr>Database Actors …..</vt:lpstr>
      <vt:lpstr>Database Actors …..</vt:lpstr>
      <vt:lpstr>Physical Presence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Sawant</dc:creator>
  <cp:lastModifiedBy>Trupti Kulkarni</cp:lastModifiedBy>
  <cp:revision>106</cp:revision>
  <dcterms:created xsi:type="dcterms:W3CDTF">2023-04-19T11:21:44Z</dcterms:created>
  <dcterms:modified xsi:type="dcterms:W3CDTF">2024-06-10T07:04:18Z</dcterms:modified>
</cp:coreProperties>
</file>