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8" r:id="rId2"/>
    <p:sldId id="269" r:id="rId3"/>
    <p:sldId id="258" r:id="rId4"/>
    <p:sldId id="259" r:id="rId5"/>
    <p:sldId id="261" r:id="rId6"/>
    <p:sldId id="262" r:id="rId7"/>
    <p:sldId id="263" r:id="rId8"/>
    <p:sldId id="264" r:id="rId9"/>
    <p:sldId id="265" r:id="rId10"/>
    <p:sldId id="266"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F74"/>
    <a:srgbClr val="00B2DC"/>
    <a:srgbClr val="E6F8FC"/>
    <a:srgbClr val="E85A50"/>
    <a:srgbClr val="AC322C"/>
    <a:srgbClr val="F59120"/>
    <a:srgbClr val="FBB615"/>
    <a:srgbClr val="EDC7B9"/>
    <a:srgbClr val="12121E"/>
    <a:srgbClr val="FCD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varScale="1">
        <p:scale>
          <a:sx n="64" d="100"/>
          <a:sy n="64" d="100"/>
        </p:scale>
        <p:origin x="7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C76DA-5574-4157-B62F-20384F571CBC}"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1FC32-011A-4547-9318-1486604A96F4}" type="slidenum">
              <a:rPr lang="en-US" smtClean="0"/>
              <a:t>‹#›</a:t>
            </a:fld>
            <a:endParaRPr lang="en-US"/>
          </a:p>
        </p:txBody>
      </p:sp>
    </p:spTree>
    <p:extLst>
      <p:ext uri="{BB962C8B-B14F-4D97-AF65-F5344CB8AC3E}">
        <p14:creationId xmlns:p14="http://schemas.microsoft.com/office/powerpoint/2010/main" val="2741246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me Pag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8" b="3333"/>
          <a:stretch/>
        </p:blipFill>
        <p:spPr>
          <a:xfrm>
            <a:off x="0" y="-1"/>
            <a:ext cx="12192000" cy="6765653"/>
          </a:xfrm>
          <a:prstGeom prst="rect">
            <a:avLst/>
          </a:prstGeom>
        </p:spPr>
      </p:pic>
    </p:spTree>
    <p:extLst>
      <p:ext uri="{BB962C8B-B14F-4D97-AF65-F5344CB8AC3E}">
        <p14:creationId xmlns:p14="http://schemas.microsoft.com/office/powerpoint/2010/main" val="129291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 y="-7765"/>
            <a:ext cx="12189600" cy="6874884"/>
          </a:xfrm>
          <a:prstGeom prst="rect">
            <a:avLst/>
          </a:prstGeom>
        </p:spPr>
      </p:pic>
      <p:sp>
        <p:nvSpPr>
          <p:cNvPr id="2" name="Title 1">
            <a:extLst>
              <a:ext uri="{FF2B5EF4-FFF2-40B4-BE49-F238E27FC236}">
                <a16:creationId xmlns:a16="http://schemas.microsoft.com/office/drawing/2014/main" id="{DBA5E1E9-9825-A3EB-D936-9086B6A33748}"/>
              </a:ext>
            </a:extLst>
          </p:cNvPr>
          <p:cNvSpPr>
            <a:spLocks noGrp="1"/>
          </p:cNvSpPr>
          <p:nvPr>
            <p:ph type="ctrTitle"/>
          </p:nvPr>
        </p:nvSpPr>
        <p:spPr>
          <a:xfrm>
            <a:off x="628849" y="718101"/>
            <a:ext cx="11056219" cy="677562"/>
          </a:xfrm>
          <a:prstGeom prst="rect">
            <a:avLst/>
          </a:prstGeom>
        </p:spPr>
        <p:txBody>
          <a:bodyPr anchor="t"/>
          <a:lstStyle>
            <a:lvl1pPr algn="l">
              <a:defRPr sz="3600" b="1">
                <a:solidFill>
                  <a:srgbClr val="E85A50"/>
                </a:solidFill>
                <a:latin typeface="Muli" panose="00000500000000000000" pitchFamily="2"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B0D9758C-7F0D-9F23-2F0C-DAECED51C4E3}"/>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D97CEE14-CC8F-50C0-D718-F49D0AE6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71480-592A-6328-CCBC-811209074CFA}"/>
              </a:ext>
            </a:extLst>
          </p:cNvPr>
          <p:cNvSpPr>
            <a:spLocks noGrp="1"/>
          </p:cNvSpPr>
          <p:nvPr>
            <p:ph type="sldNum" sz="quarter" idx="12"/>
          </p:nvPr>
        </p:nvSpPr>
        <p:spPr/>
        <p:txBody>
          <a:bodyPr/>
          <a:lstStyle/>
          <a:p>
            <a:fld id="{98C369B8-0EBA-44E4-A0A2-3F54D725A438}" type="slidenum">
              <a:rPr lang="en-US" smtClean="0"/>
              <a:t>‹#›</a:t>
            </a:fld>
            <a:endParaRPr lang="en-US"/>
          </a:p>
        </p:txBody>
      </p:sp>
      <p:grpSp>
        <p:nvGrpSpPr>
          <p:cNvPr id="8" name="Group 7"/>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A86CBF6D-C584-5C6A-F158-1958223A12DA}"/>
              </a:ext>
            </a:extLst>
          </p:cNvPr>
          <p:cNvSpPr>
            <a:spLocks noGrp="1"/>
          </p:cNvSpPr>
          <p:nvPr>
            <p:ph idx="1"/>
          </p:nvPr>
        </p:nvSpPr>
        <p:spPr>
          <a:xfrm>
            <a:off x="628848" y="1568379"/>
            <a:ext cx="11056219" cy="4351338"/>
          </a:xfrm>
          <a:prstGeom prst="rect">
            <a:avLst/>
          </a:prstGeom>
        </p:spPr>
        <p:txBody>
          <a:bodyPr/>
          <a:lstStyle>
            <a:lvl1pPr>
              <a:defRPr>
                <a:solidFill>
                  <a:schemeClr val="tx1">
                    <a:lumMod val="75000"/>
                    <a:lumOff val="25000"/>
                  </a:schemeClr>
                </a:solidFill>
                <a:latin typeface="Muli" panose="00000500000000000000" pitchFamily="2" charset="0"/>
              </a:defRPr>
            </a:lvl1pPr>
            <a:lvl2pPr>
              <a:defRPr>
                <a:solidFill>
                  <a:schemeClr val="tx1">
                    <a:lumMod val="75000"/>
                    <a:lumOff val="25000"/>
                  </a:schemeClr>
                </a:solidFill>
                <a:latin typeface="Muli" panose="00000500000000000000" pitchFamily="2" charset="0"/>
              </a:defRPr>
            </a:lvl2pPr>
            <a:lvl3pPr>
              <a:defRPr>
                <a:solidFill>
                  <a:schemeClr val="tx1">
                    <a:lumMod val="75000"/>
                    <a:lumOff val="25000"/>
                  </a:schemeClr>
                </a:solidFill>
                <a:latin typeface="Muli" panose="00000500000000000000" pitchFamily="2" charset="0"/>
              </a:defRPr>
            </a:lvl3pPr>
            <a:lvl4pPr>
              <a:defRPr>
                <a:solidFill>
                  <a:schemeClr val="tx1">
                    <a:lumMod val="75000"/>
                    <a:lumOff val="25000"/>
                  </a:schemeClr>
                </a:solidFill>
                <a:latin typeface="Muli" panose="00000500000000000000" pitchFamily="2" charset="0"/>
              </a:defRPr>
            </a:lvl4pPr>
            <a:lvl5pPr>
              <a:defRPr>
                <a:solidFill>
                  <a:schemeClr val="tx1">
                    <a:lumMod val="75000"/>
                    <a:lumOff val="25000"/>
                  </a:schemeClr>
                </a:solidFill>
                <a:latin typeface="Muli"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46488" y="441316"/>
            <a:ext cx="935583" cy="690430"/>
          </a:xfrm>
          <a:prstGeom prst="rect">
            <a:avLst/>
          </a:prstGeom>
        </p:spPr>
      </p:pic>
    </p:spTree>
    <p:extLst>
      <p:ext uri="{BB962C8B-B14F-4D97-AF65-F5344CB8AC3E}">
        <p14:creationId xmlns:p14="http://schemas.microsoft.com/office/powerpoint/2010/main" val="8377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 y="-7765"/>
            <a:ext cx="12189600" cy="6874883"/>
          </a:xfrm>
          <a:prstGeom prst="rect">
            <a:avLst/>
          </a:prstGeom>
        </p:spPr>
      </p:pic>
      <p:sp>
        <p:nvSpPr>
          <p:cNvPr id="2" name="Title 1">
            <a:extLst>
              <a:ext uri="{FF2B5EF4-FFF2-40B4-BE49-F238E27FC236}">
                <a16:creationId xmlns:a16="http://schemas.microsoft.com/office/drawing/2014/main" id="{DBA5E1E9-9825-A3EB-D936-9086B6A33748}"/>
              </a:ext>
            </a:extLst>
          </p:cNvPr>
          <p:cNvSpPr>
            <a:spLocks noGrp="1"/>
          </p:cNvSpPr>
          <p:nvPr>
            <p:ph type="ctrTitle"/>
          </p:nvPr>
        </p:nvSpPr>
        <p:spPr>
          <a:xfrm>
            <a:off x="628849" y="718101"/>
            <a:ext cx="11056219" cy="677562"/>
          </a:xfrm>
          <a:prstGeom prst="rect">
            <a:avLst/>
          </a:prstGeom>
        </p:spPr>
        <p:txBody>
          <a:bodyPr anchor="t"/>
          <a:lstStyle>
            <a:lvl1pPr algn="l">
              <a:defRPr sz="3600" b="1">
                <a:solidFill>
                  <a:srgbClr val="E85A50"/>
                </a:solidFill>
                <a:latin typeface="Muli" panose="00000500000000000000" pitchFamily="2"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B0D9758C-7F0D-9F23-2F0C-DAECED51C4E3}"/>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D97CEE14-CC8F-50C0-D718-F49D0AE6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71480-592A-6328-CCBC-811209074CFA}"/>
              </a:ext>
            </a:extLst>
          </p:cNvPr>
          <p:cNvSpPr>
            <a:spLocks noGrp="1"/>
          </p:cNvSpPr>
          <p:nvPr>
            <p:ph type="sldNum" sz="quarter" idx="12"/>
          </p:nvPr>
        </p:nvSpPr>
        <p:spPr/>
        <p:txBody>
          <a:bodyPr/>
          <a:lstStyle/>
          <a:p>
            <a:fld id="{98C369B8-0EBA-44E4-A0A2-3F54D725A438}" type="slidenum">
              <a:rPr lang="en-US" smtClean="0"/>
              <a:t>‹#›</a:t>
            </a:fld>
            <a:endParaRPr lang="en-US"/>
          </a:p>
        </p:txBody>
      </p:sp>
      <p:grpSp>
        <p:nvGrpSpPr>
          <p:cNvPr id="8" name="Group 7"/>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A86CBF6D-C584-5C6A-F158-1958223A12DA}"/>
              </a:ext>
            </a:extLst>
          </p:cNvPr>
          <p:cNvSpPr>
            <a:spLocks noGrp="1"/>
          </p:cNvSpPr>
          <p:nvPr>
            <p:ph idx="1"/>
          </p:nvPr>
        </p:nvSpPr>
        <p:spPr>
          <a:xfrm>
            <a:off x="628848" y="1568379"/>
            <a:ext cx="11056219" cy="4351338"/>
          </a:xfrm>
          <a:prstGeom prst="rect">
            <a:avLst/>
          </a:prstGeom>
        </p:spPr>
        <p:txBody>
          <a:bodyPr/>
          <a:lstStyle>
            <a:lvl1pPr>
              <a:defRPr>
                <a:solidFill>
                  <a:schemeClr val="tx1">
                    <a:lumMod val="75000"/>
                    <a:lumOff val="25000"/>
                  </a:schemeClr>
                </a:solidFill>
                <a:latin typeface="Muli" panose="00000500000000000000" pitchFamily="2" charset="0"/>
              </a:defRPr>
            </a:lvl1pPr>
            <a:lvl2pPr>
              <a:defRPr>
                <a:solidFill>
                  <a:schemeClr val="tx1">
                    <a:lumMod val="75000"/>
                    <a:lumOff val="25000"/>
                  </a:schemeClr>
                </a:solidFill>
                <a:latin typeface="Muli" panose="00000500000000000000" pitchFamily="2" charset="0"/>
              </a:defRPr>
            </a:lvl2pPr>
            <a:lvl3pPr>
              <a:defRPr>
                <a:solidFill>
                  <a:schemeClr val="tx1">
                    <a:lumMod val="75000"/>
                    <a:lumOff val="25000"/>
                  </a:schemeClr>
                </a:solidFill>
                <a:latin typeface="Muli" panose="00000500000000000000" pitchFamily="2" charset="0"/>
              </a:defRPr>
            </a:lvl3pPr>
            <a:lvl4pPr>
              <a:defRPr>
                <a:solidFill>
                  <a:schemeClr val="tx1">
                    <a:lumMod val="75000"/>
                    <a:lumOff val="25000"/>
                  </a:schemeClr>
                </a:solidFill>
                <a:latin typeface="Muli" panose="00000500000000000000" pitchFamily="2" charset="0"/>
              </a:defRPr>
            </a:lvl4pPr>
            <a:lvl5pPr>
              <a:defRPr>
                <a:solidFill>
                  <a:schemeClr val="tx1">
                    <a:lumMod val="75000"/>
                    <a:lumOff val="25000"/>
                  </a:schemeClr>
                </a:solidFill>
                <a:latin typeface="Muli"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46488" y="441316"/>
            <a:ext cx="935583" cy="690430"/>
          </a:xfrm>
          <a:prstGeom prst="rect">
            <a:avLst/>
          </a:prstGeom>
        </p:spPr>
      </p:pic>
    </p:spTree>
    <p:extLst>
      <p:ext uri="{BB962C8B-B14F-4D97-AF65-F5344CB8AC3E}">
        <p14:creationId xmlns:p14="http://schemas.microsoft.com/office/powerpoint/2010/main" val="82992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40E90-F1EA-CE6C-4352-712F30158875}"/>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3" name="Footer Placeholder 2">
            <a:extLst>
              <a:ext uri="{FF2B5EF4-FFF2-40B4-BE49-F238E27FC236}">
                <a16:creationId xmlns:a16="http://schemas.microsoft.com/office/drawing/2014/main" id="{F4492B38-6A36-7379-D109-C7F86635D8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35841-5A9D-FF6C-2CA1-674AAA227388}"/>
              </a:ext>
            </a:extLst>
          </p:cNvPr>
          <p:cNvSpPr>
            <a:spLocks noGrp="1"/>
          </p:cNvSpPr>
          <p:nvPr>
            <p:ph type="sldNum" sz="quarter" idx="12"/>
          </p:nvPr>
        </p:nvSpPr>
        <p:spPr/>
        <p:txBody>
          <a:bodyPr/>
          <a:lstStyle/>
          <a:p>
            <a:fld id="{98C369B8-0EBA-44E4-A0A2-3F54D725A438}" type="slidenum">
              <a:rPr lang="en-US" smtClean="0"/>
              <a:t>‹#›</a:t>
            </a:fld>
            <a:endParaRPr lang="en-US"/>
          </a:p>
        </p:txBody>
      </p:sp>
    </p:spTree>
    <p:extLst>
      <p:ext uri="{BB962C8B-B14F-4D97-AF65-F5344CB8AC3E}">
        <p14:creationId xmlns:p14="http://schemas.microsoft.com/office/powerpoint/2010/main" val="262048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317BD7-F88C-42C7-9CFF-3D0DFEC512E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86F03-2FBF-41DE-B3CD-FC427FB835D9}" type="slidenum">
              <a:rPr lang="en-US" smtClean="0"/>
              <a:pPr/>
              <a:t>‹#›</a:t>
            </a:fld>
            <a:endParaRPr lang="en-US"/>
          </a:p>
        </p:txBody>
      </p:sp>
    </p:spTree>
    <p:extLst>
      <p:ext uri="{BB962C8B-B14F-4D97-AF65-F5344CB8AC3E}">
        <p14:creationId xmlns:p14="http://schemas.microsoft.com/office/powerpoint/2010/main" val="307852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317BD7-F88C-42C7-9CFF-3D0DFEC512E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86F03-2FBF-41DE-B3CD-FC427FB835D9}" type="slidenum">
              <a:rPr lang="en-US" smtClean="0"/>
              <a:pPr/>
              <a:t>‹#›</a:t>
            </a:fld>
            <a:endParaRPr lang="en-US"/>
          </a:p>
        </p:txBody>
      </p:sp>
    </p:spTree>
    <p:extLst>
      <p:ext uri="{BB962C8B-B14F-4D97-AF65-F5344CB8AC3E}">
        <p14:creationId xmlns:p14="http://schemas.microsoft.com/office/powerpoint/2010/main" val="87036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117600" y="19050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9050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114029BA-949F-4CE2-B91C-5FDDC10D549E}" type="slidenum">
              <a:rPr lang="en-US"/>
              <a:pPr>
                <a:defRPr/>
              </a:pPr>
              <a:t>‹#›</a:t>
            </a:fld>
            <a:endParaRPr lang="en-US"/>
          </a:p>
        </p:txBody>
      </p:sp>
    </p:spTree>
    <p:extLst>
      <p:ext uri="{BB962C8B-B14F-4D97-AF65-F5344CB8AC3E}">
        <p14:creationId xmlns:p14="http://schemas.microsoft.com/office/powerpoint/2010/main" val="202641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117600" y="19050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400800" y="19050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400800" y="40386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5"/>
          <p:cNvSpPr>
            <a:spLocks noGrp="1" noChangeArrowheads="1"/>
          </p:cNvSpPr>
          <p:nvPr>
            <p:ph type="dt" sz="half" idx="10"/>
          </p:nvPr>
        </p:nvSpPr>
        <p:spPr>
          <a:ln/>
        </p:spPr>
        <p:txBody>
          <a:bodyPr/>
          <a:lstStyle>
            <a:lvl1pPr>
              <a:defRPr/>
            </a:lvl1pPr>
          </a:lstStyle>
          <a:p>
            <a:pPr>
              <a:defRPr/>
            </a:pPr>
            <a:endParaRPr lang="en-US"/>
          </a:p>
        </p:txBody>
      </p:sp>
      <p:sp>
        <p:nvSpPr>
          <p:cNvPr id="7" name="Rectangle 66"/>
          <p:cNvSpPr>
            <a:spLocks noGrp="1" noChangeArrowheads="1"/>
          </p:cNvSpPr>
          <p:nvPr>
            <p:ph type="ftr" sz="quarter" idx="11"/>
          </p:nvPr>
        </p:nvSpPr>
        <p:spPr>
          <a:ln/>
        </p:spPr>
        <p:txBody>
          <a:bodyPr/>
          <a:lstStyle>
            <a:lvl1pPr>
              <a:defRPr/>
            </a:lvl1pPr>
          </a:lstStyle>
          <a:p>
            <a:pPr>
              <a:defRPr/>
            </a:pPr>
            <a:endParaRPr lang="en-US"/>
          </a:p>
        </p:txBody>
      </p:sp>
      <p:sp>
        <p:nvSpPr>
          <p:cNvPr id="8" name="Rectangle 67"/>
          <p:cNvSpPr>
            <a:spLocks noGrp="1" noChangeArrowheads="1"/>
          </p:cNvSpPr>
          <p:nvPr>
            <p:ph type="sldNum" sz="quarter" idx="12"/>
          </p:nvPr>
        </p:nvSpPr>
        <p:spPr>
          <a:ln/>
        </p:spPr>
        <p:txBody>
          <a:bodyPr/>
          <a:lstStyle>
            <a:lvl1pPr>
              <a:defRPr/>
            </a:lvl1pPr>
          </a:lstStyle>
          <a:p>
            <a:pPr>
              <a:defRPr/>
            </a:pPr>
            <a:fld id="{E7B948D5-C31E-4F0E-8A4A-5C07A0893223}" type="slidenum">
              <a:rPr lang="en-US"/>
              <a:pPr>
                <a:defRPr/>
              </a:pPr>
              <a:t>‹#›</a:t>
            </a:fld>
            <a:endParaRPr lang="en-US"/>
          </a:p>
        </p:txBody>
      </p:sp>
    </p:spTree>
    <p:extLst>
      <p:ext uri="{BB962C8B-B14F-4D97-AF65-F5344CB8AC3E}">
        <p14:creationId xmlns:p14="http://schemas.microsoft.com/office/powerpoint/2010/main" val="418550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3A1881-31F5-2496-1EA4-74734FF03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CA4C25E1-8C13-E577-0A5D-3E7CE9845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9F768C-FCAC-FED8-B88B-0EBEAF75CDDC}"/>
              </a:ext>
            </a:extLst>
          </p:cNvPr>
          <p:cNvSpPr>
            <a:spLocks noGrp="1"/>
          </p:cNvSpPr>
          <p:nvPr>
            <p:ph type="sldNum" sz="quarter" idx="4"/>
          </p:nvPr>
        </p:nvSpPr>
        <p:spPr>
          <a:xfrm>
            <a:off x="9351745"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369B8-0EBA-44E4-A0A2-3F54D725A438}" type="slidenum">
              <a:rPr lang="en-US" smtClean="0"/>
              <a:t>‹#›</a:t>
            </a:fld>
            <a:endParaRPr lang="en-US"/>
          </a:p>
        </p:txBody>
      </p:sp>
      <p:grpSp>
        <p:nvGrpSpPr>
          <p:cNvPr id="12" name="Group 11"/>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900165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5" r:id="rId4"/>
    <p:sldLayoutId id="2147483662" r:id="rId5"/>
    <p:sldLayoutId id="2147483663" r:id="rId6"/>
    <p:sldLayoutId id="2147483664" r:id="rId7"/>
    <p:sldLayoutId id="214748366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8.emf"/><Relationship Id="rId7" Type="http://schemas.openxmlformats.org/officeDocument/2006/relationships/oleObject" Target="../embeddings/oleObject3.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9.e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21.emf"/><Relationship Id="rId7" Type="http://schemas.openxmlformats.org/officeDocument/2006/relationships/image" Target="../media/image18.e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22.emf"/><Relationship Id="rId4" Type="http://schemas.openxmlformats.org/officeDocument/2006/relationships/oleObject" Target="../embeddings/oleObject5.bin"/><Relationship Id="rId9" Type="http://schemas.openxmlformats.org/officeDocument/2006/relationships/image" Target="../media/image19.emf"/></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5EF79-2E66-4600-7D7D-5A68CA126D4F}"/>
              </a:ext>
            </a:extLst>
          </p:cNvPr>
          <p:cNvSpPr txBox="1"/>
          <p:nvPr/>
        </p:nvSpPr>
        <p:spPr>
          <a:xfrm>
            <a:off x="6944265" y="122069"/>
            <a:ext cx="6038490" cy="1015663"/>
          </a:xfrm>
          <a:prstGeom prst="rect">
            <a:avLst/>
          </a:prstGeom>
          <a:noFill/>
        </p:spPr>
        <p:txBody>
          <a:bodyPr wrap="square" rtlCol="0">
            <a:spAutoFit/>
          </a:bodyPr>
          <a:lstStyle/>
          <a:p>
            <a:pPr algn="ctr"/>
            <a:r>
              <a:rPr lang="en-US" sz="3000" b="1" spc="300" dirty="0" err="1">
                <a:solidFill>
                  <a:srgbClr val="E85A50"/>
                </a:solidFill>
                <a:latin typeface="Montserrat Light" panose="00000400000000000000" pitchFamily="2" charset="0"/>
              </a:rPr>
              <a:t>DEliVERiNG</a:t>
            </a:r>
            <a:r>
              <a:rPr lang="en-US" sz="3000" b="1" spc="300" dirty="0" err="1">
                <a:solidFill>
                  <a:srgbClr val="00B3DD"/>
                </a:solidFill>
                <a:latin typeface="Montserrat Light" panose="00000400000000000000" pitchFamily="2" charset="0"/>
              </a:rPr>
              <a:t>SKiLLS</a:t>
            </a:r>
            <a:endParaRPr lang="en-US" sz="3000" b="1" spc="300" dirty="0">
              <a:solidFill>
                <a:srgbClr val="00B3DD"/>
              </a:solidFill>
              <a:latin typeface="Montserrat Light" panose="00000400000000000000" pitchFamily="2" charset="0"/>
            </a:endParaRPr>
          </a:p>
          <a:p>
            <a:pPr algn="ctr"/>
            <a:r>
              <a:rPr lang="en-US" sz="3000" b="1" spc="300" dirty="0" err="1">
                <a:solidFill>
                  <a:srgbClr val="E85A50"/>
                </a:solidFill>
                <a:latin typeface="Montserrat Light" panose="00000400000000000000" pitchFamily="2" charset="0"/>
              </a:rPr>
              <a:t>DRiViNG</a:t>
            </a:r>
            <a:r>
              <a:rPr lang="en-US" sz="3000" b="1" spc="300" dirty="0" err="1">
                <a:solidFill>
                  <a:srgbClr val="00B3DD"/>
                </a:solidFill>
                <a:latin typeface="Montserrat Light" panose="00000400000000000000" pitchFamily="2" charset="0"/>
              </a:rPr>
              <a:t>SUCCESS</a:t>
            </a:r>
            <a:endParaRPr lang="en-US" sz="3000" b="1" spc="300" dirty="0">
              <a:solidFill>
                <a:srgbClr val="00B3DD"/>
              </a:solidFill>
              <a:latin typeface="Montserrat Light" panose="00000400000000000000" pitchFamily="2" charset="0"/>
            </a:endParaRPr>
          </a:p>
        </p:txBody>
      </p:sp>
      <p:sp>
        <p:nvSpPr>
          <p:cNvPr id="4" name="TextBox 3">
            <a:extLst>
              <a:ext uri="{FF2B5EF4-FFF2-40B4-BE49-F238E27FC236}">
                <a16:creationId xmlns:a16="http://schemas.microsoft.com/office/drawing/2014/main" id="{CFC8A88C-E55C-40C2-DFAF-9786C170AB4F}"/>
              </a:ext>
            </a:extLst>
          </p:cNvPr>
          <p:cNvSpPr txBox="1"/>
          <p:nvPr/>
        </p:nvSpPr>
        <p:spPr>
          <a:xfrm>
            <a:off x="10477763" y="6471111"/>
            <a:ext cx="1606530" cy="276999"/>
          </a:xfrm>
          <a:prstGeom prst="rect">
            <a:avLst/>
          </a:prstGeom>
          <a:noFill/>
        </p:spPr>
        <p:txBody>
          <a:bodyPr wrap="none" rtlCol="0">
            <a:spAutoFit/>
          </a:bodyPr>
          <a:lstStyle/>
          <a:p>
            <a:r>
              <a:rPr lang="en-US" sz="1200" dirty="0">
                <a:solidFill>
                  <a:srgbClr val="E85A50"/>
                </a:solidFill>
                <a:latin typeface="Montserrat" panose="00000500000000000000" pitchFamily="2" charset="0"/>
              </a:rPr>
              <a:t>www.VINSYS.COM</a:t>
            </a:r>
          </a:p>
        </p:txBody>
      </p:sp>
      <p:pic>
        <p:nvPicPr>
          <p:cNvPr id="5" name="Picture 4">
            <a:extLst>
              <a:ext uri="{FF2B5EF4-FFF2-40B4-BE49-F238E27FC236}">
                <a16:creationId xmlns:a16="http://schemas.microsoft.com/office/drawing/2014/main" id="{389AEDA9-25A6-6407-71CC-497490A9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118" y="6221317"/>
            <a:ext cx="88910" cy="24979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932" y="216959"/>
            <a:ext cx="1627935" cy="1201364"/>
          </a:xfrm>
          <a:prstGeom prst="rect">
            <a:avLst/>
          </a:prstGeom>
        </p:spPr>
      </p:pic>
    </p:spTree>
    <p:extLst>
      <p:ext uri="{BB962C8B-B14F-4D97-AF65-F5344CB8AC3E}">
        <p14:creationId xmlns:p14="http://schemas.microsoft.com/office/powerpoint/2010/main" val="2657450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1NF</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pic>
        <p:nvPicPr>
          <p:cNvPr id="1028" name="Picture 4"/>
          <p:cNvPicPr>
            <a:picLocks noChangeAspect="1" noChangeArrowheads="1"/>
          </p:cNvPicPr>
          <p:nvPr/>
        </p:nvPicPr>
        <p:blipFill>
          <a:blip r:embed="rId2"/>
          <a:srcRect/>
          <a:stretch>
            <a:fillRect/>
          </a:stretch>
        </p:blipFill>
        <p:spPr bwMode="auto">
          <a:xfrm>
            <a:off x="1625444" y="1447800"/>
            <a:ext cx="9042556" cy="3124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Normal Form(2NF)</a:t>
            </a:r>
          </a:p>
        </p:txBody>
      </p:sp>
      <p:sp>
        <p:nvSpPr>
          <p:cNvPr id="3" name="Content Placeholder 2"/>
          <p:cNvSpPr>
            <a:spLocks noGrp="1"/>
          </p:cNvSpPr>
          <p:nvPr>
            <p:ph idx="1"/>
          </p:nvPr>
        </p:nvSpPr>
        <p:spPr/>
        <p:txBody>
          <a:bodyPr>
            <a:normAutofit/>
          </a:bodyPr>
          <a:lstStyle/>
          <a:p>
            <a:r>
              <a:rPr lang="en-US" dirty="0"/>
              <a:t>A Relation is in 2NF , only if it is in 1NF, &amp;</a:t>
            </a:r>
          </a:p>
          <a:p>
            <a:r>
              <a:rPr lang="en-US" dirty="0"/>
              <a:t>Second normal form (2NF) further addresses the concept of removing duplicative data. </a:t>
            </a:r>
          </a:p>
          <a:p>
            <a:r>
              <a:rPr lang="en-US" dirty="0"/>
              <a:t>Here we talk about ‘</a:t>
            </a:r>
            <a:r>
              <a:rPr lang="en-US" b="1" dirty="0"/>
              <a:t>Functional Dependency’.</a:t>
            </a:r>
            <a:r>
              <a:rPr lang="en-US" dirty="0"/>
              <a:t> </a:t>
            </a:r>
          </a:p>
          <a:p>
            <a:r>
              <a:rPr lang="en-US" dirty="0"/>
              <a:t>Each value of attribute A is associated with only one value of attribute B.</a:t>
            </a:r>
          </a:p>
          <a:p>
            <a:r>
              <a:rPr lang="en-US" dirty="0"/>
              <a:t>All non-prime attributes are fully dependent on the candidate keys. Which is creating relationships between these new tables and their predecessors through the use of foreign keys.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2NF</a:t>
            </a:r>
          </a:p>
        </p:txBody>
      </p:sp>
      <p:pic>
        <p:nvPicPr>
          <p:cNvPr id="2054" name="Picture 6"/>
          <p:cNvPicPr>
            <a:picLocks noGrp="1" noChangeAspect="1" noChangeArrowheads="1"/>
          </p:cNvPicPr>
          <p:nvPr>
            <p:ph idx="1"/>
          </p:nvPr>
        </p:nvPicPr>
        <p:blipFill>
          <a:blip r:embed="rId2"/>
          <a:stretch>
            <a:fillRect/>
          </a:stretch>
        </p:blipFill>
        <p:spPr bwMode="auto">
          <a:xfrm>
            <a:off x="1700212" y="1277977"/>
            <a:ext cx="8791575" cy="3505200"/>
          </a:xfrm>
          <a:prstGeom prst="rect">
            <a:avLst/>
          </a:prstGeom>
          <a:noFill/>
          <a:ln w="9525">
            <a:noFill/>
            <a:miter lim="800000"/>
            <a:headEnd/>
            <a:tailEnd/>
          </a:ln>
          <a:effectLst/>
        </p:spPr>
      </p:pic>
      <p:cxnSp>
        <p:nvCxnSpPr>
          <p:cNvPr id="10" name="Straight Connector 9"/>
          <p:cNvCxnSpPr/>
          <p:nvPr/>
        </p:nvCxnSpPr>
        <p:spPr>
          <a:xfrm rot="5400000" flipH="1" flipV="1">
            <a:off x="2513806" y="1143000"/>
            <a:ext cx="3055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1981200" y="9906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828800" y="1143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161506" y="1104900"/>
            <a:ext cx="381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ight Brace 32"/>
          <p:cNvSpPr/>
          <p:nvPr/>
        </p:nvSpPr>
        <p:spPr>
          <a:xfrm rot="16200000">
            <a:off x="4991100" y="-114300"/>
            <a:ext cx="381000" cy="2438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p:cNvCxnSpPr>
            <a:stCxn id="33" idx="1"/>
          </p:cNvCxnSpPr>
          <p:nvPr/>
        </p:nvCxnSpPr>
        <p:spPr>
          <a:xfrm rot="5400000">
            <a:off x="4267203" y="797"/>
            <a:ext cx="795" cy="1828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629400" y="10668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7581900" y="11811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6515100" y="1181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048500" y="1181100"/>
            <a:ext cx="228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3NF</a:t>
            </a:r>
          </a:p>
        </p:txBody>
      </p:sp>
      <p:sp>
        <p:nvSpPr>
          <p:cNvPr id="3" name="Content Placeholder 2"/>
          <p:cNvSpPr>
            <a:spLocks noGrp="1"/>
          </p:cNvSpPr>
          <p:nvPr>
            <p:ph idx="1"/>
          </p:nvPr>
        </p:nvSpPr>
        <p:spPr/>
        <p:txBody>
          <a:bodyPr/>
          <a:lstStyle/>
          <a:p>
            <a:r>
              <a:rPr lang="en-US" dirty="0">
                <a:sym typeface="Wingdings" pitchFamily="2" charset="2"/>
              </a:rPr>
              <a:t>No </a:t>
            </a:r>
            <a:r>
              <a:rPr lang="en-US" b="1" dirty="0"/>
              <a:t>transitive dependency</a:t>
            </a:r>
          </a:p>
          <a:p>
            <a:r>
              <a:rPr lang="en-US" dirty="0"/>
              <a:t>A relation is said to be in 3NF if it is in 2NF &amp;</a:t>
            </a:r>
          </a:p>
          <a:p>
            <a:r>
              <a:rPr lang="en-US" dirty="0"/>
              <a:t>All (non-key) attributes must, and only, be functionally dependent on </a:t>
            </a:r>
            <a:r>
              <a:rPr lang="en-US" b="1" dirty="0"/>
              <a:t>Key Attribute</a:t>
            </a:r>
            <a:endParaRPr lang="en-US" dirty="0"/>
          </a:p>
          <a:p>
            <a:pPr marL="342900" lvl="1" indent="-342900"/>
            <a:r>
              <a:rPr lang="en-US" dirty="0"/>
              <a:t>A </a:t>
            </a:r>
            <a:r>
              <a:rPr lang="en-US" dirty="0">
                <a:sym typeface="Wingdings" pitchFamily="2" charset="2"/>
              </a:rPr>
              <a:t> B and B  C, So A  C</a:t>
            </a:r>
          </a:p>
          <a:p>
            <a:endParaRPr lang="en-US" dirty="0"/>
          </a:p>
          <a:p>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2NF</a:t>
            </a:r>
          </a:p>
        </p:txBody>
      </p:sp>
      <p:pic>
        <p:nvPicPr>
          <p:cNvPr id="24" name="Picture 6"/>
          <p:cNvPicPr>
            <a:picLocks noGrp="1" noChangeAspect="1" noChangeArrowheads="1"/>
          </p:cNvPicPr>
          <p:nvPr>
            <p:ph idx="1"/>
          </p:nvPr>
        </p:nvPicPr>
        <p:blipFill>
          <a:blip r:embed="rId2"/>
          <a:stretch>
            <a:fillRect/>
          </a:stretch>
        </p:blipFill>
        <p:spPr bwMode="auto">
          <a:xfrm>
            <a:off x="1761170" y="1637903"/>
            <a:ext cx="8791575" cy="3505200"/>
          </a:xfrm>
          <a:prstGeom prst="rect">
            <a:avLst/>
          </a:prstGeom>
          <a:noFill/>
          <a:ln w="9525">
            <a:noFill/>
            <a:miter lim="800000"/>
            <a:headEnd/>
            <a:tailEnd/>
          </a:ln>
          <a:effectLst/>
        </p:spPr>
      </p:pic>
      <p:cxnSp>
        <p:nvCxnSpPr>
          <p:cNvPr id="10" name="Straight Connector 9"/>
          <p:cNvCxnSpPr/>
          <p:nvPr/>
        </p:nvCxnSpPr>
        <p:spPr>
          <a:xfrm rot="5400000" flipH="1" flipV="1">
            <a:off x="2513806" y="1447006"/>
            <a:ext cx="3055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1981200" y="1294606"/>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828800" y="1447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161506" y="1408906"/>
            <a:ext cx="381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ight Brace 32"/>
          <p:cNvSpPr/>
          <p:nvPr/>
        </p:nvSpPr>
        <p:spPr>
          <a:xfrm rot="16200000">
            <a:off x="4991100" y="189706"/>
            <a:ext cx="381000" cy="2438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p:cNvCxnSpPr>
            <a:stCxn id="33" idx="1"/>
          </p:cNvCxnSpPr>
          <p:nvPr/>
        </p:nvCxnSpPr>
        <p:spPr>
          <a:xfrm rot="5400000">
            <a:off x="4267203" y="304803"/>
            <a:ext cx="795" cy="1828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629400" y="1370806"/>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7581900" y="14851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6515100" y="14851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048500" y="14851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5593280" y="5391815"/>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031974" y="5587844"/>
            <a:ext cx="1752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0" name="Multiply 49"/>
          <p:cNvSpPr/>
          <p:nvPr/>
        </p:nvSpPr>
        <p:spPr>
          <a:xfrm>
            <a:off x="4260574" y="5467151"/>
            <a:ext cx="4572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rot="5400000" flipH="1" flipV="1">
            <a:off x="3836573" y="5369251"/>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a:off x="5940287" y="5143103"/>
            <a:ext cx="6626" cy="822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174974" y="5977662"/>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p:cNvCxnSpPr>
          <p:nvPr/>
        </p:nvCxnSpPr>
        <p:spPr>
          <a:xfrm flipH="1" flipV="1">
            <a:off x="5153508" y="5179545"/>
            <a:ext cx="28092" cy="798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2" name="Picture 61" descr="untitled.JPG"/>
          <p:cNvPicPr>
            <a:picLocks noChangeAspect="1"/>
          </p:cNvPicPr>
          <p:nvPr/>
        </p:nvPicPr>
        <p:blipFill>
          <a:blip r:embed="rId3" cstate="print"/>
          <a:stretch>
            <a:fillRect/>
          </a:stretch>
        </p:blipFill>
        <p:spPr>
          <a:xfrm>
            <a:off x="5285098" y="5850247"/>
            <a:ext cx="490468" cy="3678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3NF</a:t>
            </a:r>
          </a:p>
        </p:txBody>
      </p:sp>
      <p:sp>
        <p:nvSpPr>
          <p:cNvPr id="3" name="Content Placeholder 2">
            <a:extLst>
              <a:ext uri="{FF2B5EF4-FFF2-40B4-BE49-F238E27FC236}">
                <a16:creationId xmlns:a16="http://schemas.microsoft.com/office/drawing/2014/main" id="{BDF2566F-84CD-2459-E4A2-F5C137E35F7B}"/>
              </a:ext>
            </a:extLst>
          </p:cNvPr>
          <p:cNvSpPr>
            <a:spLocks noGrp="1"/>
          </p:cNvSpPr>
          <p:nvPr>
            <p:ph idx="1"/>
          </p:nvPr>
        </p:nvSpPr>
        <p:spPr/>
        <p:txBody>
          <a:bodyPr/>
          <a:lstStyle/>
          <a:p>
            <a:endParaRPr lang="en-US"/>
          </a:p>
        </p:txBody>
      </p:sp>
      <p:pic>
        <p:nvPicPr>
          <p:cNvPr id="3076" name="Picture 4"/>
          <p:cNvPicPr>
            <a:picLocks noChangeAspect="1" noChangeArrowheads="1"/>
          </p:cNvPicPr>
          <p:nvPr/>
        </p:nvPicPr>
        <p:blipFill>
          <a:blip r:embed="rId2"/>
          <a:srcRect/>
          <a:stretch>
            <a:fillRect/>
          </a:stretch>
        </p:blipFill>
        <p:spPr bwMode="auto">
          <a:xfrm>
            <a:off x="1777737" y="1600200"/>
            <a:ext cx="8409252" cy="3657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Effects </a:t>
            </a:r>
            <a:r>
              <a:rPr lang="en-US" dirty="0"/>
              <a:t>after NORMALIZATION</a:t>
            </a:r>
          </a:p>
        </p:txBody>
      </p:sp>
      <p:sp>
        <p:nvSpPr>
          <p:cNvPr id="3" name="Content Placeholder 2"/>
          <p:cNvSpPr>
            <a:spLocks noGrp="1"/>
          </p:cNvSpPr>
          <p:nvPr>
            <p:ph idx="1"/>
          </p:nvPr>
        </p:nvSpPr>
        <p:spPr/>
        <p:txBody>
          <a:bodyPr>
            <a:normAutofit/>
          </a:bodyPr>
          <a:lstStyle/>
          <a:p>
            <a:pPr marL="514350" indent="-514350">
              <a:buAutoNum type="arabicPeriod"/>
            </a:pPr>
            <a:r>
              <a:rPr lang="en-US" dirty="0"/>
              <a:t>Same data got separated into number of tables as &amp; when with every step</a:t>
            </a:r>
          </a:p>
          <a:p>
            <a:pPr marL="514350" indent="-514350">
              <a:buNone/>
            </a:pPr>
            <a:r>
              <a:rPr lang="en-US" dirty="0"/>
              <a:t>	(1NF,2NF etc.) followed of normalization.</a:t>
            </a:r>
          </a:p>
          <a:p>
            <a:pPr>
              <a:buNone/>
            </a:pPr>
            <a:r>
              <a:rPr lang="en-US" dirty="0"/>
              <a:t>2. There is no redundancy or minimal redundancy.</a:t>
            </a:r>
          </a:p>
          <a:p>
            <a:pPr>
              <a:buNone/>
            </a:pPr>
            <a:r>
              <a:rPr lang="en-US" dirty="0"/>
              <a:t>3. Insert/Update/Delete Anomalies are removed</a:t>
            </a:r>
          </a:p>
          <a:p>
            <a:pPr>
              <a:buNone/>
            </a:pPr>
            <a:r>
              <a:rPr lang="en-US" dirty="0"/>
              <a:t>	Inserting  new data without affecting records.</a:t>
            </a:r>
          </a:p>
          <a:p>
            <a:pPr>
              <a:buNone/>
            </a:pPr>
            <a:r>
              <a:rPr lang="en-US" dirty="0"/>
              <a:t>	</a:t>
            </a:r>
            <a:r>
              <a:rPr lang="en-US" dirty="0" err="1"/>
              <a:t>Updation</a:t>
            </a:r>
            <a:r>
              <a:rPr lang="en-US" dirty="0"/>
              <a:t> of records doesn’t cause redundancy</a:t>
            </a:r>
          </a:p>
          <a:p>
            <a:pPr>
              <a:buNone/>
            </a:pPr>
            <a:r>
              <a:rPr lang="en-US" dirty="0"/>
              <a:t>	Deletion of records independently is possible now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p:txBody>
          <a:bodyPr>
            <a:normAutofit/>
          </a:bodyPr>
          <a:lstStyle/>
          <a:p>
            <a:pPr eaLnBrk="1" hangingPunct="1">
              <a:defRPr/>
            </a:pPr>
            <a:r>
              <a:rPr lang="en-US" sz="4000"/>
              <a:t>Example with first three forms</a:t>
            </a:r>
          </a:p>
        </p:txBody>
      </p:sp>
      <p:pic>
        <p:nvPicPr>
          <p:cNvPr id="19459" name="Picture 4" descr="n0"/>
          <p:cNvPicPr>
            <a:picLocks noGrp="1" noChangeAspect="1" noChangeArrowheads="1"/>
          </p:cNvPicPr>
          <p:nvPr>
            <p:ph idx="1"/>
          </p:nvPr>
        </p:nvPicPr>
        <p:blipFill>
          <a:blip r:embed="rId2"/>
          <a:stretch>
            <a:fillRect/>
          </a:stretch>
        </p:blipFill>
        <p:spPr>
          <a:xfrm>
            <a:off x="1210089" y="1971676"/>
            <a:ext cx="6870424" cy="2048895"/>
          </a:xfrm>
          <a:noFill/>
        </p:spPr>
      </p:pic>
      <p:sp>
        <p:nvSpPr>
          <p:cNvPr id="116742" name="Rectangle 6"/>
          <p:cNvSpPr>
            <a:spLocks noChangeArrowheads="1"/>
          </p:cNvSpPr>
          <p:nvPr/>
        </p:nvSpPr>
        <p:spPr bwMode="auto">
          <a:xfrm>
            <a:off x="924339" y="1395663"/>
            <a:ext cx="6705600" cy="396875"/>
          </a:xfrm>
          <a:prstGeom prst="rect">
            <a:avLst/>
          </a:prstGeom>
          <a:noFill/>
          <a:ln w="9525">
            <a:noFill/>
            <a:miter lim="800000"/>
            <a:headEnd/>
            <a:tailEnd/>
          </a:ln>
          <a:effectLst/>
        </p:spPr>
        <p:txBody>
          <a:bodyPr>
            <a:spAutoFit/>
          </a:bodyPr>
          <a:lstStyle/>
          <a:p>
            <a:pPr>
              <a:defRPr/>
            </a:pPr>
            <a:r>
              <a:rPr lang="en-US" sz="2000" dirty="0">
                <a:solidFill>
                  <a:schemeClr val="tx2"/>
                </a:solidFill>
                <a:effectLst>
                  <a:outerShdw blurRad="38100" dist="38100" dir="2700000" algn="tl">
                    <a:srgbClr val="000000"/>
                  </a:outerShdw>
                </a:effectLst>
              </a:rPr>
              <a:t>Suppose we have this Invoice Table</a:t>
            </a:r>
          </a:p>
        </p:txBody>
      </p:sp>
      <p:sp>
        <p:nvSpPr>
          <p:cNvPr id="116743" name="Rectangle 7"/>
          <p:cNvSpPr>
            <a:spLocks noChangeArrowheads="1"/>
          </p:cNvSpPr>
          <p:nvPr/>
        </p:nvSpPr>
        <p:spPr bwMode="auto">
          <a:xfrm>
            <a:off x="2286000" y="3886201"/>
            <a:ext cx="7620000" cy="2739211"/>
          </a:xfrm>
          <a:prstGeom prst="rect">
            <a:avLst/>
          </a:prstGeom>
          <a:noFill/>
          <a:ln w="9525">
            <a:noFill/>
            <a:miter lim="800000"/>
            <a:headEnd/>
            <a:tailEnd/>
          </a:ln>
          <a:effectLst/>
        </p:spPr>
        <p:txBody>
          <a:bodyPr>
            <a:spAutoFit/>
          </a:bodyPr>
          <a:lstStyle/>
          <a:p>
            <a:pPr>
              <a:defRPr/>
            </a:pPr>
            <a:r>
              <a:rPr lang="en-US" sz="2800" b="1" dirty="0">
                <a:effectLst>
                  <a:outerShdw blurRad="38100" dist="38100" dir="2700000" algn="tl">
                    <a:srgbClr val="000000"/>
                  </a:outerShdw>
                </a:effectLst>
              </a:rPr>
              <a:t>First Normal Form:</a:t>
            </a:r>
            <a:r>
              <a:rPr lang="en-US" sz="2800" dirty="0">
                <a:effectLst>
                  <a:outerShdw blurRad="38100" dist="38100" dir="2700000" algn="tl">
                    <a:srgbClr val="000000"/>
                  </a:outerShdw>
                </a:effectLst>
              </a:rPr>
              <a:t> </a:t>
            </a:r>
            <a:r>
              <a:rPr lang="en-US" sz="2800" b="1" dirty="0">
                <a:effectLst>
                  <a:outerShdw blurRad="38100" dist="38100" dir="2700000" algn="tl">
                    <a:srgbClr val="000000"/>
                  </a:outerShdw>
                </a:effectLst>
              </a:rPr>
              <a:t>No repeating groups.</a:t>
            </a:r>
            <a:r>
              <a:rPr lang="en-US" dirty="0"/>
              <a:t> </a:t>
            </a:r>
          </a:p>
          <a:p>
            <a:pPr>
              <a:buFontTx/>
              <a:buChar char="•"/>
              <a:defRPr/>
            </a:pPr>
            <a:r>
              <a:rPr lang="en-US" sz="2400" dirty="0"/>
              <a:t>The above table violates 1NF because it has columns  for the first, second, and third line item.</a:t>
            </a:r>
          </a:p>
          <a:p>
            <a:pPr>
              <a:buFontTx/>
              <a:buChar char="•"/>
              <a:defRPr/>
            </a:pPr>
            <a:endParaRPr lang="en-US" sz="2400" dirty="0"/>
          </a:p>
          <a:p>
            <a:pPr>
              <a:buFontTx/>
              <a:buChar char="•"/>
              <a:defRPr/>
            </a:pPr>
            <a:r>
              <a:rPr lang="en-US" sz="2400" dirty="0"/>
              <a:t>Solution: you make a separate line item table, with it's own key, in this case the combination of invoice number and line number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Rectangle 5"/>
          <p:cNvSpPr>
            <a:spLocks noGrp="1" noChangeArrowheads="1"/>
          </p:cNvSpPr>
          <p:nvPr>
            <p:ph type="ctrTitle"/>
          </p:nvPr>
        </p:nvSpPr>
        <p:spPr/>
        <p:txBody>
          <a:bodyPr/>
          <a:lstStyle/>
          <a:p>
            <a:pPr algn="l" eaLnBrk="1" hangingPunct="1">
              <a:defRPr/>
            </a:pPr>
            <a:r>
              <a:rPr lang="en-US" sz="2400"/>
              <a:t>Table now in 1NF</a:t>
            </a:r>
          </a:p>
        </p:txBody>
      </p:sp>
      <p:pic>
        <p:nvPicPr>
          <p:cNvPr id="20483" name="Picture 4" descr="n1"/>
          <p:cNvPicPr>
            <a:picLocks noGrp="1" noChangeAspect="1" noChangeArrowheads="1"/>
          </p:cNvPicPr>
          <p:nvPr>
            <p:ph idx="1"/>
          </p:nvPr>
        </p:nvPicPr>
        <p:blipFill>
          <a:blip r:embed="rId2"/>
          <a:stretch>
            <a:fillRect/>
          </a:stretch>
        </p:blipFill>
        <p:spPr>
          <a:xfrm>
            <a:off x="3232944" y="2405856"/>
            <a:ext cx="5848350" cy="2676525"/>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p:txBody>
          <a:bodyPr/>
          <a:lstStyle/>
          <a:p>
            <a:pPr algn="l" eaLnBrk="1" hangingPunct="1">
              <a:defRPr/>
            </a:pPr>
            <a:r>
              <a:rPr lang="en-US" sz="2000" b="1" dirty="0"/>
              <a:t>Second Normal Form:</a:t>
            </a:r>
            <a:r>
              <a:rPr lang="en-US" sz="2000" dirty="0"/>
              <a:t> </a:t>
            </a:r>
            <a:br>
              <a:rPr lang="en-US" sz="2000" dirty="0"/>
            </a:br>
            <a:r>
              <a:rPr lang="en-US" sz="2000" b="1" dirty="0"/>
              <a:t>Each column must depend on the *entire* primary key.</a:t>
            </a:r>
            <a:r>
              <a:rPr lang="en-US" sz="2000" dirty="0"/>
              <a:t> </a:t>
            </a:r>
          </a:p>
        </p:txBody>
      </p:sp>
      <p:pic>
        <p:nvPicPr>
          <p:cNvPr id="21507" name="Picture 6" descr="n2"/>
          <p:cNvPicPr>
            <a:picLocks noGrp="1" noChangeAspect="1" noChangeArrowheads="1"/>
          </p:cNvPicPr>
          <p:nvPr>
            <p:ph idx="1"/>
          </p:nvPr>
        </p:nvPicPr>
        <p:blipFill>
          <a:blip r:embed="rId2"/>
          <a:stretch>
            <a:fillRect/>
          </a:stretch>
        </p:blipFill>
        <p:spPr>
          <a:xfrm>
            <a:off x="2209801" y="1788634"/>
            <a:ext cx="6533356" cy="3236598"/>
          </a:xfrm>
          <a:noFill/>
        </p:spPr>
      </p:pic>
      <p:sp>
        <p:nvSpPr>
          <p:cNvPr id="4" name="TextBox 3"/>
          <p:cNvSpPr txBox="1"/>
          <p:nvPr/>
        </p:nvSpPr>
        <p:spPr>
          <a:xfrm>
            <a:off x="2209800" y="5029201"/>
            <a:ext cx="7543800" cy="1200329"/>
          </a:xfrm>
          <a:prstGeom prst="rect">
            <a:avLst/>
          </a:prstGeom>
          <a:noFill/>
        </p:spPr>
        <p:txBody>
          <a:bodyPr wrap="square" rtlCol="0">
            <a:spAutoFit/>
          </a:bodyPr>
          <a:lstStyle/>
          <a:p>
            <a:r>
              <a:rPr lang="en-US" dirty="0"/>
              <a:t>customer address could go in the invoice table (see above), but this would cause data redundancy if several invoices were for the same customer. It would also cause an update nightmare when the customer changes his address, and would require extensive programming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NORMALIZATION</a:t>
            </a:r>
          </a:p>
        </p:txBody>
      </p:sp>
      <p:sp>
        <p:nvSpPr>
          <p:cNvPr id="4" name="Content Placeholder 3">
            <a:extLst>
              <a:ext uri="{FF2B5EF4-FFF2-40B4-BE49-F238E27FC236}">
                <a16:creationId xmlns:a16="http://schemas.microsoft.com/office/drawing/2014/main" id="{90F3D80C-74FF-3842-05F2-060CC3849FF9}"/>
              </a:ext>
            </a:extLst>
          </p:cNvPr>
          <p:cNvSpPr>
            <a:spLocks noGrp="1"/>
          </p:cNvSpPr>
          <p:nvPr>
            <p:ph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p:txBody>
          <a:bodyPr/>
          <a:lstStyle/>
          <a:p>
            <a:pPr algn="l" eaLnBrk="1" hangingPunct="1">
              <a:defRPr/>
            </a:pPr>
            <a:r>
              <a:rPr lang="en-US" sz="2000" b="1"/>
              <a:t>Third Normal Form:</a:t>
            </a:r>
            <a:r>
              <a:rPr lang="en-US" sz="2000"/>
              <a:t> </a:t>
            </a:r>
            <a:br>
              <a:rPr lang="en-US" sz="2000"/>
            </a:br>
            <a:r>
              <a:rPr lang="en-US" sz="2000" b="1"/>
              <a:t>Each column must depend on *directly* on the primary key.</a:t>
            </a:r>
            <a:r>
              <a:rPr lang="en-US" sz="4000"/>
              <a:t> </a:t>
            </a:r>
          </a:p>
        </p:txBody>
      </p:sp>
      <p:pic>
        <p:nvPicPr>
          <p:cNvPr id="22531" name="Picture 4" descr="n3"/>
          <p:cNvPicPr>
            <a:picLocks noGrp="1" noChangeAspect="1" noChangeArrowheads="1"/>
          </p:cNvPicPr>
          <p:nvPr>
            <p:ph idx="1"/>
          </p:nvPr>
        </p:nvPicPr>
        <p:blipFill>
          <a:blip r:embed="rId2"/>
          <a:stretch>
            <a:fillRect/>
          </a:stretch>
        </p:blipFill>
        <p:spPr>
          <a:xfrm>
            <a:off x="3866356" y="2186781"/>
            <a:ext cx="4581525" cy="3114675"/>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Assignments</a:t>
            </a:r>
          </a:p>
        </p:txBody>
      </p:sp>
      <p:pic>
        <p:nvPicPr>
          <p:cNvPr id="4" name="Picture 11"/>
          <p:cNvPicPr>
            <a:picLocks noGrp="1" noChangeAspect="1" noChangeArrowheads="1"/>
          </p:cNvPicPr>
          <p:nvPr>
            <p:ph idx="1"/>
          </p:nvPr>
        </p:nvPicPr>
        <p:blipFill>
          <a:blip r:embed="rId2" cstate="print"/>
          <a:stretch>
            <a:fillRect/>
          </a:stretch>
        </p:blipFill>
        <p:spPr bwMode="auto">
          <a:xfrm>
            <a:off x="2892288" y="1438467"/>
            <a:ext cx="4903360" cy="346279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1NF</a:t>
            </a:r>
          </a:p>
        </p:txBody>
      </p:sp>
      <p:pic>
        <p:nvPicPr>
          <p:cNvPr id="4" name="Picture 6"/>
          <p:cNvPicPr>
            <a:picLocks noGrp="1" noChangeAspect="1" noChangeArrowheads="1"/>
          </p:cNvPicPr>
          <p:nvPr>
            <p:ph idx="1"/>
          </p:nvPr>
        </p:nvPicPr>
        <p:blipFill>
          <a:blip r:embed="rId2" cstate="print"/>
          <a:stretch>
            <a:fillRect/>
          </a:stretch>
        </p:blipFill>
        <p:spPr bwMode="auto">
          <a:xfrm>
            <a:off x="730158" y="2107096"/>
            <a:ext cx="9074580" cy="273731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ctrTitle"/>
          </p:nvPr>
        </p:nvSpPr>
        <p:spPr/>
        <p:txBody>
          <a:bodyPr/>
          <a:lstStyle/>
          <a:p>
            <a:r>
              <a:rPr lang="en-US" dirty="0"/>
              <a:t>2NF</a:t>
            </a:r>
          </a:p>
        </p:txBody>
      </p:sp>
      <p:sp>
        <p:nvSpPr>
          <p:cNvPr id="2053" name="Slide Number Placeholder 6"/>
          <p:cNvSpPr>
            <a:spLocks noGrp="1"/>
          </p:cNvSpPr>
          <p:nvPr>
            <p:ph type="sldNum" sz="quarter" idx="12"/>
          </p:nvPr>
        </p:nvSpPr>
        <p:spPr>
          <a:noFill/>
        </p:spPr>
        <p:txBody>
          <a:bodyPr/>
          <a:lstStyle/>
          <a:p>
            <a:fld id="{7360B0B1-E568-4588-8C8C-35C85C185C21}" type="slidenum">
              <a:rPr lang="en-US" smtClean="0"/>
              <a:pPr/>
              <a:t>23</a:t>
            </a:fld>
            <a:endParaRPr lang="en-US"/>
          </a:p>
        </p:txBody>
      </p:sp>
      <p:sp>
        <p:nvSpPr>
          <p:cNvPr id="2" name="Content Placeholder 1">
            <a:extLst>
              <a:ext uri="{FF2B5EF4-FFF2-40B4-BE49-F238E27FC236}">
                <a16:creationId xmlns:a16="http://schemas.microsoft.com/office/drawing/2014/main" id="{8683367A-4FE4-F287-FEB2-72BF1FA83A18}"/>
              </a:ext>
            </a:extLst>
          </p:cNvPr>
          <p:cNvSpPr>
            <a:spLocks noGrp="1"/>
          </p:cNvSpPr>
          <p:nvPr>
            <p:ph idx="1"/>
          </p:nvPr>
        </p:nvSpPr>
        <p:spPr/>
        <p:txBody>
          <a:bodyPr/>
          <a:lstStyle/>
          <a:p>
            <a:endParaRPr lang="en-US"/>
          </a:p>
        </p:txBody>
      </p:sp>
      <p:graphicFrame>
        <p:nvGraphicFramePr>
          <p:cNvPr id="2050" name="Object 4"/>
          <p:cNvGraphicFramePr>
            <a:graphicFrameLocks noChangeAspect="1"/>
          </p:cNvGraphicFramePr>
          <p:nvPr/>
        </p:nvGraphicFramePr>
        <p:xfrm>
          <a:off x="2514600" y="5410200"/>
          <a:ext cx="4019550" cy="1335088"/>
        </p:xfrm>
        <a:graphic>
          <a:graphicData uri="http://schemas.openxmlformats.org/presentationml/2006/ole">
            <mc:AlternateContent xmlns:mc="http://schemas.openxmlformats.org/markup-compatibility/2006">
              <mc:Choice xmlns:v="urn:schemas-microsoft-com:vml" Requires="v">
                <p:oleObj name="Worksheet" r:id="rId2" imgW="2895600" imgH="981151" progId="Excel.Sheet.8">
                  <p:embed/>
                </p:oleObj>
              </mc:Choice>
              <mc:Fallback>
                <p:oleObj name="Worksheet" r:id="rId2" imgW="2895600" imgH="981151" progId="Excel.Sheet.8">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410200"/>
                        <a:ext cx="4019550"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p:cNvGraphicFramePr>
            <a:graphicFrameLocks noChangeAspect="1"/>
          </p:cNvGraphicFramePr>
          <p:nvPr/>
        </p:nvGraphicFramePr>
        <p:xfrm>
          <a:off x="7924801" y="5070476"/>
          <a:ext cx="2424113" cy="1406525"/>
        </p:xfrm>
        <a:graphic>
          <a:graphicData uri="http://schemas.openxmlformats.org/presentationml/2006/ole">
            <mc:AlternateContent xmlns:mc="http://schemas.openxmlformats.org/markup-compatibility/2006">
              <mc:Choice xmlns:v="urn:schemas-microsoft-com:vml" Requires="v">
                <p:oleObj name="Worksheet" r:id="rId4" imgW="1695602" imgH="981151" progId="Excel.Sheet.8">
                  <p:embed/>
                </p:oleObj>
              </mc:Choice>
              <mc:Fallback>
                <p:oleObj name="Worksheet" r:id="rId4" imgW="1695602" imgH="981151" progId="Excel.Sheet.8">
                  <p:embed/>
                  <p:pic>
                    <p:nvPicPr>
                      <p:cNvPr id="205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1" y="5070476"/>
                        <a:ext cx="2424113"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Text Box 9"/>
          <p:cNvSpPr txBox="1">
            <a:spLocks noChangeArrowheads="1"/>
          </p:cNvSpPr>
          <p:nvPr/>
        </p:nvSpPr>
        <p:spPr bwMode="auto">
          <a:xfrm>
            <a:off x="6705600" y="5410201"/>
            <a:ext cx="1072218" cy="335989"/>
          </a:xfrm>
          <a:prstGeom prst="rect">
            <a:avLst/>
          </a:prstGeom>
          <a:noFill/>
          <a:ln w="12700">
            <a:noFill/>
            <a:miter lim="800000"/>
            <a:headEnd/>
            <a:tailEnd/>
          </a:ln>
        </p:spPr>
        <p:txBody>
          <a:bodyPr wrap="none" lIns="90488" tIns="44450" rIns="90488" bIns="44450">
            <a:spAutoFit/>
          </a:bodyPr>
          <a:lstStyle/>
          <a:p>
            <a:pPr>
              <a:spcBef>
                <a:spcPct val="50000"/>
              </a:spcBef>
            </a:pPr>
            <a:r>
              <a:rPr lang="en-US" sz="1600" b="1" dirty="0" err="1"/>
              <a:t>OrderItem</a:t>
            </a:r>
            <a:endParaRPr lang="en-US" sz="1600" b="1" dirty="0"/>
          </a:p>
        </p:txBody>
      </p:sp>
      <p:sp>
        <p:nvSpPr>
          <p:cNvPr id="2056" name="Line 10"/>
          <p:cNvSpPr>
            <a:spLocks noChangeShapeType="1"/>
          </p:cNvSpPr>
          <p:nvPr/>
        </p:nvSpPr>
        <p:spPr bwMode="auto">
          <a:xfrm flipH="1">
            <a:off x="6321426" y="3657600"/>
            <a:ext cx="3175" cy="457200"/>
          </a:xfrm>
          <a:prstGeom prst="line">
            <a:avLst/>
          </a:prstGeom>
          <a:noFill/>
          <a:ln w="76200">
            <a:solidFill>
              <a:srgbClr val="0033CC"/>
            </a:solidFill>
            <a:round/>
            <a:headEnd/>
            <a:tailEnd type="triangle" w="med" len="med"/>
          </a:ln>
        </p:spPr>
        <p:txBody>
          <a:bodyPr lIns="90488" tIns="44450" rIns="90488" bIns="44450">
            <a:spAutoFit/>
          </a:bodyPr>
          <a:lstStyle/>
          <a:p>
            <a:endParaRPr lang="en-US"/>
          </a:p>
        </p:txBody>
      </p:sp>
      <p:pic>
        <p:nvPicPr>
          <p:cNvPr id="2057" name="Picture 13"/>
          <p:cNvPicPr>
            <a:picLocks noChangeAspect="1" noChangeArrowheads="1"/>
          </p:cNvPicPr>
          <p:nvPr/>
        </p:nvPicPr>
        <p:blipFill>
          <a:blip r:embed="rId6" cstate="print"/>
          <a:srcRect/>
          <a:stretch>
            <a:fillRect/>
          </a:stretch>
        </p:blipFill>
        <p:spPr bwMode="auto">
          <a:xfrm>
            <a:off x="2362200" y="1220788"/>
            <a:ext cx="8077200" cy="2436812"/>
          </a:xfrm>
          <a:prstGeom prst="rect">
            <a:avLst/>
          </a:prstGeom>
          <a:noFill/>
          <a:ln w="9525">
            <a:noFill/>
            <a:miter lim="800000"/>
            <a:headEnd/>
            <a:tailEnd/>
          </a:ln>
        </p:spPr>
      </p:pic>
      <p:sp>
        <p:nvSpPr>
          <p:cNvPr id="2058" name="Text Box 6"/>
          <p:cNvSpPr txBox="1">
            <a:spLocks noChangeArrowheads="1"/>
          </p:cNvSpPr>
          <p:nvPr/>
        </p:nvSpPr>
        <p:spPr bwMode="auto">
          <a:xfrm>
            <a:off x="1703388" y="1524001"/>
            <a:ext cx="680380" cy="335989"/>
          </a:xfrm>
          <a:prstGeom prst="rect">
            <a:avLst/>
          </a:prstGeom>
          <a:noFill/>
          <a:ln w="12700">
            <a:noFill/>
            <a:miter lim="800000"/>
            <a:headEnd/>
            <a:tailEnd/>
          </a:ln>
        </p:spPr>
        <p:txBody>
          <a:bodyPr wrap="none" lIns="90488" tIns="44450" rIns="90488" bIns="44450">
            <a:spAutoFit/>
          </a:bodyPr>
          <a:lstStyle/>
          <a:p>
            <a:pPr>
              <a:spcBef>
                <a:spcPct val="50000"/>
              </a:spcBef>
            </a:pPr>
            <a:r>
              <a:rPr lang="en-US" sz="1600" b="1"/>
              <a:t>Order</a:t>
            </a:r>
          </a:p>
        </p:txBody>
      </p:sp>
      <p:sp>
        <p:nvSpPr>
          <p:cNvPr id="2059" name="Text Box 7"/>
          <p:cNvSpPr txBox="1">
            <a:spLocks noChangeArrowheads="1"/>
          </p:cNvSpPr>
          <p:nvPr/>
        </p:nvSpPr>
        <p:spPr bwMode="auto">
          <a:xfrm>
            <a:off x="1600201" y="5410201"/>
            <a:ext cx="851901" cy="335989"/>
          </a:xfrm>
          <a:prstGeom prst="rect">
            <a:avLst/>
          </a:prstGeom>
          <a:noFill/>
          <a:ln w="12700">
            <a:noFill/>
            <a:miter lim="800000"/>
            <a:headEnd/>
            <a:tailEnd/>
          </a:ln>
        </p:spPr>
        <p:txBody>
          <a:bodyPr wrap="none" lIns="90488" tIns="44450" rIns="90488" bIns="44450">
            <a:spAutoFit/>
          </a:bodyPr>
          <a:lstStyle/>
          <a:p>
            <a:pPr>
              <a:spcBef>
                <a:spcPct val="50000"/>
              </a:spcBef>
            </a:pPr>
            <a:r>
              <a:rPr lang="en-US" sz="1600" b="1"/>
              <a:t>Product</a:t>
            </a:r>
          </a:p>
        </p:txBody>
      </p:sp>
      <p:graphicFrame>
        <p:nvGraphicFramePr>
          <p:cNvPr id="2052" name="Object 6"/>
          <p:cNvGraphicFramePr>
            <a:graphicFrameLocks noChangeAspect="1"/>
          </p:cNvGraphicFramePr>
          <p:nvPr/>
        </p:nvGraphicFramePr>
        <p:xfrm>
          <a:off x="2354264" y="4114801"/>
          <a:ext cx="5037137" cy="1160463"/>
        </p:xfrm>
        <a:graphic>
          <a:graphicData uri="http://schemas.openxmlformats.org/presentationml/2006/ole">
            <mc:AlternateContent xmlns:mc="http://schemas.openxmlformats.org/markup-compatibility/2006">
              <mc:Choice xmlns:v="urn:schemas-microsoft-com:vml" Requires="v">
                <p:oleObj name="Worksheet" r:id="rId7" imgW="3552749" imgH="819302" progId="Excel.Sheet.8">
                  <p:embed/>
                </p:oleObj>
              </mc:Choice>
              <mc:Fallback>
                <p:oleObj name="Worksheet" r:id="rId7" imgW="3552749" imgH="819302" progId="Excel.Sheet.8">
                  <p:embed/>
                  <p:pic>
                    <p:nvPicPr>
                      <p:cNvPr id="205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4264" y="4114801"/>
                        <a:ext cx="5037137" cy="1160463"/>
                      </a:xfrm>
                      <a:prstGeom prst="rect">
                        <a:avLst/>
                      </a:prstGeom>
                      <a:solidFill>
                        <a:schemeClr val="bg1"/>
                      </a:solidFill>
                      <a:ln>
                        <a:noFill/>
                      </a:ln>
                      <a:effectLst/>
                      <a:extLst>
                        <a:ext uri="{91240B29-F687-4F45-9708-019B960494DF}">
                          <a14:hiddenLine xmlns:a14="http://schemas.microsoft.com/office/drawing/2010/main" w="12700">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0" name="Text Box 8"/>
          <p:cNvSpPr txBox="1">
            <a:spLocks noChangeArrowheads="1"/>
          </p:cNvSpPr>
          <p:nvPr/>
        </p:nvSpPr>
        <p:spPr bwMode="auto">
          <a:xfrm>
            <a:off x="1676400" y="4191001"/>
            <a:ext cx="680380" cy="335989"/>
          </a:xfrm>
          <a:prstGeom prst="rect">
            <a:avLst/>
          </a:prstGeom>
          <a:noFill/>
          <a:ln w="12700">
            <a:noFill/>
            <a:miter lim="800000"/>
            <a:headEnd/>
            <a:tailEnd/>
          </a:ln>
        </p:spPr>
        <p:txBody>
          <a:bodyPr wrap="none" lIns="90488" tIns="44450" rIns="90488" bIns="44450">
            <a:spAutoFit/>
          </a:bodyPr>
          <a:lstStyle/>
          <a:p>
            <a:pPr>
              <a:spcBef>
                <a:spcPct val="50000"/>
              </a:spcBef>
            </a:pPr>
            <a:r>
              <a:rPr lang="en-US" sz="1600" b="1" dirty="0"/>
              <a:t>Order</a:t>
            </a:r>
          </a:p>
        </p:txBody>
      </p:sp>
      <p:sp>
        <p:nvSpPr>
          <p:cNvPr id="2061" name="Oval 6"/>
          <p:cNvSpPr>
            <a:spLocks noChangeArrowheads="1"/>
          </p:cNvSpPr>
          <p:nvPr/>
        </p:nvSpPr>
        <p:spPr bwMode="auto">
          <a:xfrm>
            <a:off x="2286000" y="990600"/>
            <a:ext cx="4114800" cy="685800"/>
          </a:xfrm>
          <a:prstGeom prst="ellipse">
            <a:avLst/>
          </a:prstGeom>
          <a:noFill/>
          <a:ln w="28575">
            <a:solidFill>
              <a:srgbClr val="FF0000"/>
            </a:solidFill>
            <a:round/>
            <a:headEnd/>
            <a:tailEnd/>
          </a:ln>
        </p:spPr>
        <p:txBody>
          <a:bodyPr wrap="none" anchor="ctr"/>
          <a:lstStyle/>
          <a:p>
            <a:endParaRPr lang="en-US"/>
          </a:p>
        </p:txBody>
      </p:sp>
      <p:sp>
        <p:nvSpPr>
          <p:cNvPr id="2062" name="Oval 7"/>
          <p:cNvSpPr>
            <a:spLocks noChangeArrowheads="1"/>
          </p:cNvSpPr>
          <p:nvPr/>
        </p:nvSpPr>
        <p:spPr bwMode="auto">
          <a:xfrm>
            <a:off x="6586538" y="1066800"/>
            <a:ext cx="3090862" cy="685800"/>
          </a:xfrm>
          <a:prstGeom prst="ellipse">
            <a:avLst/>
          </a:prstGeom>
          <a:noFill/>
          <a:ln w="28575">
            <a:solidFill>
              <a:srgbClr val="FF0000"/>
            </a:solidFill>
            <a:round/>
            <a:headEnd/>
            <a:tailEnd/>
          </a:ln>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6" name="Rectangle 2"/>
          <p:cNvSpPr>
            <a:spLocks noGrp="1" noChangeArrowheads="1"/>
          </p:cNvSpPr>
          <p:nvPr>
            <p:ph type="ctrTitle"/>
          </p:nvPr>
        </p:nvSpPr>
        <p:spPr/>
        <p:txBody>
          <a:bodyPr/>
          <a:lstStyle/>
          <a:p>
            <a:r>
              <a:rPr lang="en-US"/>
              <a:t>Transforming to 3NF</a:t>
            </a:r>
          </a:p>
        </p:txBody>
      </p:sp>
      <p:sp>
        <p:nvSpPr>
          <p:cNvPr id="5125" name="Slide Number Placeholder 7"/>
          <p:cNvSpPr>
            <a:spLocks noGrp="1"/>
          </p:cNvSpPr>
          <p:nvPr>
            <p:ph type="sldNum" sz="quarter" idx="12"/>
          </p:nvPr>
        </p:nvSpPr>
        <p:spPr>
          <a:noFill/>
        </p:spPr>
        <p:txBody>
          <a:bodyPr/>
          <a:lstStyle/>
          <a:p>
            <a:fld id="{6402326C-69A7-488B-8904-A41632ECA480}" type="slidenum">
              <a:rPr lang="en-US" smtClean="0"/>
              <a:pPr/>
              <a:t>24</a:t>
            </a:fld>
            <a:endParaRPr lang="en-US"/>
          </a:p>
        </p:txBody>
      </p:sp>
      <p:graphicFrame>
        <p:nvGraphicFramePr>
          <p:cNvPr id="5123" name="Object 3"/>
          <p:cNvGraphicFramePr>
            <a:graphicFrameLocks noGrp="1" noChangeAspect="1"/>
          </p:cNvGraphicFramePr>
          <p:nvPr>
            <p:ph idx="1"/>
            <p:extLst>
              <p:ext uri="{D42A27DB-BD31-4B8C-83A1-F6EECF244321}">
                <p14:modId xmlns:p14="http://schemas.microsoft.com/office/powerpoint/2010/main" val="1586204710"/>
              </p:ext>
            </p:extLst>
          </p:nvPr>
        </p:nvGraphicFramePr>
        <p:xfrm>
          <a:off x="2935288" y="4895850"/>
          <a:ext cx="1981200" cy="677863"/>
        </p:xfrm>
        <a:graphic>
          <a:graphicData uri="http://schemas.openxmlformats.org/presentationml/2006/ole">
            <mc:AlternateContent xmlns:mc="http://schemas.openxmlformats.org/markup-compatibility/2006">
              <mc:Choice xmlns:v="urn:schemas-microsoft-com:vml" Requires="v">
                <p:oleObj name="Worksheet" r:id="rId2" imgW="1981118" imgH="678139" progId="Excel.Sheet.8">
                  <p:embed/>
                </p:oleObj>
              </mc:Choice>
              <mc:Fallback>
                <p:oleObj name="Worksheet" r:id="rId2" imgW="1981118" imgH="678139" progId="Excel.Sheet.8">
                  <p:embed/>
                  <p:pic>
                    <p:nvPicPr>
                      <p:cNvPr id="512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4895850"/>
                        <a:ext cx="1981200" cy="677863"/>
                      </a:xfrm>
                      <a:prstGeom prst="rect">
                        <a:avLst/>
                      </a:prstGeom>
                      <a:solidFill>
                        <a:schemeClr val="bg1"/>
                      </a:solidFill>
                      <a:ln>
                        <a:noFill/>
                      </a:ln>
                      <a:effectLst/>
                      <a:extLst>
                        <a:ext uri="{91240B29-F687-4F45-9708-019B960494DF}">
                          <a14:hiddenLine xmlns:a14="http://schemas.microsoft.com/office/drawing/2010/main" w="12700">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Rectangle 3" descr="Rectangle: Click to edit Master text styles&#10;Second level&#10;Third level&#10;Fourth level&#10;Fifth level"/>
          <p:cNvSpPr>
            <a:spLocks noGrp="1" noChangeArrowheads="1"/>
          </p:cNvSpPr>
          <p:nvPr>
            <p:ph type="body" sz="half" idx="4294967295"/>
          </p:nvPr>
        </p:nvSpPr>
        <p:spPr>
          <a:xfrm>
            <a:off x="9372600" y="1295400"/>
            <a:ext cx="2819400" cy="990600"/>
          </a:xfrm>
        </p:spPr>
        <p:txBody>
          <a:bodyPr>
            <a:normAutofit fontScale="70000" lnSpcReduction="20000"/>
          </a:bodyPr>
          <a:lstStyle/>
          <a:p>
            <a:r>
              <a:rPr lang="en-US" dirty="0"/>
              <a:t>Move the attributes involved in transitive dependency to another relation</a:t>
            </a:r>
          </a:p>
        </p:txBody>
      </p:sp>
      <p:graphicFrame>
        <p:nvGraphicFramePr>
          <p:cNvPr id="5124" name="Object 4"/>
          <p:cNvGraphicFramePr>
            <a:graphicFrameLocks noGrp="1" noChangeAspect="1"/>
          </p:cNvGraphicFramePr>
          <p:nvPr>
            <p:ph sz="quarter" idx="4294967295"/>
            <p:extLst>
              <p:ext uri="{D42A27DB-BD31-4B8C-83A1-F6EECF244321}">
                <p14:modId xmlns:p14="http://schemas.microsoft.com/office/powerpoint/2010/main" val="961391426"/>
              </p:ext>
            </p:extLst>
          </p:nvPr>
        </p:nvGraphicFramePr>
        <p:xfrm>
          <a:off x="8229600" y="4652963"/>
          <a:ext cx="3962400" cy="1384300"/>
        </p:xfrm>
        <a:graphic>
          <a:graphicData uri="http://schemas.openxmlformats.org/presentationml/2006/ole">
            <mc:AlternateContent xmlns:mc="http://schemas.openxmlformats.org/markup-compatibility/2006">
              <mc:Choice xmlns:v="urn:schemas-microsoft-com:vml" Requires="v">
                <p:oleObj name="Worksheet" r:id="rId4" imgW="2343302" imgH="819302" progId="Excel.Sheet.8">
                  <p:embed/>
                </p:oleObj>
              </mc:Choice>
              <mc:Fallback>
                <p:oleObj name="Worksheet" r:id="rId4" imgW="2343302" imgH="819302" progId="Excel.Sheet.8">
                  <p:embed/>
                  <p:pic>
                    <p:nvPicPr>
                      <p:cNvPr id="51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4652963"/>
                        <a:ext cx="3962400" cy="1384300"/>
                      </a:xfrm>
                      <a:prstGeom prst="rect">
                        <a:avLst/>
                      </a:prstGeom>
                      <a:solidFill>
                        <a:schemeClr val="bg1"/>
                      </a:solidFill>
                      <a:ln>
                        <a:noFill/>
                      </a:ln>
                      <a:effectLst/>
                      <a:extLst>
                        <a:ext uri="{91240B29-F687-4F45-9708-019B960494DF}">
                          <a14:hiddenLine xmlns:a14="http://schemas.microsoft.com/office/drawing/2010/main" w="12700">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Text Box 4"/>
          <p:cNvSpPr txBox="1">
            <a:spLocks noChangeArrowheads="1"/>
          </p:cNvSpPr>
          <p:nvPr/>
        </p:nvSpPr>
        <p:spPr bwMode="auto">
          <a:xfrm>
            <a:off x="1873250" y="4279901"/>
            <a:ext cx="680380" cy="335989"/>
          </a:xfrm>
          <a:prstGeom prst="rect">
            <a:avLst/>
          </a:prstGeom>
          <a:noFill/>
          <a:ln w="12700">
            <a:noFill/>
            <a:miter lim="800000"/>
            <a:headEnd/>
            <a:tailEnd/>
          </a:ln>
        </p:spPr>
        <p:txBody>
          <a:bodyPr wrap="none" lIns="90488" tIns="44450" rIns="90488" bIns="44450">
            <a:spAutoFit/>
          </a:bodyPr>
          <a:lstStyle/>
          <a:p>
            <a:pPr>
              <a:spcBef>
                <a:spcPct val="50000"/>
              </a:spcBef>
            </a:pPr>
            <a:r>
              <a:rPr lang="en-US" sz="1600" b="1" dirty="0"/>
              <a:t>Order</a:t>
            </a:r>
          </a:p>
        </p:txBody>
      </p:sp>
      <p:sp>
        <p:nvSpPr>
          <p:cNvPr id="5129" name="Text Box 5"/>
          <p:cNvSpPr txBox="1">
            <a:spLocks noChangeArrowheads="1"/>
          </p:cNvSpPr>
          <p:nvPr/>
        </p:nvSpPr>
        <p:spPr bwMode="auto">
          <a:xfrm>
            <a:off x="6096000" y="4267201"/>
            <a:ext cx="1371600" cy="333375"/>
          </a:xfrm>
          <a:prstGeom prst="rect">
            <a:avLst/>
          </a:prstGeom>
          <a:noFill/>
          <a:ln w="12700">
            <a:noFill/>
            <a:miter lim="800000"/>
            <a:headEnd/>
            <a:tailEnd/>
          </a:ln>
        </p:spPr>
        <p:txBody>
          <a:bodyPr lIns="90488" tIns="44450" rIns="90488" bIns="44450">
            <a:spAutoFit/>
          </a:bodyPr>
          <a:lstStyle/>
          <a:p>
            <a:pPr>
              <a:spcBef>
                <a:spcPct val="50000"/>
              </a:spcBef>
            </a:pPr>
            <a:r>
              <a:rPr lang="en-US" sz="1600" b="1"/>
              <a:t>Customer</a:t>
            </a:r>
          </a:p>
        </p:txBody>
      </p:sp>
      <p:sp>
        <p:nvSpPr>
          <p:cNvPr id="5130" name="Line 9"/>
          <p:cNvSpPr>
            <a:spLocks noChangeShapeType="1"/>
          </p:cNvSpPr>
          <p:nvPr/>
        </p:nvSpPr>
        <p:spPr bwMode="auto">
          <a:xfrm flipH="1">
            <a:off x="5715001" y="4343400"/>
            <a:ext cx="3175" cy="457200"/>
          </a:xfrm>
          <a:prstGeom prst="line">
            <a:avLst/>
          </a:prstGeom>
          <a:noFill/>
          <a:ln w="76200">
            <a:solidFill>
              <a:srgbClr val="0033CC"/>
            </a:solidFill>
            <a:round/>
            <a:headEnd/>
            <a:tailEnd type="triangle" w="med" len="med"/>
          </a:ln>
        </p:spPr>
        <p:txBody>
          <a:bodyPr lIns="90488" tIns="44450" rIns="90488" bIns="44450">
            <a:spAutoFit/>
          </a:bodyPr>
          <a:lstStyle/>
          <a:p>
            <a:endParaRPr lang="en-US"/>
          </a:p>
        </p:txBody>
      </p:sp>
      <p:graphicFrame>
        <p:nvGraphicFramePr>
          <p:cNvPr id="11" name="Object 4"/>
          <p:cNvGraphicFramePr>
            <a:graphicFrameLocks noChangeAspect="1"/>
          </p:cNvGraphicFramePr>
          <p:nvPr/>
        </p:nvGraphicFramePr>
        <p:xfrm>
          <a:off x="3448050" y="1219200"/>
          <a:ext cx="4019550" cy="1335088"/>
        </p:xfrm>
        <a:graphic>
          <a:graphicData uri="http://schemas.openxmlformats.org/presentationml/2006/ole">
            <mc:AlternateContent xmlns:mc="http://schemas.openxmlformats.org/markup-compatibility/2006">
              <mc:Choice xmlns:v="urn:schemas-microsoft-com:vml" Requires="v">
                <p:oleObj name="Worksheet" r:id="rId6" imgW="2895600" imgH="981151" progId="Excel.Sheet.8">
                  <p:embed/>
                </p:oleObj>
              </mc:Choice>
              <mc:Fallback>
                <p:oleObj name="Worksheet" r:id="rId6" imgW="2895600" imgH="981151" progId="Excel.Sheet.8">
                  <p:embed/>
                  <p:pic>
                    <p:nvPicPr>
                      <p:cNvPr id="11"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8050" y="1219200"/>
                        <a:ext cx="4019550"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7"/>
          <p:cNvSpPr txBox="1">
            <a:spLocks noChangeArrowheads="1"/>
          </p:cNvSpPr>
          <p:nvPr/>
        </p:nvSpPr>
        <p:spPr bwMode="auto">
          <a:xfrm>
            <a:off x="2533651" y="1219201"/>
            <a:ext cx="851901" cy="335989"/>
          </a:xfrm>
          <a:prstGeom prst="rect">
            <a:avLst/>
          </a:prstGeom>
          <a:noFill/>
          <a:ln w="12700">
            <a:noFill/>
            <a:miter lim="800000"/>
            <a:headEnd/>
            <a:tailEnd/>
          </a:ln>
        </p:spPr>
        <p:txBody>
          <a:bodyPr wrap="none" lIns="90488" tIns="44450" rIns="90488" bIns="44450">
            <a:spAutoFit/>
          </a:bodyPr>
          <a:lstStyle/>
          <a:p>
            <a:pPr>
              <a:spcBef>
                <a:spcPct val="50000"/>
              </a:spcBef>
            </a:pPr>
            <a:r>
              <a:rPr lang="en-US" sz="1600" b="1" dirty="0"/>
              <a:t>Product</a:t>
            </a:r>
          </a:p>
        </p:txBody>
      </p:sp>
      <p:graphicFrame>
        <p:nvGraphicFramePr>
          <p:cNvPr id="6150" name="Object 5"/>
          <p:cNvGraphicFramePr>
            <a:graphicFrameLocks noChangeAspect="1"/>
          </p:cNvGraphicFramePr>
          <p:nvPr/>
        </p:nvGraphicFramePr>
        <p:xfrm>
          <a:off x="4495801" y="2708276"/>
          <a:ext cx="2424113" cy="1406525"/>
        </p:xfrm>
        <a:graphic>
          <a:graphicData uri="http://schemas.openxmlformats.org/presentationml/2006/ole">
            <mc:AlternateContent xmlns:mc="http://schemas.openxmlformats.org/markup-compatibility/2006">
              <mc:Choice xmlns:v="urn:schemas-microsoft-com:vml" Requires="v">
                <p:oleObj name="Worksheet" r:id="rId8" imgW="1695602" imgH="981151" progId="Excel.Sheet.8">
                  <p:embed/>
                </p:oleObj>
              </mc:Choice>
              <mc:Fallback>
                <p:oleObj name="Worksheet" r:id="rId8" imgW="1695602" imgH="981151" progId="Excel.Sheet.8">
                  <p:embed/>
                  <p:pic>
                    <p:nvPicPr>
                      <p:cNvPr id="615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1" y="2708276"/>
                        <a:ext cx="2424113"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3"/>
          <p:cNvSpPr/>
          <p:nvPr/>
        </p:nvSpPr>
        <p:spPr>
          <a:xfrm>
            <a:off x="2590800" y="3048000"/>
            <a:ext cx="1276250" cy="338554"/>
          </a:xfrm>
          <a:prstGeom prst="rect">
            <a:avLst/>
          </a:prstGeom>
        </p:spPr>
        <p:txBody>
          <a:bodyPr wrap="square">
            <a:spAutoFit/>
          </a:bodyPr>
          <a:lstStyle/>
          <a:p>
            <a:pPr>
              <a:spcBef>
                <a:spcPct val="50000"/>
              </a:spcBef>
            </a:pPr>
            <a:r>
              <a:rPr lang="en-US" sz="1600" b="1" dirty="0" err="1"/>
              <a:t>OrderItem</a:t>
            </a:r>
            <a:endParaRPr lang="en-US" sz="16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8137776" y="2139950"/>
            <a:ext cx="2981073" cy="2933700"/>
          </a:xfrm>
          <a:prstGeom prst="roundRect">
            <a:avLst>
              <a:gd name="adj" fmla="val 4684"/>
            </a:avLst>
          </a:prstGeom>
          <a:solidFill>
            <a:srgbClr val="E6F8FC">
              <a:alpha val="66000"/>
            </a:srgbClr>
          </a:solidFill>
          <a:ln>
            <a:gradFill>
              <a:gsLst>
                <a:gs pos="0">
                  <a:srgbClr val="00B2DC"/>
                </a:gs>
                <a:gs pos="100000">
                  <a:srgbClr val="E97F74">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79BE79CD-45E1-533C-1C1D-516039947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84" y="1430535"/>
            <a:ext cx="5952723" cy="3457645"/>
          </a:xfrm>
          <a:prstGeom prst="rect">
            <a:avLst/>
          </a:prstGeom>
        </p:spPr>
      </p:pic>
      <p:sp>
        <p:nvSpPr>
          <p:cNvPr id="31" name="TextBox 30">
            <a:extLst>
              <a:ext uri="{FF2B5EF4-FFF2-40B4-BE49-F238E27FC236}">
                <a16:creationId xmlns:a16="http://schemas.microsoft.com/office/drawing/2014/main" id="{7BF164FF-1AD4-F518-61B6-FE82545DE9E6}"/>
              </a:ext>
            </a:extLst>
          </p:cNvPr>
          <p:cNvSpPr txBox="1"/>
          <p:nvPr/>
        </p:nvSpPr>
        <p:spPr>
          <a:xfrm>
            <a:off x="4983658" y="5405054"/>
            <a:ext cx="2718848" cy="553998"/>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304, City Tower 2, Near Crown Plaza, Sheikh Zayed Road. Dubai, UAE.</a:t>
            </a:r>
          </a:p>
          <a:p>
            <a:r>
              <a:rPr lang="en-US" sz="1000" dirty="0" err="1">
                <a:solidFill>
                  <a:schemeClr val="tx1">
                    <a:lumMod val="75000"/>
                    <a:lumOff val="25000"/>
                  </a:schemeClr>
                </a:solidFill>
                <a:latin typeface="Muli" panose="00000500000000000000" pitchFamily="2" charset="0"/>
              </a:rPr>
              <a:t>PO.Box</a:t>
            </a:r>
            <a:r>
              <a:rPr lang="en-US" sz="1000" dirty="0">
                <a:solidFill>
                  <a:schemeClr val="tx1">
                    <a:lumMod val="75000"/>
                    <a:lumOff val="25000"/>
                  </a:schemeClr>
                </a:solidFill>
                <a:latin typeface="Muli" panose="00000500000000000000" pitchFamily="2" charset="0"/>
              </a:rPr>
              <a:t> - 213279</a:t>
            </a:r>
          </a:p>
        </p:txBody>
      </p:sp>
      <p:sp>
        <p:nvSpPr>
          <p:cNvPr id="32" name="TextBox 31">
            <a:extLst>
              <a:ext uri="{FF2B5EF4-FFF2-40B4-BE49-F238E27FC236}">
                <a16:creationId xmlns:a16="http://schemas.microsoft.com/office/drawing/2014/main" id="{32E4EB23-4422-3123-373F-7C53548449A0}"/>
              </a:ext>
            </a:extLst>
          </p:cNvPr>
          <p:cNvSpPr txBox="1"/>
          <p:nvPr/>
        </p:nvSpPr>
        <p:spPr>
          <a:xfrm>
            <a:off x="1779667" y="5405054"/>
            <a:ext cx="2718848" cy="553998"/>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Shivaji Niketan, </a:t>
            </a:r>
            <a:r>
              <a:rPr lang="en-US" sz="1000" dirty="0" err="1">
                <a:solidFill>
                  <a:schemeClr val="tx1">
                    <a:lumMod val="75000"/>
                    <a:lumOff val="25000"/>
                  </a:schemeClr>
                </a:solidFill>
                <a:latin typeface="Muli" panose="00000500000000000000" pitchFamily="2" charset="0"/>
              </a:rPr>
              <a:t>Tejas</a:t>
            </a:r>
            <a:r>
              <a:rPr lang="en-US" sz="1000" dirty="0">
                <a:solidFill>
                  <a:schemeClr val="tx1">
                    <a:lumMod val="75000"/>
                    <a:lumOff val="25000"/>
                  </a:schemeClr>
                </a:solidFill>
                <a:latin typeface="Muli" panose="00000500000000000000" pitchFamily="2" charset="0"/>
              </a:rPr>
              <a:t> Society, Behind Kothrud Bus Stand, Near Mantri Park, Kothrud, Pune - 411029.</a:t>
            </a:r>
          </a:p>
        </p:txBody>
      </p:sp>
      <p:sp>
        <p:nvSpPr>
          <p:cNvPr id="33" name="TextBox 32">
            <a:extLst>
              <a:ext uri="{FF2B5EF4-FFF2-40B4-BE49-F238E27FC236}">
                <a16:creationId xmlns:a16="http://schemas.microsoft.com/office/drawing/2014/main" id="{0F1CF517-7F3C-D6B8-9BC0-FFEDF1CFEF11}"/>
              </a:ext>
            </a:extLst>
          </p:cNvPr>
          <p:cNvSpPr txBox="1"/>
          <p:nvPr/>
        </p:nvSpPr>
        <p:spPr>
          <a:xfrm>
            <a:off x="8137777" y="5388006"/>
            <a:ext cx="2357267" cy="400110"/>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132 West 31st Street, First Floor, New York, 10001, USA</a:t>
            </a:r>
          </a:p>
        </p:txBody>
      </p:sp>
      <p:pic>
        <p:nvPicPr>
          <p:cNvPr id="18" name="Picture 17">
            <a:extLst>
              <a:ext uri="{FF2B5EF4-FFF2-40B4-BE49-F238E27FC236}">
                <a16:creationId xmlns:a16="http://schemas.microsoft.com/office/drawing/2014/main" id="{D46975DD-B15B-0A7D-16AB-A49B46E38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9538" y="1988993"/>
            <a:ext cx="520757" cy="1210867"/>
          </a:xfrm>
          <a:prstGeom prst="rect">
            <a:avLst/>
          </a:prstGeom>
        </p:spPr>
      </p:pic>
      <p:pic>
        <p:nvPicPr>
          <p:cNvPr id="24" name="Picture 23">
            <a:extLst>
              <a:ext uri="{FF2B5EF4-FFF2-40B4-BE49-F238E27FC236}">
                <a16:creationId xmlns:a16="http://schemas.microsoft.com/office/drawing/2014/main" id="{30ED9CD5-35F8-0BA4-43FD-F361968EC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437" y="2387143"/>
            <a:ext cx="609667" cy="795954"/>
          </a:xfrm>
          <a:prstGeom prst="rect">
            <a:avLst/>
          </a:prstGeom>
        </p:spPr>
      </p:pic>
      <p:pic>
        <p:nvPicPr>
          <p:cNvPr id="34" name="Picture 33">
            <a:extLst>
              <a:ext uri="{FF2B5EF4-FFF2-40B4-BE49-F238E27FC236}">
                <a16:creationId xmlns:a16="http://schemas.microsoft.com/office/drawing/2014/main" id="{91B64473-1BFE-4471-FC60-6D2AFA4274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0130" y="1911253"/>
            <a:ext cx="520757" cy="876397"/>
          </a:xfrm>
          <a:prstGeom prst="rect">
            <a:avLst/>
          </a:prstGeom>
        </p:spPr>
      </p:pic>
      <p:pic>
        <p:nvPicPr>
          <p:cNvPr id="52" name="Picture 51">
            <a:extLst>
              <a:ext uri="{FF2B5EF4-FFF2-40B4-BE49-F238E27FC236}">
                <a16:creationId xmlns:a16="http://schemas.microsoft.com/office/drawing/2014/main" id="{32A8E45E-3B42-ADD6-2B5D-97019C73B5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376" y="5494536"/>
            <a:ext cx="207456" cy="351405"/>
          </a:xfrm>
          <a:prstGeom prst="rect">
            <a:avLst/>
          </a:prstGeom>
        </p:spPr>
      </p:pic>
      <p:pic>
        <p:nvPicPr>
          <p:cNvPr id="55" name="Picture 54">
            <a:extLst>
              <a:ext uri="{FF2B5EF4-FFF2-40B4-BE49-F238E27FC236}">
                <a16:creationId xmlns:a16="http://schemas.microsoft.com/office/drawing/2014/main" id="{42505472-B2B8-6AEF-BC15-6B8DD03194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9725" y="5495125"/>
            <a:ext cx="207456" cy="351405"/>
          </a:xfrm>
          <a:prstGeom prst="rect">
            <a:avLst/>
          </a:prstGeom>
        </p:spPr>
      </p:pic>
      <p:pic>
        <p:nvPicPr>
          <p:cNvPr id="56" name="Picture 55">
            <a:extLst>
              <a:ext uri="{FF2B5EF4-FFF2-40B4-BE49-F238E27FC236}">
                <a16:creationId xmlns:a16="http://schemas.microsoft.com/office/drawing/2014/main" id="{52828EEB-5AAF-6492-93DE-0F782DE379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0590" y="5481953"/>
            <a:ext cx="207456" cy="351405"/>
          </a:xfrm>
          <a:prstGeom prst="rect">
            <a:avLst/>
          </a:prstGeom>
        </p:spPr>
      </p:pic>
      <p:grpSp>
        <p:nvGrpSpPr>
          <p:cNvPr id="27" name="Group 26"/>
          <p:cNvGrpSpPr/>
          <p:nvPr/>
        </p:nvGrpSpPr>
        <p:grpSpPr>
          <a:xfrm>
            <a:off x="8560164" y="2639877"/>
            <a:ext cx="2142097" cy="543220"/>
            <a:chOff x="8560164" y="2244430"/>
            <a:chExt cx="2142097" cy="543220"/>
          </a:xfrm>
        </p:grpSpPr>
        <p:sp>
          <p:nvSpPr>
            <p:cNvPr id="25" name="Rounded Rectangle 24"/>
            <p:cNvSpPr/>
            <p:nvPr/>
          </p:nvSpPr>
          <p:spPr>
            <a:xfrm>
              <a:off x="8560164" y="2244430"/>
              <a:ext cx="2142097" cy="543220"/>
            </a:xfrm>
            <a:prstGeom prst="roundRect">
              <a:avLst>
                <a:gd name="adj" fmla="val 50000"/>
              </a:avLst>
            </a:prstGeom>
            <a:solidFill>
              <a:srgbClr val="E6F8FC"/>
            </a:solidFill>
            <a:ln>
              <a:noFill/>
            </a:ln>
            <a:scene3d>
              <a:camera prst="orthographicFront"/>
              <a:lightRig rig="chilly" dir="t">
                <a:rot lat="0" lon="0" rev="16200000"/>
              </a:lightRig>
            </a:scene3d>
            <a:sp3d prstMaterial="matte">
              <a:bevelT w="82550" h="12700"/>
              <a:bevelB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A399FCBC-5BD9-45D6-DE8A-EFC6F9AE9401}"/>
                </a:ext>
              </a:extLst>
            </p:cNvPr>
            <p:cNvSpPr txBox="1"/>
            <p:nvPr/>
          </p:nvSpPr>
          <p:spPr>
            <a:xfrm>
              <a:off x="9099656" y="2408318"/>
              <a:ext cx="1063112" cy="215444"/>
            </a:xfrm>
            <a:prstGeom prst="rect">
              <a:avLst/>
            </a:prstGeom>
            <a:noFill/>
          </p:spPr>
          <p:txBody>
            <a:bodyPr wrap="none" rtlCol="0">
              <a:spAutoFit/>
            </a:bodyPr>
            <a:lstStyle/>
            <a:p>
              <a:r>
                <a:rPr lang="en-US" sz="800" dirty="0">
                  <a:solidFill>
                    <a:schemeClr val="tx1">
                      <a:lumMod val="75000"/>
                      <a:lumOff val="25000"/>
                    </a:schemeClr>
                  </a:solidFill>
                  <a:latin typeface="Montserrat Medium" panose="00000600000000000000" pitchFamily="2" charset="0"/>
                </a:rPr>
                <a:t>www.vinsys.com</a:t>
              </a:r>
            </a:p>
          </p:txBody>
        </p:sp>
        <p:pic>
          <p:nvPicPr>
            <p:cNvPr id="62" name="Picture 61">
              <a:extLst>
                <a:ext uri="{FF2B5EF4-FFF2-40B4-BE49-F238E27FC236}">
                  <a16:creationId xmlns:a16="http://schemas.microsoft.com/office/drawing/2014/main" id="{1919DF21-1902-B47B-3C5D-21462AB82B7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76457" y="2392875"/>
              <a:ext cx="234784" cy="246330"/>
            </a:xfrm>
            <a:prstGeom prst="rect">
              <a:avLst/>
            </a:prstGeom>
          </p:spPr>
        </p:pic>
      </p:grpSp>
      <p:grpSp>
        <p:nvGrpSpPr>
          <p:cNvPr id="26" name="Group 25"/>
          <p:cNvGrpSpPr/>
          <p:nvPr/>
        </p:nvGrpSpPr>
        <p:grpSpPr>
          <a:xfrm>
            <a:off x="8560164" y="3389443"/>
            <a:ext cx="2142097" cy="543220"/>
            <a:chOff x="8560164" y="2993996"/>
            <a:chExt cx="2142097" cy="543220"/>
          </a:xfrm>
        </p:grpSpPr>
        <p:sp>
          <p:nvSpPr>
            <p:cNvPr id="43" name="Rounded Rectangle 42"/>
            <p:cNvSpPr/>
            <p:nvPr/>
          </p:nvSpPr>
          <p:spPr>
            <a:xfrm>
              <a:off x="8560164" y="2993996"/>
              <a:ext cx="2142097" cy="543220"/>
            </a:xfrm>
            <a:prstGeom prst="roundRect">
              <a:avLst>
                <a:gd name="adj" fmla="val 50000"/>
              </a:avLst>
            </a:prstGeom>
            <a:solidFill>
              <a:srgbClr val="E6F8FC"/>
            </a:solidFill>
            <a:ln>
              <a:noFill/>
            </a:ln>
            <a:scene3d>
              <a:camera prst="orthographicFront"/>
              <a:lightRig rig="chilly" dir="t">
                <a:rot lat="0" lon="0" rev="16200000"/>
              </a:lightRig>
            </a:scene3d>
            <a:sp3d prstMaterial="matte">
              <a:bevelT w="82550" h="12700"/>
              <a:bevelB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2D36CB80-6F95-E4B5-1C5B-4118DA8A1ECA}"/>
                </a:ext>
              </a:extLst>
            </p:cNvPr>
            <p:cNvSpPr txBox="1"/>
            <p:nvPr/>
          </p:nvSpPr>
          <p:spPr>
            <a:xfrm>
              <a:off x="9095035" y="3157884"/>
              <a:ext cx="1266693" cy="215444"/>
            </a:xfrm>
            <a:prstGeom prst="rect">
              <a:avLst/>
            </a:prstGeom>
            <a:noFill/>
          </p:spPr>
          <p:txBody>
            <a:bodyPr wrap="none" rtlCol="0">
              <a:spAutoFit/>
            </a:bodyPr>
            <a:lstStyle/>
            <a:p>
              <a:r>
                <a:rPr lang="en-US" sz="800" dirty="0">
                  <a:solidFill>
                    <a:schemeClr val="tx1">
                      <a:lumMod val="75000"/>
                      <a:lumOff val="25000"/>
                    </a:schemeClr>
                  </a:solidFill>
                  <a:latin typeface="Montserrat Medium" panose="00000600000000000000" pitchFamily="2" charset="0"/>
                </a:rPr>
                <a:t>enquiry@vinsys.com</a:t>
              </a:r>
            </a:p>
          </p:txBody>
        </p:sp>
        <p:pic>
          <p:nvPicPr>
            <p:cNvPr id="64" name="Picture 63">
              <a:extLst>
                <a:ext uri="{FF2B5EF4-FFF2-40B4-BE49-F238E27FC236}">
                  <a16:creationId xmlns:a16="http://schemas.microsoft.com/office/drawing/2014/main" id="{9E2F0B76-2F19-2DDE-97FA-8B4F6984F2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59115" y="3179006"/>
              <a:ext cx="234784" cy="173201"/>
            </a:xfrm>
            <a:prstGeom prst="rect">
              <a:avLst/>
            </a:prstGeom>
          </p:spPr>
        </p:pic>
      </p:grpSp>
      <p:sp>
        <p:nvSpPr>
          <p:cNvPr id="22" name="Title 21"/>
          <p:cNvSpPr>
            <a:spLocks noGrp="1"/>
          </p:cNvSpPr>
          <p:nvPr>
            <p:ph type="ctrTitle"/>
          </p:nvPr>
        </p:nvSpPr>
        <p:spPr/>
        <p:txBody>
          <a:bodyPr/>
          <a:lstStyle/>
          <a:p>
            <a:r>
              <a:rPr lang="en-IN" sz="2800" dirty="0"/>
              <a:t>Physical Presence</a:t>
            </a:r>
          </a:p>
        </p:txBody>
      </p:sp>
    </p:spTree>
    <p:extLst>
      <p:ext uri="{BB962C8B-B14F-4D97-AF65-F5344CB8AC3E}">
        <p14:creationId xmlns:p14="http://schemas.microsoft.com/office/powerpoint/2010/main" val="84438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ctrTitle"/>
          </p:nvPr>
        </p:nvSpPr>
        <p:spPr/>
        <p:txBody>
          <a:bodyPr/>
          <a:lstStyle/>
          <a:p>
            <a:pPr eaLnBrk="1" hangingPunct="1">
              <a:defRPr/>
            </a:pPr>
            <a:r>
              <a:rPr lang="en-US"/>
              <a:t>Normalization</a:t>
            </a:r>
          </a:p>
        </p:txBody>
      </p:sp>
      <p:sp>
        <p:nvSpPr>
          <p:cNvPr id="97283" name="Rectangle 3"/>
          <p:cNvSpPr>
            <a:spLocks noGrp="1" noChangeArrowheads="1"/>
          </p:cNvSpPr>
          <p:nvPr>
            <p:ph idx="1"/>
          </p:nvPr>
        </p:nvSpPr>
        <p:spPr/>
        <p:txBody>
          <a:bodyPr/>
          <a:lstStyle/>
          <a:p>
            <a:pPr eaLnBrk="1" hangingPunct="1">
              <a:defRPr/>
            </a:pPr>
            <a:r>
              <a:rPr lang="en-US" dirty="0"/>
              <a:t>Normalization is the process of efficiently organizing data in a database with two goals in mind</a:t>
            </a:r>
          </a:p>
          <a:p>
            <a:pPr eaLnBrk="1" hangingPunct="1">
              <a:defRPr/>
            </a:pPr>
            <a:r>
              <a:rPr lang="en-US" dirty="0"/>
              <a:t>First goal: </a:t>
            </a:r>
            <a:r>
              <a:rPr lang="en-US" u="sng" dirty="0"/>
              <a:t>eliminate redundant data</a:t>
            </a:r>
          </a:p>
          <a:p>
            <a:pPr lvl="1" eaLnBrk="1" hangingPunct="1">
              <a:defRPr/>
            </a:pPr>
            <a:r>
              <a:rPr lang="en-US" dirty="0">
                <a:solidFill>
                  <a:srgbClr val="FF0000"/>
                </a:solidFill>
              </a:rPr>
              <a:t>for example, storing the same data in more than one table</a:t>
            </a:r>
          </a:p>
          <a:p>
            <a:pPr eaLnBrk="1" hangingPunct="1">
              <a:defRPr/>
            </a:pPr>
            <a:r>
              <a:rPr lang="en-US" dirty="0"/>
              <a:t>Second Goal: </a:t>
            </a:r>
            <a:r>
              <a:rPr lang="en-US" u="sng" dirty="0"/>
              <a:t>eliminate </a:t>
            </a:r>
            <a:r>
              <a:rPr lang="en-US" u="sng" dirty="0" err="1"/>
              <a:t>Insert,Update,Delete</a:t>
            </a:r>
            <a:r>
              <a:rPr lang="en-US" u="sng" dirty="0"/>
              <a:t> </a:t>
            </a:r>
            <a:r>
              <a:rPr lang="en-US" dirty="0"/>
              <a:t>		</a:t>
            </a:r>
            <a:r>
              <a:rPr lang="en-US" u="sng" dirty="0"/>
              <a:t>anomalies </a:t>
            </a:r>
          </a:p>
          <a:p>
            <a:pPr eaLnBrk="1" hangingPunct="1">
              <a:buNone/>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p:txBody>
          <a:bodyPr/>
          <a:lstStyle/>
          <a:p>
            <a:pPr eaLnBrk="1" hangingPunct="1">
              <a:defRPr/>
            </a:pPr>
            <a:r>
              <a:rPr lang="en-US"/>
              <a:t>Benefits of Normalization</a:t>
            </a:r>
          </a:p>
        </p:txBody>
      </p:sp>
      <p:sp>
        <p:nvSpPr>
          <p:cNvPr id="98307" name="Rectangle 3"/>
          <p:cNvSpPr>
            <a:spLocks noGrp="1" noChangeArrowheads="1"/>
          </p:cNvSpPr>
          <p:nvPr>
            <p:ph idx="1"/>
          </p:nvPr>
        </p:nvSpPr>
        <p:spPr/>
        <p:txBody>
          <a:bodyPr/>
          <a:lstStyle/>
          <a:p>
            <a:pPr eaLnBrk="1" hangingPunct="1">
              <a:defRPr/>
            </a:pPr>
            <a:r>
              <a:rPr lang="en-US" dirty="0"/>
              <a:t>Less storage space</a:t>
            </a:r>
          </a:p>
          <a:p>
            <a:pPr eaLnBrk="1" hangingPunct="1">
              <a:defRPr/>
            </a:pPr>
            <a:r>
              <a:rPr lang="en-US" dirty="0"/>
              <a:t>Quicker updates</a:t>
            </a:r>
          </a:p>
          <a:p>
            <a:pPr eaLnBrk="1" hangingPunct="1">
              <a:defRPr/>
            </a:pPr>
            <a:r>
              <a:rPr lang="en-US" dirty="0"/>
              <a:t>Less data inconsistency</a:t>
            </a:r>
          </a:p>
          <a:p>
            <a:pPr eaLnBrk="1" hangingPunct="1">
              <a:defRPr/>
            </a:pPr>
            <a:r>
              <a:rPr lang="en-US" dirty="0"/>
              <a:t>Clearer data relationships</a:t>
            </a:r>
          </a:p>
          <a:p>
            <a:pPr eaLnBrk="1" hangingPunct="1">
              <a:defRPr/>
            </a:pPr>
            <a:r>
              <a:rPr lang="en-US" dirty="0"/>
              <a:t>Easier to add data</a:t>
            </a:r>
          </a:p>
          <a:p>
            <a:pPr eaLnBrk="1" hangingPunct="1">
              <a:defRPr/>
            </a:pPr>
            <a:r>
              <a:rPr lang="en-US" dirty="0"/>
              <a:t>Flexible Structure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8455-8094-02A9-45A3-7BA3F2C131E9}"/>
              </a:ext>
            </a:extLst>
          </p:cNvPr>
          <p:cNvSpPr>
            <a:spLocks noGrp="1"/>
          </p:cNvSpPr>
          <p:nvPr>
            <p:ph type="ctrTitle"/>
          </p:nvPr>
        </p:nvSpPr>
        <p:spPr/>
        <p:txBody>
          <a:bodyPr/>
          <a:lstStyle/>
          <a:p>
            <a:endParaRPr lang="en-US"/>
          </a:p>
        </p:txBody>
      </p:sp>
      <p:pic>
        <p:nvPicPr>
          <p:cNvPr id="1026" name="Picture 2"/>
          <p:cNvPicPr>
            <a:picLocks noGrp="1" noChangeAspect="1" noChangeArrowheads="1"/>
          </p:cNvPicPr>
          <p:nvPr>
            <p:ph idx="1"/>
          </p:nvPr>
        </p:nvPicPr>
        <p:blipFill>
          <a:blip r:embed="rId2"/>
          <a:stretch>
            <a:fillRect/>
          </a:stretch>
        </p:blipFill>
        <p:spPr bwMode="auto">
          <a:xfrm>
            <a:off x="127784" y="2176670"/>
            <a:ext cx="11698918" cy="3995530"/>
          </a:xfrm>
          <a:prstGeom prst="rect">
            <a:avLst/>
          </a:prstGeom>
          <a:noFill/>
          <a:ln w="9525">
            <a:noFill/>
            <a:miter lim="800000"/>
            <a:headEnd/>
            <a:tailEnd/>
          </a:ln>
          <a:effectLst/>
        </p:spPr>
      </p:pic>
      <p:sp>
        <p:nvSpPr>
          <p:cNvPr id="5" name="TextBox 4"/>
          <p:cNvSpPr txBox="1"/>
          <p:nvPr/>
        </p:nvSpPr>
        <p:spPr>
          <a:xfrm>
            <a:off x="4038600" y="685800"/>
            <a:ext cx="3733800" cy="369332"/>
          </a:xfrm>
          <a:prstGeom prst="rect">
            <a:avLst/>
          </a:prstGeom>
          <a:noFill/>
        </p:spPr>
        <p:txBody>
          <a:bodyPr wrap="square" rtlCol="0">
            <a:spAutoFit/>
          </a:bodyPr>
          <a:lstStyle/>
          <a:p>
            <a:r>
              <a:rPr lang="en-US" dirty="0"/>
              <a:t>                              UNF/0NF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Need for NORMALIZATION Contd..</a:t>
            </a:r>
          </a:p>
        </p:txBody>
      </p:sp>
      <p:sp>
        <p:nvSpPr>
          <p:cNvPr id="3" name="Content Placeholder 2"/>
          <p:cNvSpPr>
            <a:spLocks noGrp="1"/>
          </p:cNvSpPr>
          <p:nvPr>
            <p:ph idx="1"/>
          </p:nvPr>
        </p:nvSpPr>
        <p:spPr/>
        <p:txBody>
          <a:bodyPr/>
          <a:lstStyle/>
          <a:p>
            <a:r>
              <a:rPr lang="en-US" dirty="0"/>
              <a:t>The previous slide is said to be in ‘UN_NORMAL FORM(UNF)’ because:-</a:t>
            </a:r>
          </a:p>
          <a:p>
            <a:pPr marL="971550" lvl="1" indent="-514350">
              <a:buFont typeface="+mj-lt"/>
              <a:buAutoNum type="alphaLcParenR"/>
            </a:pPr>
            <a:r>
              <a:rPr lang="en-US" dirty="0"/>
              <a:t>There are repeating groups in the slide- </a:t>
            </a:r>
          </a:p>
          <a:p>
            <a:pPr lvl="1"/>
            <a:r>
              <a:rPr lang="en-US" dirty="0"/>
              <a:t>For each Project there is multiple employee’s &amp; Department’s info.</a:t>
            </a:r>
          </a:p>
          <a:p>
            <a:pPr lvl="1"/>
            <a:r>
              <a:rPr lang="en-US" dirty="0"/>
              <a:t>This is against RDBMS according to which each relation(Table) must contain an ‘atomic’ value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Need for NORMALIZATION Contd..</a:t>
            </a:r>
          </a:p>
        </p:txBody>
      </p:sp>
      <p:sp>
        <p:nvSpPr>
          <p:cNvPr id="3" name="Content Placeholder 2"/>
          <p:cNvSpPr>
            <a:spLocks noGrp="1"/>
          </p:cNvSpPr>
          <p:nvPr>
            <p:ph idx="1"/>
          </p:nvPr>
        </p:nvSpPr>
        <p:spPr/>
        <p:txBody>
          <a:bodyPr>
            <a:normAutofit/>
          </a:bodyPr>
          <a:lstStyle/>
          <a:p>
            <a:pPr marL="514350" indent="-514350">
              <a:buFont typeface="+mj-lt"/>
              <a:buAutoNum type="alphaLcParenR" startAt="2"/>
            </a:pPr>
            <a:r>
              <a:rPr lang="en-US" dirty="0" err="1"/>
              <a:t>Insert,Update,Delete</a:t>
            </a:r>
            <a:r>
              <a:rPr lang="en-US" dirty="0"/>
              <a:t> Anomalies:-</a:t>
            </a:r>
          </a:p>
          <a:p>
            <a:pPr marL="914400" lvl="1" indent="-514350">
              <a:buNone/>
            </a:pPr>
            <a:r>
              <a:rPr lang="en-US" dirty="0"/>
              <a:t>	- </a:t>
            </a:r>
            <a:r>
              <a:rPr lang="en-US" dirty="0">
                <a:solidFill>
                  <a:srgbClr val="CC0099"/>
                </a:solidFill>
              </a:rPr>
              <a:t>Insert </a:t>
            </a:r>
            <a:r>
              <a:rPr lang="en-US" dirty="0"/>
              <a:t>:- If we want to insert a new Dept information/Job Information, we can’t do without adding Project compulsorily.</a:t>
            </a:r>
          </a:p>
          <a:p>
            <a:pPr marL="914400" lvl="1" indent="-514350">
              <a:buNone/>
            </a:pPr>
            <a:r>
              <a:rPr lang="en-US" dirty="0"/>
              <a:t>	- </a:t>
            </a:r>
            <a:r>
              <a:rPr lang="en-US" dirty="0">
                <a:solidFill>
                  <a:srgbClr val="CC0099"/>
                </a:solidFill>
              </a:rPr>
              <a:t>Update</a:t>
            </a:r>
            <a:r>
              <a:rPr lang="en-US" dirty="0"/>
              <a:t> :- If information about Project gets changed/dept’s Information gets changed, changes have to be made all over the table causing redundancy . Even if we forget to make changes at one place ,our data is going to be in the  inconsistent state</a:t>
            </a:r>
          </a:p>
          <a:p>
            <a:pPr marL="914400" lvl="1" indent="-514350">
              <a:buNone/>
            </a:pPr>
            <a:r>
              <a:rPr lang="en-US" dirty="0"/>
              <a:t>	- </a:t>
            </a:r>
            <a:r>
              <a:rPr lang="en-US" dirty="0">
                <a:solidFill>
                  <a:srgbClr val="CC0099"/>
                </a:solidFill>
              </a:rPr>
              <a:t>Delete</a:t>
            </a:r>
            <a:r>
              <a:rPr lang="en-US" dirty="0"/>
              <a:t> :- If Project is removed employees as well as Department’s Information is going.</a:t>
            </a:r>
          </a:p>
          <a:p>
            <a:pPr marL="914400" lvl="1" indent="-514350">
              <a:buNone/>
            </a:pPr>
            <a:r>
              <a:rPr lang="en-US" dirty="0"/>
              <a:t>	If Employee resigns Or if Department is </a:t>
            </a:r>
            <a:r>
              <a:rPr lang="en-US" dirty="0" err="1"/>
              <a:t>going,then</a:t>
            </a:r>
            <a:r>
              <a:rPr lang="en-US" dirty="0"/>
              <a:t> Project’s info gets removed.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Need for NORMALIZATION</a:t>
            </a:r>
          </a:p>
        </p:txBody>
      </p:sp>
      <p:sp>
        <p:nvSpPr>
          <p:cNvPr id="3" name="Content Placeholder 2"/>
          <p:cNvSpPr>
            <a:spLocks noGrp="1"/>
          </p:cNvSpPr>
          <p:nvPr>
            <p:ph idx="1"/>
          </p:nvPr>
        </p:nvSpPr>
        <p:spPr/>
        <p:txBody>
          <a:bodyPr/>
          <a:lstStyle/>
          <a:p>
            <a:r>
              <a:rPr lang="en-US" dirty="0"/>
              <a:t>To remove all these problems from the current table we need to </a:t>
            </a:r>
            <a:r>
              <a:rPr lang="en-US" u="sng" dirty="0"/>
              <a:t>Normalize</a:t>
            </a:r>
            <a:r>
              <a:rPr lang="en-US" dirty="0"/>
              <a:t> it by separating data into multiple tables &amp; by following different rules of Normalization to avoid previously specified problems.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1NF</a:t>
            </a:r>
          </a:p>
        </p:txBody>
      </p:sp>
      <p:sp>
        <p:nvSpPr>
          <p:cNvPr id="3" name="Content Placeholder 2"/>
          <p:cNvSpPr>
            <a:spLocks noGrp="1"/>
          </p:cNvSpPr>
          <p:nvPr>
            <p:ph idx="1"/>
          </p:nvPr>
        </p:nvSpPr>
        <p:spPr/>
        <p:txBody>
          <a:bodyPr/>
          <a:lstStyle/>
          <a:p>
            <a:pPr>
              <a:buNone/>
            </a:pPr>
            <a:r>
              <a:rPr lang="en-US" dirty="0"/>
              <a:t> Rule :-</a:t>
            </a:r>
          </a:p>
          <a:p>
            <a:r>
              <a:rPr lang="en-US" dirty="0"/>
              <a:t> All attribute values are atomic.</a:t>
            </a:r>
          </a:p>
          <a:p>
            <a:r>
              <a:rPr lang="en-US" dirty="0"/>
              <a:t> No repeating group, no composite attributes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1912</TotalTime>
  <Words>768</Words>
  <Application>Microsoft Office PowerPoint</Application>
  <PresentationFormat>Widescreen</PresentationFormat>
  <Paragraphs>93</Paragraphs>
  <Slides>25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Arial</vt:lpstr>
      <vt:lpstr>Calibri</vt:lpstr>
      <vt:lpstr>Montserrat</vt:lpstr>
      <vt:lpstr>Montserrat Light</vt:lpstr>
      <vt:lpstr>Montserrat Medium</vt:lpstr>
      <vt:lpstr>Muli</vt:lpstr>
      <vt:lpstr>Wingdings</vt:lpstr>
      <vt:lpstr>Office Theme</vt:lpstr>
      <vt:lpstr>Worksheet</vt:lpstr>
      <vt:lpstr>PowerPoint Presentation</vt:lpstr>
      <vt:lpstr>NORMALIZATION</vt:lpstr>
      <vt:lpstr>Normalization</vt:lpstr>
      <vt:lpstr>Benefits of Normalization</vt:lpstr>
      <vt:lpstr>PowerPoint Presentation</vt:lpstr>
      <vt:lpstr>Need for NORMALIZATION Contd..</vt:lpstr>
      <vt:lpstr>Need for NORMALIZATION Contd..</vt:lpstr>
      <vt:lpstr>Need for NORMALIZATION</vt:lpstr>
      <vt:lpstr>1NF</vt:lpstr>
      <vt:lpstr>1NF</vt:lpstr>
      <vt:lpstr>2 Normal Form(2NF)</vt:lpstr>
      <vt:lpstr>2NF</vt:lpstr>
      <vt:lpstr>3NF</vt:lpstr>
      <vt:lpstr>Exploring 2NF</vt:lpstr>
      <vt:lpstr>3NF</vt:lpstr>
      <vt:lpstr>Effects after NORMALIZATION</vt:lpstr>
      <vt:lpstr>Example with first three forms</vt:lpstr>
      <vt:lpstr>Table now in 1NF</vt:lpstr>
      <vt:lpstr>Second Normal Form:  Each column must depend on the *entire* primary key. </vt:lpstr>
      <vt:lpstr>Third Normal Form:  Each column must depend on *directly* on the primary key. </vt:lpstr>
      <vt:lpstr>Assignments</vt:lpstr>
      <vt:lpstr>1NF</vt:lpstr>
      <vt:lpstr>2NF</vt:lpstr>
      <vt:lpstr>Transforming to 3NF</vt:lpstr>
      <vt:lpstr>Physical Presence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Snehal Sawant</dc:creator>
  <cp:lastModifiedBy>Trupti Kulkarni</cp:lastModifiedBy>
  <cp:revision>106</cp:revision>
  <dcterms:created xsi:type="dcterms:W3CDTF">2023-04-19T11:21:44Z</dcterms:created>
  <dcterms:modified xsi:type="dcterms:W3CDTF">2024-06-10T07:11:39Z</dcterms:modified>
</cp:coreProperties>
</file>