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68" r:id="rId2"/>
    <p:sldId id="269" r:id="rId3"/>
    <p:sldId id="257" r:id="rId4"/>
    <p:sldId id="258" r:id="rId5"/>
    <p:sldId id="259" r:id="rId6"/>
    <p:sldId id="260" r:id="rId7"/>
    <p:sldId id="318" r:id="rId8"/>
    <p:sldId id="261" r:id="rId9"/>
    <p:sldId id="262" r:id="rId10"/>
    <p:sldId id="264" r:id="rId11"/>
    <p:sldId id="265" r:id="rId12"/>
    <p:sldId id="266" r:id="rId13"/>
    <p:sldId id="319" r:id="rId14"/>
    <p:sldId id="271" r:id="rId15"/>
    <p:sldId id="320" r:id="rId16"/>
    <p:sldId id="321" r:id="rId17"/>
    <p:sldId id="270"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1"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26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F74"/>
    <a:srgbClr val="00B2DC"/>
    <a:srgbClr val="E6F8FC"/>
    <a:srgbClr val="E85A50"/>
    <a:srgbClr val="AC322C"/>
    <a:srgbClr val="F59120"/>
    <a:srgbClr val="FBB615"/>
    <a:srgbClr val="EDC7B9"/>
    <a:srgbClr val="12121E"/>
    <a:srgbClr val="FCD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64" d="100"/>
          <a:sy n="64" d="100"/>
        </p:scale>
        <p:origin x="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C76DA-5574-4157-B62F-20384F571CBC}"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1FC32-011A-4547-9318-1486604A96F4}" type="slidenum">
              <a:rPr lang="en-US" smtClean="0"/>
              <a:t>‹#›</a:t>
            </a:fld>
            <a:endParaRPr lang="en-US"/>
          </a:p>
        </p:txBody>
      </p:sp>
    </p:spTree>
    <p:extLst>
      <p:ext uri="{BB962C8B-B14F-4D97-AF65-F5344CB8AC3E}">
        <p14:creationId xmlns:p14="http://schemas.microsoft.com/office/powerpoint/2010/main" val="2741246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me Pag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8" b="3333"/>
          <a:stretch/>
        </p:blipFill>
        <p:spPr>
          <a:xfrm>
            <a:off x="0" y="-1"/>
            <a:ext cx="12192000" cy="6765653"/>
          </a:xfrm>
          <a:prstGeom prst="rect">
            <a:avLst/>
          </a:prstGeom>
        </p:spPr>
      </p:pic>
    </p:spTree>
    <p:extLst>
      <p:ext uri="{BB962C8B-B14F-4D97-AF65-F5344CB8AC3E}">
        <p14:creationId xmlns:p14="http://schemas.microsoft.com/office/powerpoint/2010/main" val="129291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4"/>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377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3"/>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2992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40E90-F1EA-CE6C-4352-712F30158875}"/>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3" name="Footer Placeholder 2">
            <a:extLst>
              <a:ext uri="{FF2B5EF4-FFF2-40B4-BE49-F238E27FC236}">
                <a16:creationId xmlns:a16="http://schemas.microsoft.com/office/drawing/2014/main" id="{F4492B38-6A36-7379-D109-C7F86635D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35841-5A9D-FF6C-2CA1-674AAA227388}"/>
              </a:ext>
            </a:extLst>
          </p:cNvPr>
          <p:cNvSpPr>
            <a:spLocks noGrp="1"/>
          </p:cNvSpPr>
          <p:nvPr>
            <p:ph type="sldNum" sz="quarter" idx="12"/>
          </p:nvPr>
        </p:nvSpPr>
        <p:spPr/>
        <p:txBody>
          <a:bodyPr/>
          <a:lstStyle/>
          <a:p>
            <a:fld id="{98C369B8-0EBA-44E4-A0A2-3F54D725A438}" type="slidenum">
              <a:rPr lang="en-US" smtClean="0"/>
              <a:t>‹#›</a:t>
            </a:fld>
            <a:endParaRPr lang="en-US"/>
          </a:p>
        </p:txBody>
      </p:sp>
    </p:spTree>
    <p:extLst>
      <p:ext uri="{BB962C8B-B14F-4D97-AF65-F5344CB8AC3E}">
        <p14:creationId xmlns:p14="http://schemas.microsoft.com/office/powerpoint/2010/main" val="262048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307852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87036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45CC7E6-F684-4E3E-7B06-97EF9ADE98B0}"/>
              </a:ext>
            </a:extLst>
          </p:cNvPr>
          <p:cNvSpPr>
            <a:spLocks noGrp="1"/>
          </p:cNvSpPr>
          <p:nvPr>
            <p:ph type="dt" sz="half" idx="10"/>
          </p:nvPr>
        </p:nvSpPr>
        <p:spPr/>
        <p:txBody>
          <a:bodyPr/>
          <a:lstStyle>
            <a:lvl1pPr>
              <a:defRPr/>
            </a:lvl1pPr>
          </a:lstStyle>
          <a:p>
            <a:pPr>
              <a:defRPr/>
            </a:pPr>
            <a:fld id="{89ACF5A6-2A40-4EB4-9558-84871C420375}" type="datetimeFigureOut">
              <a:rPr lang="en-US"/>
              <a:pPr>
                <a:defRPr/>
              </a:pPr>
              <a:t>6/10/2024</a:t>
            </a:fld>
            <a:endParaRPr lang="en-US"/>
          </a:p>
        </p:txBody>
      </p:sp>
      <p:sp>
        <p:nvSpPr>
          <p:cNvPr id="4" name="Footer Placeholder 4">
            <a:extLst>
              <a:ext uri="{FF2B5EF4-FFF2-40B4-BE49-F238E27FC236}">
                <a16:creationId xmlns:a16="http://schemas.microsoft.com/office/drawing/2014/main" id="{7CAEDBE1-70A8-1040-47D9-F40BBAF8A7B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A696C6E-0A1B-0A44-4CDF-A8EE1F61F7C8}"/>
              </a:ext>
            </a:extLst>
          </p:cNvPr>
          <p:cNvSpPr>
            <a:spLocks noGrp="1"/>
          </p:cNvSpPr>
          <p:nvPr>
            <p:ph type="sldNum" sz="quarter" idx="12"/>
          </p:nvPr>
        </p:nvSpPr>
        <p:spPr/>
        <p:txBody>
          <a:bodyPr/>
          <a:lstStyle>
            <a:lvl1pPr>
              <a:defRPr/>
            </a:lvl1pPr>
          </a:lstStyle>
          <a:p>
            <a:fld id="{6999EA54-3C48-44E7-A206-5DA5F7D3DCED}" type="slidenum">
              <a:rPr lang="en-US" altLang="en-US"/>
              <a:pPr/>
              <a:t>‹#›</a:t>
            </a:fld>
            <a:endParaRPr lang="en-US" altLang="en-US"/>
          </a:p>
        </p:txBody>
      </p:sp>
    </p:spTree>
    <p:extLst>
      <p:ext uri="{BB962C8B-B14F-4D97-AF65-F5344CB8AC3E}">
        <p14:creationId xmlns:p14="http://schemas.microsoft.com/office/powerpoint/2010/main" val="2704190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3A1881-31F5-2496-1EA4-74734FF03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CA4C25E1-8C13-E577-0A5D-3E7CE9845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9F768C-FCAC-FED8-B88B-0EBEAF75CDDC}"/>
              </a:ext>
            </a:extLst>
          </p:cNvPr>
          <p:cNvSpPr>
            <a:spLocks noGrp="1"/>
          </p:cNvSpPr>
          <p:nvPr>
            <p:ph type="sldNum" sz="quarter" idx="4"/>
          </p:nvPr>
        </p:nvSpPr>
        <p:spPr>
          <a:xfrm>
            <a:off x="9351745"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369B8-0EBA-44E4-A0A2-3F54D725A438}" type="slidenum">
              <a:rPr lang="en-US" smtClean="0"/>
              <a:t>‹#›</a:t>
            </a:fld>
            <a:endParaRPr lang="en-US"/>
          </a:p>
        </p:txBody>
      </p:sp>
      <p:grpSp>
        <p:nvGrpSpPr>
          <p:cNvPr id="12" name="Group 11"/>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900165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5" r:id="rId4"/>
    <p:sldLayoutId id="2147483662" r:id="rId5"/>
    <p:sldLayoutId id="2147483663" r:id="rId6"/>
    <p:sldLayoutId id="214748366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oleObject" Target="../embeddings/oleObject1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5EF79-2E66-4600-7D7D-5A68CA126D4F}"/>
              </a:ext>
            </a:extLst>
          </p:cNvPr>
          <p:cNvSpPr txBox="1"/>
          <p:nvPr/>
        </p:nvSpPr>
        <p:spPr>
          <a:xfrm>
            <a:off x="6944265" y="122069"/>
            <a:ext cx="6038490" cy="1015663"/>
          </a:xfrm>
          <a:prstGeom prst="rect">
            <a:avLst/>
          </a:prstGeom>
          <a:noFill/>
        </p:spPr>
        <p:txBody>
          <a:bodyPr wrap="square" rtlCol="0">
            <a:spAutoFit/>
          </a:bodyPr>
          <a:lstStyle/>
          <a:p>
            <a:pPr algn="ctr"/>
            <a:r>
              <a:rPr lang="en-US" sz="3000" b="1" spc="300" dirty="0" err="1">
                <a:solidFill>
                  <a:srgbClr val="E85A50"/>
                </a:solidFill>
                <a:latin typeface="Montserrat Light" panose="00000400000000000000" pitchFamily="2" charset="0"/>
              </a:rPr>
              <a:t>DEliVERiNG</a:t>
            </a:r>
            <a:r>
              <a:rPr lang="en-US" sz="3000" b="1" spc="300" dirty="0" err="1">
                <a:solidFill>
                  <a:srgbClr val="00B3DD"/>
                </a:solidFill>
                <a:latin typeface="Montserrat Light" panose="00000400000000000000" pitchFamily="2" charset="0"/>
              </a:rPr>
              <a:t>SKiLLS</a:t>
            </a:r>
            <a:endParaRPr lang="en-US" sz="3000" b="1" spc="300" dirty="0">
              <a:solidFill>
                <a:srgbClr val="00B3DD"/>
              </a:solidFill>
              <a:latin typeface="Montserrat Light" panose="00000400000000000000" pitchFamily="2" charset="0"/>
            </a:endParaRPr>
          </a:p>
          <a:p>
            <a:pPr algn="ctr"/>
            <a:r>
              <a:rPr lang="en-US" sz="3000" b="1" spc="300" dirty="0" err="1">
                <a:solidFill>
                  <a:srgbClr val="E85A50"/>
                </a:solidFill>
                <a:latin typeface="Montserrat Light" panose="00000400000000000000" pitchFamily="2" charset="0"/>
              </a:rPr>
              <a:t>DRiViNG</a:t>
            </a:r>
            <a:r>
              <a:rPr lang="en-US" sz="3000" b="1" spc="300" dirty="0" err="1">
                <a:solidFill>
                  <a:srgbClr val="00B3DD"/>
                </a:solidFill>
                <a:latin typeface="Montserrat Light" panose="00000400000000000000" pitchFamily="2" charset="0"/>
              </a:rPr>
              <a:t>SUCCESS</a:t>
            </a:r>
            <a:endParaRPr lang="en-US" sz="3000" b="1" spc="300" dirty="0">
              <a:solidFill>
                <a:srgbClr val="00B3DD"/>
              </a:solidFill>
              <a:latin typeface="Montserrat Light" panose="00000400000000000000" pitchFamily="2" charset="0"/>
            </a:endParaRPr>
          </a:p>
        </p:txBody>
      </p:sp>
      <p:sp>
        <p:nvSpPr>
          <p:cNvPr id="4" name="TextBox 3">
            <a:extLst>
              <a:ext uri="{FF2B5EF4-FFF2-40B4-BE49-F238E27FC236}">
                <a16:creationId xmlns:a16="http://schemas.microsoft.com/office/drawing/2014/main" id="{CFC8A88C-E55C-40C2-DFAF-9786C170AB4F}"/>
              </a:ext>
            </a:extLst>
          </p:cNvPr>
          <p:cNvSpPr txBox="1"/>
          <p:nvPr/>
        </p:nvSpPr>
        <p:spPr>
          <a:xfrm>
            <a:off x="10477763" y="6471111"/>
            <a:ext cx="1606530" cy="276999"/>
          </a:xfrm>
          <a:prstGeom prst="rect">
            <a:avLst/>
          </a:prstGeom>
          <a:noFill/>
        </p:spPr>
        <p:txBody>
          <a:bodyPr wrap="none" rtlCol="0">
            <a:spAutoFit/>
          </a:bodyPr>
          <a:lstStyle/>
          <a:p>
            <a:r>
              <a:rPr lang="en-US" sz="1200" dirty="0">
                <a:solidFill>
                  <a:srgbClr val="E85A50"/>
                </a:solidFill>
                <a:latin typeface="Montserrat" panose="00000500000000000000" pitchFamily="2" charset="0"/>
              </a:rPr>
              <a:t>www.VINSYS.COM</a:t>
            </a:r>
          </a:p>
        </p:txBody>
      </p:sp>
      <p:pic>
        <p:nvPicPr>
          <p:cNvPr id="5" name="Picture 4">
            <a:extLst>
              <a:ext uri="{FF2B5EF4-FFF2-40B4-BE49-F238E27FC236}">
                <a16:creationId xmlns:a16="http://schemas.microsoft.com/office/drawing/2014/main" id="{389AEDA9-25A6-6407-71CC-497490A9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118" y="6221317"/>
            <a:ext cx="88910" cy="24979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932" y="216959"/>
            <a:ext cx="1627935" cy="1201364"/>
          </a:xfrm>
          <a:prstGeom prst="rect">
            <a:avLst/>
          </a:prstGeom>
        </p:spPr>
      </p:pic>
    </p:spTree>
    <p:extLst>
      <p:ext uri="{BB962C8B-B14F-4D97-AF65-F5344CB8AC3E}">
        <p14:creationId xmlns:p14="http://schemas.microsoft.com/office/powerpoint/2010/main" val="2657450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2F0C4AD-137B-7346-2A4B-6F2678A468EF}"/>
              </a:ext>
            </a:extLst>
          </p:cNvPr>
          <p:cNvSpPr>
            <a:spLocks noGrp="1"/>
          </p:cNvSpPr>
          <p:nvPr>
            <p:ph type="ctrTitle"/>
          </p:nvPr>
        </p:nvSpPr>
        <p:spPr/>
        <p:txBody>
          <a:bodyPr/>
          <a:lstStyle/>
          <a:p>
            <a:pPr eaLnBrk="1" hangingPunct="1"/>
            <a:r>
              <a:rPr lang="en-US" altLang="en-US"/>
              <a:t>RDBMS </a:t>
            </a:r>
          </a:p>
        </p:txBody>
      </p:sp>
      <p:sp>
        <p:nvSpPr>
          <p:cNvPr id="10243" name="Content Placeholder 2">
            <a:extLst>
              <a:ext uri="{FF2B5EF4-FFF2-40B4-BE49-F238E27FC236}">
                <a16:creationId xmlns:a16="http://schemas.microsoft.com/office/drawing/2014/main" id="{BB0C12B7-1EA2-F09D-D682-D6AC7E981B5B}"/>
              </a:ext>
            </a:extLst>
          </p:cNvPr>
          <p:cNvSpPr>
            <a:spLocks noGrp="1"/>
          </p:cNvSpPr>
          <p:nvPr>
            <p:ph idx="1"/>
          </p:nvPr>
        </p:nvSpPr>
        <p:spPr/>
        <p:txBody>
          <a:bodyPr/>
          <a:lstStyle/>
          <a:p>
            <a:pPr eaLnBrk="1" hangingPunct="1"/>
            <a:r>
              <a:rPr lang="en-US" altLang="en-US" b="1"/>
              <a:t>Data Abstraction</a:t>
            </a:r>
            <a:r>
              <a:rPr lang="en-US" altLang="en-US"/>
              <a:t> </a:t>
            </a:r>
            <a:endParaRPr lang="en-US" altLang="en-US" b="1"/>
          </a:p>
          <a:p>
            <a:pPr eaLnBrk="1" hangingPunct="1"/>
            <a:endParaRPr lang="en-US" altLang="en-US">
              <a:cs typeface="Arial" panose="020B0604020202020204" pitchFamily="34" charset="0"/>
            </a:endParaRPr>
          </a:p>
          <a:p>
            <a:pPr eaLnBrk="1" hangingPunct="1"/>
            <a:r>
              <a:rPr lang="en-US" altLang="en-US">
                <a:cs typeface="Arial" panose="020B0604020202020204" pitchFamily="34" charset="0"/>
              </a:rPr>
              <a:t>The system hides certain details of how data is stored and maintained. </a:t>
            </a:r>
          </a:p>
          <a:p>
            <a:pPr eaLnBrk="1" hangingPunct="1">
              <a:buFontTx/>
              <a:buNone/>
            </a:pPr>
            <a:endParaRPr lang="en-US" altLang="en-US">
              <a:cs typeface="Arial" panose="020B0604020202020204" pitchFamily="34" charset="0"/>
            </a:endParaRPr>
          </a:p>
          <a:p>
            <a:pPr eaLnBrk="1" hangingPunct="1"/>
            <a:r>
              <a:rPr lang="en-US" altLang="en-US">
                <a:cs typeface="Arial" panose="020B0604020202020204" pitchFamily="34" charset="0"/>
              </a:rPr>
              <a:t>Actual complexity should be hidden from database users. </a:t>
            </a:r>
          </a:p>
          <a:p>
            <a:pPr eaLnBrk="1" hangingPunct="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BA27858-24A6-9CA1-B3AA-BD0F5FE54A78}"/>
              </a:ext>
            </a:extLst>
          </p:cNvPr>
          <p:cNvSpPr>
            <a:spLocks noGrp="1"/>
          </p:cNvSpPr>
          <p:nvPr>
            <p:ph type="ctrTitle"/>
          </p:nvPr>
        </p:nvSpPr>
        <p:spPr/>
        <p:txBody>
          <a:bodyPr/>
          <a:lstStyle/>
          <a:p>
            <a:pPr eaLnBrk="1" hangingPunct="1"/>
            <a:r>
              <a:rPr lang="en-US" altLang="en-US">
                <a:solidFill>
                  <a:srgbClr val="000000"/>
                </a:solidFill>
                <a:cs typeface="Arial" panose="020B0604020202020204" pitchFamily="34" charset="0"/>
              </a:rPr>
              <a:t>Levels of Abstraction</a:t>
            </a:r>
            <a:endParaRPr lang="en-US" altLang="en-US"/>
          </a:p>
        </p:txBody>
      </p:sp>
      <p:sp>
        <p:nvSpPr>
          <p:cNvPr id="11267" name="Content Placeholder 2">
            <a:extLst>
              <a:ext uri="{FF2B5EF4-FFF2-40B4-BE49-F238E27FC236}">
                <a16:creationId xmlns:a16="http://schemas.microsoft.com/office/drawing/2014/main" id="{E622855D-72A1-375A-D02B-59DEB060F569}"/>
              </a:ext>
            </a:extLst>
          </p:cNvPr>
          <p:cNvSpPr>
            <a:spLocks noGrp="1"/>
          </p:cNvSpPr>
          <p:nvPr>
            <p:ph idx="1"/>
          </p:nvPr>
        </p:nvSpPr>
        <p:spPr/>
        <p:txBody>
          <a:bodyPr/>
          <a:lstStyle/>
          <a:p>
            <a:pPr eaLnBrk="1" hangingPunct="1">
              <a:buFontTx/>
              <a:buNone/>
            </a:pPr>
            <a:r>
              <a:rPr lang="en-US" altLang="en-US">
                <a:solidFill>
                  <a:srgbClr val="000000"/>
                </a:solidFill>
                <a:cs typeface="Arial" panose="020B0604020202020204" pitchFamily="34" charset="0"/>
              </a:rPr>
              <a:t>There are several levels of abstraction:</a:t>
            </a:r>
          </a:p>
          <a:p>
            <a:pPr eaLnBrk="1" hangingPunct="1"/>
            <a:endParaRPr lang="en-US" altLang="en-US">
              <a:solidFill>
                <a:srgbClr val="000000"/>
              </a:solidFill>
              <a:cs typeface="Times New Roman" panose="02020603050405020304" pitchFamily="18" charset="0"/>
            </a:endParaRPr>
          </a:p>
          <a:p>
            <a:pPr eaLnBrk="1" hangingPunct="1"/>
            <a:r>
              <a:rPr lang="en-US" altLang="en-US">
                <a:solidFill>
                  <a:srgbClr val="000000"/>
                </a:solidFill>
                <a:cs typeface="Arial" panose="020B0604020202020204" pitchFamily="34" charset="0"/>
              </a:rPr>
              <a:t>Physical Level </a:t>
            </a:r>
          </a:p>
          <a:p>
            <a:pPr eaLnBrk="1" hangingPunct="1"/>
            <a:endParaRPr lang="en-US" altLang="en-US">
              <a:solidFill>
                <a:srgbClr val="000000"/>
              </a:solidFill>
              <a:cs typeface="Arial" panose="020B0604020202020204" pitchFamily="34" charset="0"/>
            </a:endParaRPr>
          </a:p>
          <a:p>
            <a:pPr eaLnBrk="1" hangingPunct="1"/>
            <a:r>
              <a:rPr lang="en-US" altLang="en-US">
                <a:solidFill>
                  <a:srgbClr val="000000"/>
                </a:solidFill>
                <a:cs typeface="Arial" panose="020B0604020202020204" pitchFamily="34" charset="0"/>
              </a:rPr>
              <a:t>Conceptual Level</a:t>
            </a:r>
          </a:p>
          <a:p>
            <a:pPr eaLnBrk="1" hangingPunct="1"/>
            <a:endParaRPr lang="en-US" altLang="en-US">
              <a:solidFill>
                <a:srgbClr val="000000"/>
              </a:solidFill>
              <a:cs typeface="Arial" panose="020B0604020202020204" pitchFamily="34" charset="0"/>
            </a:endParaRPr>
          </a:p>
          <a:p>
            <a:pPr eaLnBrk="1" hangingPunct="1"/>
            <a:r>
              <a:rPr lang="en-US" altLang="en-US">
                <a:solidFill>
                  <a:srgbClr val="000000"/>
                </a:solidFill>
                <a:cs typeface="Arial" panose="020B0604020202020204" pitchFamily="34" charset="0"/>
              </a:rPr>
              <a:t>View Level</a:t>
            </a:r>
            <a:endParaRPr lang="en-US" altLang="en-US"/>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2B44-FF42-6DAF-1B95-1995736471B1}"/>
              </a:ext>
            </a:extLst>
          </p:cNvPr>
          <p:cNvSpPr>
            <a:spLocks noGrp="1"/>
          </p:cNvSpPr>
          <p:nvPr>
            <p:ph type="ctrTitle"/>
          </p:nvPr>
        </p:nvSpPr>
        <p:spPr/>
        <p:txBody>
          <a:bodyPr rtlCol="0">
            <a:normAutofit fontScale="90000"/>
          </a:bodyPr>
          <a:lstStyle/>
          <a:p>
            <a:pPr>
              <a:defRPr/>
            </a:pPr>
            <a:r>
              <a:rPr lang="en-US" dirty="0">
                <a:solidFill>
                  <a:srgbClr val="000000"/>
                </a:solidFill>
                <a:cs typeface="Arial" charset="0"/>
              </a:rPr>
              <a:t>Levels of Abstraction</a:t>
            </a:r>
            <a:br>
              <a:rPr lang="en-US" dirty="0">
                <a:solidFill>
                  <a:srgbClr val="000000"/>
                </a:solidFill>
                <a:cs typeface="Arial" charset="0"/>
              </a:rPr>
            </a:br>
            <a:endParaRPr lang="en-US" dirty="0"/>
          </a:p>
        </p:txBody>
      </p:sp>
      <p:sp>
        <p:nvSpPr>
          <p:cNvPr id="3" name="Content Placeholder 2">
            <a:extLst>
              <a:ext uri="{FF2B5EF4-FFF2-40B4-BE49-F238E27FC236}">
                <a16:creationId xmlns:a16="http://schemas.microsoft.com/office/drawing/2014/main" id="{B259C7AC-AEF0-302C-F444-6BD0B67CAE1D}"/>
              </a:ext>
            </a:extLst>
          </p:cNvPr>
          <p:cNvSpPr>
            <a:spLocks noGrp="1"/>
          </p:cNvSpPr>
          <p:nvPr>
            <p:ph idx="1"/>
          </p:nvPr>
        </p:nvSpPr>
        <p:spPr/>
        <p:txBody>
          <a:bodyPr/>
          <a:lstStyle/>
          <a:p>
            <a:endParaRPr lang="en-US"/>
          </a:p>
        </p:txBody>
      </p:sp>
      <p:sp>
        <p:nvSpPr>
          <p:cNvPr id="12291" name="Rectangle 2">
            <a:extLst>
              <a:ext uri="{FF2B5EF4-FFF2-40B4-BE49-F238E27FC236}">
                <a16:creationId xmlns:a16="http://schemas.microsoft.com/office/drawing/2014/main" id="{1F82A92C-8E66-E28D-0C13-B118DF921596}"/>
              </a:ext>
            </a:extLst>
          </p:cNvPr>
          <p:cNvSpPr>
            <a:spLocks noChangeArrowheads="1"/>
          </p:cNvSpPr>
          <p:nvPr/>
        </p:nvSpPr>
        <p:spPr bwMode="auto">
          <a:xfrm>
            <a:off x="3962400" y="1828800"/>
            <a:ext cx="1066800" cy="914400"/>
          </a:xfrm>
          <a:prstGeom prst="rect">
            <a:avLst/>
          </a:prstGeom>
          <a:solidFill>
            <a:srgbClr val="FFFF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000">
              <a:latin typeface="Times New Roman" panose="02020603050405020304" pitchFamily="18" charset="0"/>
            </a:endParaRPr>
          </a:p>
          <a:p>
            <a:r>
              <a:rPr lang="en-US" altLang="en-US" sz="2000" b="1">
                <a:latin typeface="Calibri" panose="020F0502020204030204" pitchFamily="34" charset="0"/>
              </a:rPr>
              <a:t>View 1</a:t>
            </a:r>
          </a:p>
        </p:txBody>
      </p:sp>
      <p:sp>
        <p:nvSpPr>
          <p:cNvPr id="12292" name="Rectangle 3">
            <a:extLst>
              <a:ext uri="{FF2B5EF4-FFF2-40B4-BE49-F238E27FC236}">
                <a16:creationId xmlns:a16="http://schemas.microsoft.com/office/drawing/2014/main" id="{0F903E0C-565D-1F49-02CD-C85572270CA5}"/>
              </a:ext>
            </a:extLst>
          </p:cNvPr>
          <p:cNvSpPr>
            <a:spLocks noChangeArrowheads="1"/>
          </p:cNvSpPr>
          <p:nvPr/>
        </p:nvSpPr>
        <p:spPr bwMode="auto">
          <a:xfrm>
            <a:off x="5334000" y="1828800"/>
            <a:ext cx="1066800" cy="914400"/>
          </a:xfrm>
          <a:prstGeom prst="rect">
            <a:avLst/>
          </a:prstGeom>
          <a:solidFill>
            <a:srgbClr val="FFFF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000">
              <a:latin typeface="Times New Roman" panose="02020603050405020304" pitchFamily="18" charset="0"/>
            </a:endParaRPr>
          </a:p>
          <a:p>
            <a:r>
              <a:rPr lang="en-US" altLang="en-US" sz="2000" b="1">
                <a:latin typeface="Calibri" panose="020F0502020204030204" pitchFamily="34" charset="0"/>
              </a:rPr>
              <a:t>View 2</a:t>
            </a:r>
          </a:p>
        </p:txBody>
      </p:sp>
      <p:sp>
        <p:nvSpPr>
          <p:cNvPr id="12293" name="Rectangle 4">
            <a:extLst>
              <a:ext uri="{FF2B5EF4-FFF2-40B4-BE49-F238E27FC236}">
                <a16:creationId xmlns:a16="http://schemas.microsoft.com/office/drawing/2014/main" id="{6E89BE30-45AE-4AB6-859E-4A0388F548CA}"/>
              </a:ext>
            </a:extLst>
          </p:cNvPr>
          <p:cNvSpPr>
            <a:spLocks noChangeArrowheads="1"/>
          </p:cNvSpPr>
          <p:nvPr/>
        </p:nvSpPr>
        <p:spPr bwMode="auto">
          <a:xfrm>
            <a:off x="7200900" y="1828800"/>
            <a:ext cx="1028700" cy="914400"/>
          </a:xfrm>
          <a:prstGeom prst="rect">
            <a:avLst/>
          </a:prstGeom>
          <a:solidFill>
            <a:srgbClr val="FFFF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000">
              <a:latin typeface="Times New Roman" panose="02020603050405020304" pitchFamily="18" charset="0"/>
            </a:endParaRPr>
          </a:p>
          <a:p>
            <a:r>
              <a:rPr lang="en-US" altLang="en-US" sz="2000" b="1">
                <a:latin typeface="Calibri" panose="020F0502020204030204" pitchFamily="34" charset="0"/>
              </a:rPr>
              <a:t>View n</a:t>
            </a:r>
          </a:p>
        </p:txBody>
      </p:sp>
      <p:sp>
        <p:nvSpPr>
          <p:cNvPr id="12294" name="Line 5">
            <a:extLst>
              <a:ext uri="{FF2B5EF4-FFF2-40B4-BE49-F238E27FC236}">
                <a16:creationId xmlns:a16="http://schemas.microsoft.com/office/drawing/2014/main" id="{85CD0EA1-AC28-6E48-F9E8-0C55968799E3}"/>
              </a:ext>
            </a:extLst>
          </p:cNvPr>
          <p:cNvSpPr>
            <a:spLocks noChangeShapeType="1"/>
          </p:cNvSpPr>
          <p:nvPr/>
        </p:nvSpPr>
        <p:spPr bwMode="auto">
          <a:xfrm>
            <a:off x="6400800" y="2514600"/>
            <a:ext cx="571500" cy="1588"/>
          </a:xfrm>
          <a:prstGeom prst="line">
            <a:avLst/>
          </a:prstGeom>
          <a:noFill/>
          <a:ln w="9525">
            <a:solidFill>
              <a:srgbClr val="000000"/>
            </a:solidFill>
            <a:prstDash val="lgDashDotDot"/>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Rectangle 6">
            <a:extLst>
              <a:ext uri="{FF2B5EF4-FFF2-40B4-BE49-F238E27FC236}">
                <a16:creationId xmlns:a16="http://schemas.microsoft.com/office/drawing/2014/main" id="{1528A554-E6E7-B827-C17C-FD193C0C77D1}"/>
              </a:ext>
            </a:extLst>
          </p:cNvPr>
          <p:cNvSpPr>
            <a:spLocks noChangeArrowheads="1"/>
          </p:cNvSpPr>
          <p:nvPr/>
        </p:nvSpPr>
        <p:spPr bwMode="auto">
          <a:xfrm>
            <a:off x="5105400" y="3314700"/>
            <a:ext cx="1981200" cy="952500"/>
          </a:xfrm>
          <a:prstGeom prst="rect">
            <a:avLst/>
          </a:prstGeom>
          <a:solidFill>
            <a:srgbClr val="FFFF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latin typeface="Calibri" panose="020F0502020204030204" pitchFamily="34" charset="0"/>
              </a:rPr>
              <a:t>Conceptual Level</a:t>
            </a:r>
          </a:p>
        </p:txBody>
      </p:sp>
      <p:sp>
        <p:nvSpPr>
          <p:cNvPr id="12296" name="Rectangle 7">
            <a:extLst>
              <a:ext uri="{FF2B5EF4-FFF2-40B4-BE49-F238E27FC236}">
                <a16:creationId xmlns:a16="http://schemas.microsoft.com/office/drawing/2014/main" id="{A491F12B-34BF-D727-9E2B-7F567857159D}"/>
              </a:ext>
            </a:extLst>
          </p:cNvPr>
          <p:cNvSpPr>
            <a:spLocks noChangeArrowheads="1"/>
          </p:cNvSpPr>
          <p:nvPr/>
        </p:nvSpPr>
        <p:spPr bwMode="auto">
          <a:xfrm>
            <a:off x="4876800" y="4646613"/>
            <a:ext cx="2362200" cy="914400"/>
          </a:xfrm>
          <a:prstGeom prst="rect">
            <a:avLst/>
          </a:prstGeom>
          <a:solidFill>
            <a:srgbClr val="FFFF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p:spPr>
        <p:txBody>
          <a:bodyPr>
            <a:flatTx/>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000" b="1">
              <a:latin typeface="Calibri" panose="020F0502020204030204" pitchFamily="34" charset="0"/>
            </a:endParaRPr>
          </a:p>
          <a:p>
            <a:pPr algn="ctr"/>
            <a:r>
              <a:rPr lang="en-US" altLang="en-US" sz="2000" b="1">
                <a:latin typeface="Calibri" panose="020F0502020204030204" pitchFamily="34" charset="0"/>
              </a:rPr>
              <a:t>Physical Level</a:t>
            </a:r>
          </a:p>
        </p:txBody>
      </p:sp>
      <p:sp>
        <p:nvSpPr>
          <p:cNvPr id="12297" name="Line 8">
            <a:extLst>
              <a:ext uri="{FF2B5EF4-FFF2-40B4-BE49-F238E27FC236}">
                <a16:creationId xmlns:a16="http://schemas.microsoft.com/office/drawing/2014/main" id="{80BC2F9C-FA5C-392E-94B1-FAD8AB2C2EEE}"/>
              </a:ext>
            </a:extLst>
          </p:cNvPr>
          <p:cNvSpPr>
            <a:spLocks noChangeShapeType="1"/>
          </p:cNvSpPr>
          <p:nvPr/>
        </p:nvSpPr>
        <p:spPr bwMode="auto">
          <a:xfrm>
            <a:off x="6057900" y="2743200"/>
            <a:ext cx="1588" cy="571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9">
            <a:extLst>
              <a:ext uri="{FF2B5EF4-FFF2-40B4-BE49-F238E27FC236}">
                <a16:creationId xmlns:a16="http://schemas.microsoft.com/office/drawing/2014/main" id="{3202A22E-E4B2-96AD-3310-B2D53D5FFE75}"/>
              </a:ext>
            </a:extLst>
          </p:cNvPr>
          <p:cNvSpPr>
            <a:spLocks noChangeShapeType="1"/>
          </p:cNvSpPr>
          <p:nvPr/>
        </p:nvSpPr>
        <p:spPr bwMode="auto">
          <a:xfrm flipV="1">
            <a:off x="6400800" y="2628900"/>
            <a:ext cx="68580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10">
            <a:extLst>
              <a:ext uri="{FF2B5EF4-FFF2-40B4-BE49-F238E27FC236}">
                <a16:creationId xmlns:a16="http://schemas.microsoft.com/office/drawing/2014/main" id="{0E19FD1F-0D6D-C0AE-DFF6-2D6837416774}"/>
              </a:ext>
            </a:extLst>
          </p:cNvPr>
          <p:cNvSpPr>
            <a:spLocks noChangeShapeType="1"/>
          </p:cNvSpPr>
          <p:nvPr/>
        </p:nvSpPr>
        <p:spPr bwMode="auto">
          <a:xfrm>
            <a:off x="4914900" y="2743200"/>
            <a:ext cx="800100" cy="571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6" name="Straight Connector 15">
            <a:extLst>
              <a:ext uri="{FF2B5EF4-FFF2-40B4-BE49-F238E27FC236}">
                <a16:creationId xmlns:a16="http://schemas.microsoft.com/office/drawing/2014/main" id="{8321CA6C-EEC9-64F3-0A4A-4F2DF4F8ADB3}"/>
              </a:ext>
            </a:extLst>
          </p:cNvPr>
          <p:cNvCxnSpPr>
            <a:endCxn id="12296" idx="0"/>
          </p:cNvCxnSpPr>
          <p:nvPr/>
        </p:nvCxnSpPr>
        <p:spPr>
          <a:xfrm rot="5400000">
            <a:off x="5867401" y="4456113"/>
            <a:ext cx="381000" cy="317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5249EC2-3B72-99D5-0612-547DF2BA933F}"/>
              </a:ext>
            </a:extLst>
          </p:cNvPr>
          <p:cNvSpPr>
            <a:spLocks noGrp="1"/>
          </p:cNvSpPr>
          <p:nvPr>
            <p:ph type="ctrTitle"/>
          </p:nvPr>
        </p:nvSpPr>
        <p:spPr/>
        <p:txBody>
          <a:bodyPr/>
          <a:lstStyle/>
          <a:p>
            <a:pPr eaLnBrk="1" hangingPunct="1"/>
            <a:r>
              <a:rPr lang="en-US" altLang="en-US">
                <a:cs typeface="Arial" panose="020B0604020202020204" pitchFamily="34" charset="0"/>
              </a:rPr>
              <a:t>Data Independence…</a:t>
            </a:r>
            <a:endParaRPr lang="en-US" altLang="en-US"/>
          </a:p>
        </p:txBody>
      </p:sp>
      <p:sp>
        <p:nvSpPr>
          <p:cNvPr id="13315" name="Content Placeholder 2">
            <a:extLst>
              <a:ext uri="{FF2B5EF4-FFF2-40B4-BE49-F238E27FC236}">
                <a16:creationId xmlns:a16="http://schemas.microsoft.com/office/drawing/2014/main" id="{3C8F937C-E0E2-7A8A-4C24-2FA856513C6A}"/>
              </a:ext>
            </a:extLst>
          </p:cNvPr>
          <p:cNvSpPr>
            <a:spLocks noGrp="1"/>
          </p:cNvSpPr>
          <p:nvPr>
            <p:ph idx="1"/>
          </p:nvPr>
        </p:nvSpPr>
        <p:spPr/>
        <p:txBody>
          <a:bodyPr/>
          <a:lstStyle/>
          <a:p>
            <a:pPr lvl="1" eaLnBrk="1" hangingPunct="1">
              <a:buFontTx/>
              <a:buNone/>
            </a:pPr>
            <a:endParaRPr lang="en-US" altLang="en-US">
              <a:solidFill>
                <a:srgbClr val="000000"/>
              </a:solidFill>
              <a:cs typeface="Arial" panose="020B0604020202020204" pitchFamily="34" charset="0"/>
            </a:endParaRPr>
          </a:p>
          <a:p>
            <a:pPr lvl="1" eaLnBrk="1" hangingPunct="1">
              <a:buFontTx/>
              <a:buNone/>
            </a:pPr>
            <a:r>
              <a:rPr lang="en-US" altLang="en-US">
                <a:solidFill>
                  <a:srgbClr val="000000"/>
                </a:solidFill>
                <a:cs typeface="Arial" panose="020B0604020202020204" pitchFamily="34" charset="0"/>
              </a:rPr>
              <a:t>There are two kinds:</a:t>
            </a:r>
          </a:p>
          <a:p>
            <a:pPr lvl="1" eaLnBrk="1" hangingPunct="1">
              <a:buFontTx/>
              <a:buNone/>
            </a:pPr>
            <a:endParaRPr lang="en-US" altLang="en-US">
              <a:solidFill>
                <a:srgbClr val="000000"/>
              </a:solidFill>
              <a:cs typeface="Times New Roman" panose="02020603050405020304" pitchFamily="18" charset="0"/>
            </a:endParaRPr>
          </a:p>
          <a:p>
            <a:pPr lvl="1" eaLnBrk="1" hangingPunct="1">
              <a:buFontTx/>
              <a:buChar char="•"/>
            </a:pPr>
            <a:r>
              <a:rPr lang="en-US" altLang="en-US">
                <a:solidFill>
                  <a:srgbClr val="000000"/>
                </a:solidFill>
                <a:cs typeface="Arial" panose="020B0604020202020204" pitchFamily="34" charset="0"/>
              </a:rPr>
              <a:t> </a:t>
            </a:r>
            <a:r>
              <a:rPr lang="en-US" altLang="en-US" b="1">
                <a:cs typeface="Arial" panose="020B0604020202020204" pitchFamily="34" charset="0"/>
              </a:rPr>
              <a:t>Physical data independence </a:t>
            </a:r>
          </a:p>
          <a:p>
            <a:pPr lvl="1" eaLnBrk="1" hangingPunct="1">
              <a:buFontTx/>
              <a:buChar char="•"/>
            </a:pPr>
            <a:endParaRPr lang="en-US" altLang="en-US" b="1">
              <a:cs typeface="Arial" panose="020B0604020202020204" pitchFamily="34" charset="0"/>
            </a:endParaRPr>
          </a:p>
          <a:p>
            <a:pPr lvl="1" eaLnBrk="1" hangingPunct="1">
              <a:buFontTx/>
              <a:buChar char="•"/>
            </a:pPr>
            <a:r>
              <a:rPr lang="en-US" altLang="en-US" b="1">
                <a:cs typeface="Arial" panose="020B0604020202020204" pitchFamily="34" charset="0"/>
              </a:rPr>
              <a:t> Logical data independence </a:t>
            </a:r>
          </a:p>
          <a:p>
            <a:pPr lvl="1" eaLnBrk="1" hangingPunct="1">
              <a:buFontTx/>
              <a:buNone/>
            </a:pPr>
            <a:r>
              <a:rPr lang="en-US" altLang="en-US">
                <a:solidFill>
                  <a:srgbClr val="000000"/>
                </a:solidFill>
                <a:cs typeface="Arial" panose="020B0604020202020204" pitchFamily="34" charset="0"/>
              </a:rPr>
              <a:t>  </a:t>
            </a:r>
            <a:endParaRPr lang="en-US" altLang="en-US"/>
          </a:p>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FEB0FBE-6664-CA1B-9FAD-4B745AB3BBA9}"/>
              </a:ext>
            </a:extLst>
          </p:cNvPr>
          <p:cNvSpPr>
            <a:spLocks noGrp="1"/>
          </p:cNvSpPr>
          <p:nvPr>
            <p:ph type="ctrTitle"/>
          </p:nvPr>
        </p:nvSpPr>
        <p:spPr/>
        <p:txBody>
          <a:bodyPr/>
          <a:lstStyle/>
          <a:p>
            <a:pPr eaLnBrk="1" hangingPunct="1"/>
            <a:r>
              <a:rPr lang="en-US" altLang="en-US"/>
              <a:t>Different Database Products </a:t>
            </a:r>
          </a:p>
        </p:txBody>
      </p:sp>
      <p:sp>
        <p:nvSpPr>
          <p:cNvPr id="3" name="Content Placeholder 2">
            <a:extLst>
              <a:ext uri="{FF2B5EF4-FFF2-40B4-BE49-F238E27FC236}">
                <a16:creationId xmlns:a16="http://schemas.microsoft.com/office/drawing/2014/main" id="{64CB349E-1095-3E0E-095B-337F7496A05C}"/>
              </a:ext>
            </a:extLst>
          </p:cNvPr>
          <p:cNvSpPr>
            <a:spLocks noGrp="1"/>
          </p:cNvSpPr>
          <p:nvPr>
            <p:ph idx="1"/>
          </p:nvPr>
        </p:nvSpPr>
        <p:spPr/>
        <p:txBody>
          <a:bodyPr rtlCol="0">
            <a:normAutofit/>
          </a:bodyPr>
          <a:lstStyle/>
          <a:p>
            <a:pPr>
              <a:defRPr/>
            </a:pPr>
            <a:r>
              <a:rPr lang="en-US" dirty="0"/>
              <a:t>Access –Good for Stand Alone machines </a:t>
            </a:r>
          </a:p>
          <a:p>
            <a:pPr lvl="1">
              <a:defRPr/>
            </a:pPr>
            <a:r>
              <a:rPr lang="en-US" dirty="0"/>
              <a:t>Grocery market</a:t>
            </a:r>
          </a:p>
          <a:p>
            <a:pPr>
              <a:defRPr/>
            </a:pPr>
            <a:r>
              <a:rPr lang="en-US" dirty="0"/>
              <a:t>My SQL –Based applications(Free Downloadable Versions) But support only ANSII &amp; work on only Windows .</a:t>
            </a:r>
          </a:p>
          <a:p>
            <a:pPr>
              <a:defRPr/>
            </a:pPr>
            <a:r>
              <a:rPr lang="en-US" dirty="0"/>
              <a:t>Microsoft SQL SERVER –Comes with </a:t>
            </a:r>
            <a:r>
              <a:rPr lang="en-US" dirty="0" err="1"/>
              <a:t>.Net</a:t>
            </a:r>
            <a:r>
              <a:rPr lang="en-US" dirty="0"/>
              <a:t>         </a:t>
            </a:r>
          </a:p>
          <a:p>
            <a:pPr>
              <a:defRPr/>
            </a:pPr>
            <a:r>
              <a:rPr lang="en-US" dirty="0"/>
              <a:t>Sybase –For financial applications. Available for Unix, WinNT etc</a:t>
            </a:r>
          </a:p>
          <a:p>
            <a:pPr>
              <a:defRPr/>
            </a:pPr>
            <a:r>
              <a:rPr lang="en-US" dirty="0"/>
              <a:t>ORACLE –Scalability factor, One of the leading database products.  Also has wide range of tools</a:t>
            </a:r>
          </a:p>
          <a:p>
            <a:pP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0F51D5B-4463-CD5A-26F2-10839299EB5B}"/>
              </a:ext>
            </a:extLst>
          </p:cNvPr>
          <p:cNvSpPr>
            <a:spLocks noGrp="1"/>
          </p:cNvSpPr>
          <p:nvPr>
            <p:ph type="ctrTitle"/>
          </p:nvPr>
        </p:nvSpPr>
        <p:spPr/>
        <p:txBody>
          <a:bodyPr/>
          <a:lstStyle/>
          <a:p>
            <a:pPr eaLnBrk="1" hangingPunct="1"/>
            <a:r>
              <a:rPr lang="en-US" altLang="en-US">
                <a:cs typeface="Arial" panose="020B0604020202020204" pitchFamily="34" charset="0"/>
              </a:rPr>
              <a:t>Database Language</a:t>
            </a:r>
            <a:r>
              <a:rPr lang="en-US" altLang="en-US"/>
              <a:t> </a:t>
            </a:r>
          </a:p>
        </p:txBody>
      </p:sp>
      <p:sp>
        <p:nvSpPr>
          <p:cNvPr id="15363" name="Content Placeholder 2">
            <a:extLst>
              <a:ext uri="{FF2B5EF4-FFF2-40B4-BE49-F238E27FC236}">
                <a16:creationId xmlns:a16="http://schemas.microsoft.com/office/drawing/2014/main" id="{0544E795-F672-FB7F-67BA-934D2A042515}"/>
              </a:ext>
            </a:extLst>
          </p:cNvPr>
          <p:cNvSpPr>
            <a:spLocks noGrp="1"/>
          </p:cNvSpPr>
          <p:nvPr>
            <p:ph idx="1"/>
          </p:nvPr>
        </p:nvSpPr>
        <p:spPr/>
        <p:txBody>
          <a:bodyPr/>
          <a:lstStyle/>
          <a:p>
            <a:pPr eaLnBrk="1" hangingPunct="1">
              <a:lnSpc>
                <a:spcPct val="90000"/>
              </a:lnSpc>
            </a:pPr>
            <a:endParaRPr lang="en-US" altLang="en-US">
              <a:cs typeface="Arial" panose="020B0604020202020204" pitchFamily="34" charset="0"/>
            </a:endParaRPr>
          </a:p>
          <a:p>
            <a:pPr eaLnBrk="1" hangingPunct="1">
              <a:lnSpc>
                <a:spcPct val="90000"/>
              </a:lnSpc>
            </a:pPr>
            <a:r>
              <a:rPr lang="en-US" altLang="en-US">
                <a:cs typeface="Arial" panose="020B0604020202020204" pitchFamily="34" charset="0"/>
              </a:rPr>
              <a:t>DBMS normally provide specialized programming languages often called </a:t>
            </a:r>
            <a:r>
              <a:rPr lang="en-US" altLang="en-US" i="1">
                <a:cs typeface="Arial" panose="020B0604020202020204" pitchFamily="34" charset="0"/>
              </a:rPr>
              <a:t>Database Languages </a:t>
            </a:r>
            <a:endParaRPr lang="en-US" altLang="en-US">
              <a:solidFill>
                <a:srgbClr val="000000"/>
              </a:solidFill>
              <a:cs typeface="Arial" panose="020B0604020202020204" pitchFamily="34" charset="0"/>
            </a:endParaRPr>
          </a:p>
          <a:p>
            <a:pPr eaLnBrk="1" hangingPunct="1">
              <a:lnSpc>
                <a:spcPct val="90000"/>
              </a:lnSpc>
            </a:pPr>
            <a:r>
              <a:rPr lang="en-US" altLang="en-US">
                <a:solidFill>
                  <a:srgbClr val="000000"/>
                </a:solidFill>
                <a:cs typeface="Arial" panose="020B0604020202020204" pitchFamily="34" charset="0"/>
              </a:rPr>
              <a:t>Different DBMS provide different database languages although a language called SQL has recently taken on the role of standard. </a:t>
            </a:r>
          </a:p>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896DC13-8697-4D45-8FD6-9E1430B4ED59}"/>
              </a:ext>
            </a:extLst>
          </p:cNvPr>
          <p:cNvSpPr>
            <a:spLocks noGrp="1"/>
          </p:cNvSpPr>
          <p:nvPr>
            <p:ph type="ctrTitle"/>
          </p:nvPr>
        </p:nvSpPr>
        <p:spPr/>
        <p:txBody>
          <a:bodyPr/>
          <a:lstStyle/>
          <a:p>
            <a:pPr eaLnBrk="1" hangingPunct="1"/>
            <a:r>
              <a:rPr lang="en-US" altLang="en-US">
                <a:cs typeface="Arial" panose="020B0604020202020204" pitchFamily="34" charset="0"/>
              </a:rPr>
              <a:t>Database Language…</a:t>
            </a:r>
            <a:endParaRPr lang="en-US" altLang="en-US"/>
          </a:p>
        </p:txBody>
      </p:sp>
      <p:sp>
        <p:nvSpPr>
          <p:cNvPr id="16387" name="Content Placeholder 2">
            <a:extLst>
              <a:ext uri="{FF2B5EF4-FFF2-40B4-BE49-F238E27FC236}">
                <a16:creationId xmlns:a16="http://schemas.microsoft.com/office/drawing/2014/main" id="{158118A3-F3CF-C7B3-7DDE-56EC87E0BAED}"/>
              </a:ext>
            </a:extLst>
          </p:cNvPr>
          <p:cNvSpPr>
            <a:spLocks noGrp="1"/>
          </p:cNvSpPr>
          <p:nvPr>
            <p:ph idx="1"/>
          </p:nvPr>
        </p:nvSpPr>
        <p:spPr/>
        <p:txBody>
          <a:bodyPr/>
          <a:lstStyle/>
          <a:p>
            <a:pPr eaLnBrk="1" hangingPunct="1"/>
            <a:r>
              <a:rPr lang="en-US" altLang="en-US"/>
              <a:t>DRL/DQL – data query Language</a:t>
            </a:r>
          </a:p>
          <a:p>
            <a:pPr eaLnBrk="1" hangingPunct="1"/>
            <a:r>
              <a:rPr lang="en-US" altLang="en-US"/>
              <a:t>DDL-data Definition Language </a:t>
            </a:r>
          </a:p>
          <a:p>
            <a:pPr eaLnBrk="1" hangingPunct="1"/>
            <a:r>
              <a:rPr lang="en-US" altLang="en-US"/>
              <a:t>DML-data Manipulation Language</a:t>
            </a:r>
          </a:p>
          <a:p>
            <a:pPr eaLnBrk="1" hangingPunct="1"/>
            <a:r>
              <a:rPr lang="en-US" altLang="en-US"/>
              <a:t>DCL-data Control Language</a:t>
            </a:r>
          </a:p>
          <a:p>
            <a:pPr eaLnBrk="1" hangingPunct="1"/>
            <a:r>
              <a:rPr lang="en-US" altLang="en-US"/>
              <a:t>TCL-transaction Control Language</a:t>
            </a:r>
          </a:p>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13704F1-74B6-6942-BD33-8031525DDCFD}"/>
              </a:ext>
            </a:extLst>
          </p:cNvPr>
          <p:cNvSpPr>
            <a:spLocks noGrp="1"/>
          </p:cNvSpPr>
          <p:nvPr>
            <p:ph type="ctrTitle"/>
          </p:nvPr>
        </p:nvSpPr>
        <p:spPr/>
        <p:txBody>
          <a:bodyPr/>
          <a:lstStyle/>
          <a:p>
            <a:pPr eaLnBrk="1" hangingPunct="1"/>
            <a:r>
              <a:rPr lang="en-US" altLang="en-US"/>
              <a:t>Database Design</a:t>
            </a:r>
          </a:p>
        </p:txBody>
      </p:sp>
      <p:sp>
        <p:nvSpPr>
          <p:cNvPr id="17411" name="Content Placeholder 2">
            <a:extLst>
              <a:ext uri="{FF2B5EF4-FFF2-40B4-BE49-F238E27FC236}">
                <a16:creationId xmlns:a16="http://schemas.microsoft.com/office/drawing/2014/main" id="{708799A3-8FE1-BB5E-A056-759E957E22DB}"/>
              </a:ext>
            </a:extLst>
          </p:cNvPr>
          <p:cNvSpPr>
            <a:spLocks noGrp="1"/>
          </p:cNvSpPr>
          <p:nvPr>
            <p:ph idx="1"/>
          </p:nvPr>
        </p:nvSpPr>
        <p:spPr/>
        <p:txBody>
          <a:bodyPr/>
          <a:lstStyle/>
          <a:p>
            <a:pPr eaLnBrk="1" hangingPunct="1"/>
            <a:r>
              <a:rPr lang="en-US" altLang="en-US"/>
              <a:t>Stages of SDLC </a:t>
            </a:r>
          </a:p>
          <a:p>
            <a:pPr eaLnBrk="1" hangingPunct="1"/>
            <a:r>
              <a:rPr lang="en-US" altLang="en-US"/>
              <a:t>requirements specification,</a:t>
            </a:r>
          </a:p>
          <a:p>
            <a:pPr eaLnBrk="1" hangingPunct="1"/>
            <a:r>
              <a:rPr lang="en-US" altLang="en-US"/>
              <a:t> </a:t>
            </a:r>
            <a:r>
              <a:rPr lang="en-US" altLang="en-US" b="1">
                <a:solidFill>
                  <a:srgbClr val="FF99FF"/>
                </a:solidFill>
              </a:rPr>
              <a:t>design </a:t>
            </a:r>
          </a:p>
          <a:p>
            <a:pPr eaLnBrk="1" hangingPunct="1"/>
            <a:r>
              <a:rPr lang="en-US" altLang="en-US"/>
              <a:t>implementation,</a:t>
            </a:r>
          </a:p>
          <a:p>
            <a:pPr eaLnBrk="1" hangingPunct="1"/>
            <a:r>
              <a:rPr lang="en-US" altLang="en-US"/>
              <a:t>Testing,</a:t>
            </a:r>
          </a:p>
          <a:p>
            <a:pPr eaLnBrk="1" hangingPunct="1"/>
            <a:r>
              <a:rPr lang="en-US" altLang="en-US"/>
              <a:t>Deployment, </a:t>
            </a:r>
          </a:p>
          <a:p>
            <a:pPr eaLnBrk="1" hangingPunct="1"/>
            <a:r>
              <a:rPr lang="en-US" altLang="en-US"/>
              <a:t>Maintenance.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866CB6B-BE42-2291-303E-131DCD52A3BA}"/>
              </a:ext>
            </a:extLst>
          </p:cNvPr>
          <p:cNvSpPr>
            <a:spLocks noGrp="1"/>
          </p:cNvSpPr>
          <p:nvPr>
            <p:ph type="ctrTitle"/>
          </p:nvPr>
        </p:nvSpPr>
        <p:spPr/>
        <p:txBody>
          <a:bodyPr/>
          <a:lstStyle/>
          <a:p>
            <a:pPr eaLnBrk="1" hangingPunct="1"/>
            <a:r>
              <a:rPr lang="en-US" altLang="en-US"/>
              <a:t>Data Model</a:t>
            </a:r>
          </a:p>
        </p:txBody>
      </p:sp>
      <p:sp>
        <p:nvSpPr>
          <p:cNvPr id="18435" name="Content Placeholder 2">
            <a:extLst>
              <a:ext uri="{FF2B5EF4-FFF2-40B4-BE49-F238E27FC236}">
                <a16:creationId xmlns:a16="http://schemas.microsoft.com/office/drawing/2014/main" id="{1E486C10-76E7-8C0D-B9A7-643F2BA11A0D}"/>
              </a:ext>
            </a:extLst>
          </p:cNvPr>
          <p:cNvSpPr>
            <a:spLocks noGrp="1"/>
          </p:cNvSpPr>
          <p:nvPr>
            <p:ph idx="1"/>
          </p:nvPr>
        </p:nvSpPr>
        <p:spPr/>
        <p:txBody>
          <a:bodyPr/>
          <a:lstStyle/>
          <a:p>
            <a:pPr eaLnBrk="1" hangingPunct="1"/>
            <a:r>
              <a:rPr lang="en-US" altLang="en-US"/>
              <a:t>What data is required</a:t>
            </a:r>
          </a:p>
          <a:p>
            <a:pPr eaLnBrk="1" hangingPunct="1"/>
            <a:r>
              <a:rPr lang="en-US" altLang="en-US"/>
              <a:t>How it should be organized.</a:t>
            </a:r>
          </a:p>
          <a:p>
            <a:pPr eaLnBrk="1" hangingPunct="1"/>
            <a:r>
              <a:rPr lang="en-US" altLang="en-US"/>
              <a:t>What data should be stored in the database</a:t>
            </a:r>
          </a:p>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8E80C82-4C18-B66F-6272-0BA37EE7A0C0}"/>
              </a:ext>
            </a:extLst>
          </p:cNvPr>
          <p:cNvSpPr>
            <a:spLocks noGrp="1"/>
          </p:cNvSpPr>
          <p:nvPr>
            <p:ph type="ctrTitle"/>
          </p:nvPr>
        </p:nvSpPr>
        <p:spPr/>
        <p:txBody>
          <a:bodyPr/>
          <a:lstStyle/>
          <a:p>
            <a:pPr eaLnBrk="1" hangingPunct="1"/>
            <a:r>
              <a:rPr lang="en-US" altLang="en-US"/>
              <a:t>Is Similar to</a:t>
            </a:r>
          </a:p>
        </p:txBody>
      </p:sp>
      <p:sp>
        <p:nvSpPr>
          <p:cNvPr id="19459" name="Content Placeholder 2">
            <a:extLst>
              <a:ext uri="{FF2B5EF4-FFF2-40B4-BE49-F238E27FC236}">
                <a16:creationId xmlns:a16="http://schemas.microsoft.com/office/drawing/2014/main" id="{63F38CC7-8714-50DB-DA35-0659DAEDD986}"/>
              </a:ext>
            </a:extLst>
          </p:cNvPr>
          <p:cNvSpPr>
            <a:spLocks noGrp="1"/>
          </p:cNvSpPr>
          <p:nvPr>
            <p:ph idx="1"/>
          </p:nvPr>
        </p:nvSpPr>
        <p:spPr/>
        <p:txBody>
          <a:bodyPr/>
          <a:lstStyle/>
          <a:p>
            <a:pPr eaLnBrk="1" hangingPunct="1">
              <a:buFontTx/>
              <a:buNone/>
            </a:pPr>
            <a:endParaRPr lang="en-US" altLang="en-US"/>
          </a:p>
          <a:p>
            <a:pPr eaLnBrk="1" hangingPunct="1"/>
            <a:endParaRPr lang="en-US" altLang="en-US"/>
          </a:p>
          <a:p>
            <a:pPr eaLnBrk="1" hangingPunct="1"/>
            <a:r>
              <a:rPr lang="en-US" altLang="en-US"/>
              <a:t> an architect's building plans. </a:t>
            </a:r>
          </a:p>
          <a:p>
            <a:pPr eaLnBrk="1" hangingPunct="1">
              <a:buFontTx/>
              <a:buNone/>
            </a:pPr>
            <a:endParaRPr lang="en-US" altLang="en-US"/>
          </a:p>
          <a:p>
            <a:pPr eaLnBrk="1" hangingPunct="1"/>
            <a:r>
              <a:rPr lang="en-US" altLang="en-US"/>
              <a:t>"blueprint" for building the physical database. </a:t>
            </a:r>
          </a:p>
          <a:p>
            <a:pPr eaLnBrk="1" hangingPunct="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3EE6-EAE7-B8FF-44A0-C9AB17FC9C10}"/>
              </a:ext>
            </a:extLst>
          </p:cNvPr>
          <p:cNvSpPr>
            <a:spLocks noGrp="1"/>
          </p:cNvSpPr>
          <p:nvPr>
            <p:ph type="ctrTitle"/>
          </p:nvPr>
        </p:nvSpPr>
        <p:spPr/>
        <p:txBody>
          <a:bodyPr/>
          <a:lstStyle/>
          <a:p>
            <a:endParaRPr lang="en-US"/>
          </a:p>
        </p:txBody>
      </p:sp>
      <p:sp>
        <p:nvSpPr>
          <p:cNvPr id="2051" name="Subtitle 2">
            <a:extLst>
              <a:ext uri="{FF2B5EF4-FFF2-40B4-BE49-F238E27FC236}">
                <a16:creationId xmlns:a16="http://schemas.microsoft.com/office/drawing/2014/main" id="{CF261CF8-9B93-2C8A-CBF0-A468A9D10FAA}"/>
              </a:ext>
            </a:extLst>
          </p:cNvPr>
          <p:cNvSpPr>
            <a:spLocks noGrp="1"/>
          </p:cNvSpPr>
          <p:nvPr>
            <p:ph idx="1"/>
          </p:nvPr>
        </p:nvSpPr>
        <p:spPr/>
        <p:txBody>
          <a:bodyPr/>
          <a:lstStyle/>
          <a:p>
            <a:pPr eaLnBrk="1" hangingPunct="1"/>
            <a:r>
              <a:rPr lang="en-US" altLang="en-US" sz="4000">
                <a:solidFill>
                  <a:schemeClr val="tx1"/>
                </a:solidFill>
              </a:rPr>
              <a:t>INTRODUCTION TO RDBMS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78A5E09-71FD-C5B0-0B59-1142E3F1F330}"/>
              </a:ext>
            </a:extLst>
          </p:cNvPr>
          <p:cNvSpPr>
            <a:spLocks noGrp="1"/>
          </p:cNvSpPr>
          <p:nvPr>
            <p:ph type="ctrTitle"/>
          </p:nvPr>
        </p:nvSpPr>
        <p:spPr/>
        <p:txBody>
          <a:bodyPr/>
          <a:lstStyle/>
          <a:p>
            <a:pPr eaLnBrk="1" hangingPunct="1"/>
            <a:r>
              <a:rPr lang="en-US" altLang="en-US"/>
              <a:t>Data Model Types</a:t>
            </a:r>
          </a:p>
        </p:txBody>
      </p:sp>
      <p:sp>
        <p:nvSpPr>
          <p:cNvPr id="20483" name="Content Placeholder 2">
            <a:extLst>
              <a:ext uri="{FF2B5EF4-FFF2-40B4-BE49-F238E27FC236}">
                <a16:creationId xmlns:a16="http://schemas.microsoft.com/office/drawing/2014/main" id="{D65A0EEC-0E0B-81B1-93AA-6C8DE4FD9CF9}"/>
              </a:ext>
            </a:extLst>
          </p:cNvPr>
          <p:cNvSpPr>
            <a:spLocks noGrp="1"/>
          </p:cNvSpPr>
          <p:nvPr>
            <p:ph idx="1"/>
          </p:nvPr>
        </p:nvSpPr>
        <p:spPr/>
        <p:txBody>
          <a:bodyPr/>
          <a:lstStyle/>
          <a:p>
            <a:pPr eaLnBrk="1" hangingPunct="1">
              <a:buFontTx/>
              <a:buNone/>
            </a:pPr>
            <a:endParaRPr lang="en-US" altLang="en-US"/>
          </a:p>
          <a:p>
            <a:pPr eaLnBrk="1" hangingPunct="1"/>
            <a:r>
              <a:rPr lang="en-US" altLang="en-US"/>
              <a:t>Logical Model</a:t>
            </a:r>
          </a:p>
          <a:p>
            <a:pPr eaLnBrk="1" hangingPunct="1">
              <a:buFontTx/>
              <a:buNone/>
            </a:pPr>
            <a:endParaRPr lang="en-US" altLang="en-US"/>
          </a:p>
          <a:p>
            <a:pPr eaLnBrk="1" hangingPunct="1"/>
            <a:r>
              <a:rPr lang="en-US" altLang="en-US"/>
              <a:t>Physical Model</a:t>
            </a:r>
          </a:p>
          <a:p>
            <a:pPr eaLnBrk="1" hangingPunct="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4A7C0DC-1A55-5613-CCBC-3453509FAD43}"/>
              </a:ext>
            </a:extLst>
          </p:cNvPr>
          <p:cNvSpPr>
            <a:spLocks noGrp="1"/>
          </p:cNvSpPr>
          <p:nvPr>
            <p:ph type="ctrTitle"/>
          </p:nvPr>
        </p:nvSpPr>
        <p:spPr/>
        <p:txBody>
          <a:bodyPr/>
          <a:lstStyle/>
          <a:p>
            <a:pPr eaLnBrk="1" hangingPunct="1"/>
            <a:r>
              <a:rPr lang="en-US" altLang="en-US"/>
              <a:t>Logical Model</a:t>
            </a:r>
          </a:p>
        </p:txBody>
      </p:sp>
      <p:sp>
        <p:nvSpPr>
          <p:cNvPr id="21507" name="Content Placeholder 2">
            <a:extLst>
              <a:ext uri="{FF2B5EF4-FFF2-40B4-BE49-F238E27FC236}">
                <a16:creationId xmlns:a16="http://schemas.microsoft.com/office/drawing/2014/main" id="{C8B2656D-FF8B-F5D2-60DD-51D489BA3584}"/>
              </a:ext>
            </a:extLst>
          </p:cNvPr>
          <p:cNvSpPr>
            <a:spLocks noGrp="1"/>
          </p:cNvSpPr>
          <p:nvPr>
            <p:ph idx="1"/>
          </p:nvPr>
        </p:nvSpPr>
        <p:spPr/>
        <p:txBody>
          <a:bodyPr/>
          <a:lstStyle/>
          <a:p>
            <a:pPr eaLnBrk="1" hangingPunct="1"/>
            <a:r>
              <a:rPr lang="en-US" altLang="en-US"/>
              <a:t>	Logical modeling deals with gathering business requirements and converting those requirements into a model. </a:t>
            </a:r>
          </a:p>
          <a:p>
            <a:pPr eaLnBrk="1" hangingPunct="1"/>
            <a:r>
              <a:rPr lang="en-US" altLang="en-US"/>
              <a:t>	The logical model revolves around the needs of the business, </a:t>
            </a:r>
            <a:r>
              <a:rPr lang="en-US" altLang="en-US" b="1" u="sng"/>
              <a:t>not the database</a:t>
            </a:r>
            <a:r>
              <a:rPr lang="en-US" altLang="en-US"/>
              <a:t>, although the needs of the business are used to establish the needs of the database </a:t>
            </a:r>
          </a:p>
          <a:p>
            <a:pPr eaLnBrk="1" hangingPunct="1">
              <a:buFontTx/>
              <a:buNone/>
            </a:pPr>
            <a:endParaRPr lang="en-US" altLang="en-US"/>
          </a:p>
          <a:p>
            <a:pPr eaLnBrk="1" hangingPunct="1"/>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51ABDDA-3AB8-C368-114B-E20E93E5A66B}"/>
              </a:ext>
            </a:extLst>
          </p:cNvPr>
          <p:cNvSpPr>
            <a:spLocks noGrp="1"/>
          </p:cNvSpPr>
          <p:nvPr>
            <p:ph type="ctrTitle"/>
          </p:nvPr>
        </p:nvSpPr>
        <p:spPr/>
        <p:txBody>
          <a:bodyPr/>
          <a:lstStyle/>
          <a:p>
            <a:pPr eaLnBrk="1" hangingPunct="1"/>
            <a:r>
              <a:rPr lang="en-US" altLang="en-US"/>
              <a:t>Physical Model</a:t>
            </a:r>
          </a:p>
        </p:txBody>
      </p:sp>
      <p:sp>
        <p:nvSpPr>
          <p:cNvPr id="3" name="Content Placeholder 2">
            <a:extLst>
              <a:ext uri="{FF2B5EF4-FFF2-40B4-BE49-F238E27FC236}">
                <a16:creationId xmlns:a16="http://schemas.microsoft.com/office/drawing/2014/main" id="{DDA2F1D5-5BDB-D346-4FA5-096260A6CC58}"/>
              </a:ext>
            </a:extLst>
          </p:cNvPr>
          <p:cNvSpPr>
            <a:spLocks noGrp="1"/>
          </p:cNvSpPr>
          <p:nvPr>
            <p:ph idx="1"/>
          </p:nvPr>
        </p:nvSpPr>
        <p:spPr/>
        <p:txBody>
          <a:bodyPr rtlCol="0">
            <a:normAutofit/>
          </a:bodyPr>
          <a:lstStyle/>
          <a:p>
            <a:pPr>
              <a:defRPr/>
            </a:pPr>
            <a:r>
              <a:rPr lang="en-US" dirty="0"/>
              <a:t>Deals with the conversion of the logical, or business model, into a relational database model. </a:t>
            </a:r>
          </a:p>
          <a:p>
            <a:pPr>
              <a:defRPr/>
            </a:pPr>
            <a:r>
              <a:rPr lang="en-US" dirty="0"/>
              <a:t>During physical modeling, objects such as tables and columns are created based on entities and attributes that were defined during logical modeling. Constraints are also defined, including primary keys, foreign keys, other unique keys, and check constraints. </a:t>
            </a:r>
          </a:p>
          <a:p>
            <a:pPr>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424F5D7-6431-EDED-91D0-BDFDC079DFE5}"/>
              </a:ext>
            </a:extLst>
          </p:cNvPr>
          <p:cNvSpPr>
            <a:spLocks noGrp="1"/>
          </p:cNvSpPr>
          <p:nvPr>
            <p:ph type="ctrTitle"/>
          </p:nvPr>
        </p:nvSpPr>
        <p:spPr/>
        <p:txBody>
          <a:bodyPr/>
          <a:lstStyle/>
          <a:p>
            <a:pPr eaLnBrk="1" hangingPunct="1"/>
            <a:r>
              <a:rPr lang="en-US" altLang="en-US"/>
              <a:t>Physical Model</a:t>
            </a:r>
          </a:p>
        </p:txBody>
      </p:sp>
      <p:sp>
        <p:nvSpPr>
          <p:cNvPr id="23555" name="Content Placeholder 2">
            <a:extLst>
              <a:ext uri="{FF2B5EF4-FFF2-40B4-BE49-F238E27FC236}">
                <a16:creationId xmlns:a16="http://schemas.microsoft.com/office/drawing/2014/main" id="{B613C66D-4AA7-5F6C-9101-B32D40BC7B59}"/>
              </a:ext>
            </a:extLst>
          </p:cNvPr>
          <p:cNvSpPr>
            <a:spLocks noGrp="1"/>
          </p:cNvSpPr>
          <p:nvPr>
            <p:ph idx="1"/>
          </p:nvPr>
        </p:nvSpPr>
        <p:spPr/>
        <p:txBody>
          <a:bodyPr/>
          <a:lstStyle/>
          <a:p>
            <a:pPr eaLnBrk="1" hangingPunct="1"/>
            <a:r>
              <a:rPr lang="en-US" altLang="en-US"/>
              <a:t>	Physical modeling is </a:t>
            </a:r>
            <a:r>
              <a:rPr lang="en-US" altLang="en-US" b="1" u="sng"/>
              <a:t>database software specific,</a:t>
            </a:r>
            <a:r>
              <a:rPr lang="en-US" altLang="en-US"/>
              <a:t> meaning that the objects defined during physical modeling can vary depending on the relational database software being used. </a:t>
            </a:r>
          </a:p>
          <a:p>
            <a:pPr eaLnBrk="1" hangingPunct="1"/>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5C3FB03-86AC-EDE2-9D9A-6CE17ECE0EB6}"/>
              </a:ext>
            </a:extLst>
          </p:cNvPr>
          <p:cNvSpPr>
            <a:spLocks noGrp="1"/>
          </p:cNvSpPr>
          <p:nvPr>
            <p:ph type="ctrTitle"/>
          </p:nvPr>
        </p:nvSpPr>
        <p:spPr/>
        <p:txBody>
          <a:bodyPr/>
          <a:lstStyle/>
          <a:p>
            <a:pPr eaLnBrk="1" hangingPunct="1"/>
            <a:r>
              <a:rPr lang="en-US" altLang="en-US"/>
              <a:t>Hierarchical Model</a:t>
            </a:r>
          </a:p>
        </p:txBody>
      </p:sp>
      <p:sp>
        <p:nvSpPr>
          <p:cNvPr id="3" name="Content Placeholder 2">
            <a:extLst>
              <a:ext uri="{FF2B5EF4-FFF2-40B4-BE49-F238E27FC236}">
                <a16:creationId xmlns:a16="http://schemas.microsoft.com/office/drawing/2014/main" id="{BB184044-C6D0-CBAF-1B83-15BE962D5AF4}"/>
              </a:ext>
            </a:extLst>
          </p:cNvPr>
          <p:cNvSpPr>
            <a:spLocks noGrp="1"/>
          </p:cNvSpPr>
          <p:nvPr>
            <p:ph idx="1"/>
          </p:nvPr>
        </p:nvSpPr>
        <p:spPr/>
        <p:txBody>
          <a:bodyPr rtlCol="0">
            <a:normAutofit fontScale="92500" lnSpcReduction="20000"/>
          </a:bodyPr>
          <a:lstStyle/>
          <a:p>
            <a:pPr>
              <a:defRPr/>
            </a:pPr>
            <a:r>
              <a:rPr lang="en-US" dirty="0"/>
              <a:t>The hierarchical data model organizes data in a tree structure </a:t>
            </a:r>
          </a:p>
          <a:p>
            <a:pPr>
              <a:defRPr/>
            </a:pPr>
            <a:r>
              <a:rPr lang="en-US" dirty="0"/>
              <a:t>This structure implies that a record can have repeating information, generally in the child data segments. </a:t>
            </a:r>
          </a:p>
          <a:p>
            <a:pPr>
              <a:defRPr/>
            </a:pPr>
            <a:r>
              <a:rPr lang="en-US" dirty="0"/>
              <a:t>Data is in a series of records, which have a set of field values attached to it. </a:t>
            </a:r>
          </a:p>
          <a:p>
            <a:pPr>
              <a:defRPr/>
            </a:pPr>
            <a:r>
              <a:rPr lang="en-US" dirty="0"/>
              <a:t>To create links between these, the hierarchical model uses Parent Child Relationships.</a:t>
            </a:r>
          </a:p>
          <a:p>
            <a:pPr>
              <a:defRPr/>
            </a:pPr>
            <a:r>
              <a:rPr lang="en-US" dirty="0"/>
              <a:t>It restricts a child segment to having only one parent segment.</a:t>
            </a:r>
          </a:p>
          <a:p>
            <a:pPr>
              <a:defRPr/>
            </a:pPr>
            <a:r>
              <a:rPr lang="en-US" dirty="0"/>
              <a:t>*Relationship is One to Many</a:t>
            </a:r>
          </a:p>
          <a:p>
            <a:pPr>
              <a:defRPr/>
            </a:pPr>
            <a:endParaRPr lang="en-US" dirty="0"/>
          </a:p>
          <a:p>
            <a:pPr>
              <a:defRPr/>
            </a:pPr>
            <a:r>
              <a:rPr lang="en-US" dirty="0"/>
              <a:t>E.g. Employees getting hardware from the company</a:t>
            </a:r>
          </a:p>
          <a:p>
            <a:pPr>
              <a:buNone/>
              <a:defRPr/>
            </a:pPr>
            <a:r>
              <a:rPr lang="en-US" dirty="0"/>
              <a:t>		Employees reporting to managers</a:t>
            </a:r>
          </a:p>
          <a:p>
            <a:pPr>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DBD3784-5D74-88BA-E9A1-AC1AD4CAB3CE}"/>
              </a:ext>
            </a:extLst>
          </p:cNvPr>
          <p:cNvSpPr>
            <a:spLocks noGrp="1"/>
          </p:cNvSpPr>
          <p:nvPr>
            <p:ph type="ctrTitle"/>
          </p:nvPr>
        </p:nvSpPr>
        <p:spPr/>
        <p:txBody>
          <a:bodyPr/>
          <a:lstStyle/>
          <a:p>
            <a:pPr eaLnBrk="1" hangingPunct="1"/>
            <a:r>
              <a:rPr lang="en-US" altLang="en-US"/>
              <a:t>Network Model      </a:t>
            </a:r>
          </a:p>
        </p:txBody>
      </p:sp>
      <p:sp>
        <p:nvSpPr>
          <p:cNvPr id="3" name="Content Placeholder 2">
            <a:extLst>
              <a:ext uri="{FF2B5EF4-FFF2-40B4-BE49-F238E27FC236}">
                <a16:creationId xmlns:a16="http://schemas.microsoft.com/office/drawing/2014/main" id="{58B13A4B-C013-C17A-5777-FA319F7975A6}"/>
              </a:ext>
            </a:extLst>
          </p:cNvPr>
          <p:cNvSpPr>
            <a:spLocks noGrp="1"/>
          </p:cNvSpPr>
          <p:nvPr>
            <p:ph idx="1"/>
          </p:nvPr>
        </p:nvSpPr>
        <p:spPr/>
        <p:txBody>
          <a:bodyPr rtlCol="0">
            <a:normAutofit/>
          </a:bodyPr>
          <a:lstStyle/>
          <a:p>
            <a:pPr>
              <a:defRPr/>
            </a:pPr>
            <a:r>
              <a:rPr lang="en-US" dirty="0"/>
              <a:t>Some data were more naturally modeled with more than one parent per child. </a:t>
            </a:r>
          </a:p>
          <a:p>
            <a:pPr>
              <a:defRPr/>
            </a:pPr>
            <a:r>
              <a:rPr lang="en-US" dirty="0"/>
              <a:t>So, the network model permitted the modeling of many-to-many relationships in data.</a:t>
            </a:r>
          </a:p>
          <a:p>
            <a:pPr>
              <a:defRPr/>
            </a:pPr>
            <a:r>
              <a:rPr lang="en-US" dirty="0"/>
              <a:t>Here it is not necessary that 1 child must have single parent</a:t>
            </a:r>
          </a:p>
          <a:p>
            <a:pPr>
              <a:defRPr/>
            </a:pPr>
            <a:r>
              <a:rPr lang="en-US" dirty="0"/>
              <a:t>In this </a:t>
            </a:r>
            <a:r>
              <a:rPr lang="en-US" dirty="0" err="1"/>
              <a:t>model,data</a:t>
            </a:r>
            <a:r>
              <a:rPr lang="en-US" dirty="0"/>
              <a:t> is represented by collections of records, and relationships among data are rep- resented by links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62B1E5D-3865-D82C-BC7E-C461CBC510CA}"/>
              </a:ext>
            </a:extLst>
          </p:cNvPr>
          <p:cNvSpPr>
            <a:spLocks noGrp="1"/>
          </p:cNvSpPr>
          <p:nvPr>
            <p:ph type="ctrTitle"/>
          </p:nvPr>
        </p:nvSpPr>
        <p:spPr/>
        <p:txBody>
          <a:bodyPr/>
          <a:lstStyle/>
          <a:p>
            <a:pPr eaLnBrk="1" hangingPunct="1"/>
            <a:r>
              <a:rPr lang="en-US" altLang="en-US"/>
              <a:t>Example </a:t>
            </a:r>
          </a:p>
        </p:txBody>
      </p:sp>
      <p:sp>
        <p:nvSpPr>
          <p:cNvPr id="26627" name="Content Placeholder 2">
            <a:extLst>
              <a:ext uri="{FF2B5EF4-FFF2-40B4-BE49-F238E27FC236}">
                <a16:creationId xmlns:a16="http://schemas.microsoft.com/office/drawing/2014/main" id="{F409F8EA-0FBC-C477-6644-AE0B653886A8}"/>
              </a:ext>
            </a:extLst>
          </p:cNvPr>
          <p:cNvSpPr>
            <a:spLocks noGrp="1"/>
          </p:cNvSpPr>
          <p:nvPr>
            <p:ph idx="1"/>
          </p:nvPr>
        </p:nvSpPr>
        <p:spPr/>
        <p:txBody>
          <a:bodyPr/>
          <a:lstStyle/>
          <a:p>
            <a:pPr eaLnBrk="1" hangingPunct="1">
              <a:buFont typeface="Arial" panose="020B0604020202020204" pitchFamily="34" charset="0"/>
              <a:buNone/>
            </a:pPr>
            <a:r>
              <a:rPr lang="en-US" altLang="en-US"/>
              <a:t>Link between Relation-Customer &amp; Relation Account.</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grpSp>
        <p:nvGrpSpPr>
          <p:cNvPr id="26628" name="Group 16">
            <a:extLst>
              <a:ext uri="{FF2B5EF4-FFF2-40B4-BE49-F238E27FC236}">
                <a16:creationId xmlns:a16="http://schemas.microsoft.com/office/drawing/2014/main" id="{4B3084D0-731C-DC47-9C58-E67D26224DF0}"/>
              </a:ext>
            </a:extLst>
          </p:cNvPr>
          <p:cNvGrpSpPr>
            <a:grpSpLocks/>
          </p:cNvGrpSpPr>
          <p:nvPr/>
        </p:nvGrpSpPr>
        <p:grpSpPr bwMode="auto">
          <a:xfrm>
            <a:off x="2362200" y="3352800"/>
            <a:ext cx="3886200" cy="369888"/>
            <a:chOff x="838200" y="3352800"/>
            <a:chExt cx="3886200" cy="369332"/>
          </a:xfrm>
        </p:grpSpPr>
        <p:sp>
          <p:nvSpPr>
            <p:cNvPr id="14" name="TextBox 13">
              <a:extLst>
                <a:ext uri="{FF2B5EF4-FFF2-40B4-BE49-F238E27FC236}">
                  <a16:creationId xmlns:a16="http://schemas.microsoft.com/office/drawing/2014/main" id="{2FFA45E7-D588-3A49-8B8F-C0EA6811456A}"/>
                </a:ext>
              </a:extLst>
            </p:cNvPr>
            <p:cNvSpPr txBox="1"/>
            <p:nvPr/>
          </p:nvSpPr>
          <p:spPr>
            <a:xfrm>
              <a:off x="838200" y="3352800"/>
              <a:ext cx="990600" cy="36933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SHYAM</a:t>
              </a:r>
            </a:p>
          </p:txBody>
        </p:sp>
        <p:sp>
          <p:nvSpPr>
            <p:cNvPr id="15" name="TextBox 14">
              <a:extLst>
                <a:ext uri="{FF2B5EF4-FFF2-40B4-BE49-F238E27FC236}">
                  <a16:creationId xmlns:a16="http://schemas.microsoft.com/office/drawing/2014/main" id="{97EE85F8-5E93-2C91-8457-CDD21972B02C}"/>
                </a:ext>
              </a:extLst>
            </p:cNvPr>
            <p:cNvSpPr txBox="1"/>
            <p:nvPr/>
          </p:nvSpPr>
          <p:spPr>
            <a:xfrm>
              <a:off x="1828800" y="3352800"/>
              <a:ext cx="1219200" cy="36933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ENGINEER </a:t>
              </a:r>
            </a:p>
          </p:txBody>
        </p:sp>
        <p:sp>
          <p:nvSpPr>
            <p:cNvPr id="16" name="TextBox 15">
              <a:extLst>
                <a:ext uri="{FF2B5EF4-FFF2-40B4-BE49-F238E27FC236}">
                  <a16:creationId xmlns:a16="http://schemas.microsoft.com/office/drawing/2014/main" id="{17254BAD-1867-4929-CC71-A2BBC6130587}"/>
                </a:ext>
              </a:extLst>
            </p:cNvPr>
            <p:cNvSpPr txBox="1"/>
            <p:nvPr/>
          </p:nvSpPr>
          <p:spPr>
            <a:xfrm>
              <a:off x="3048000" y="3352800"/>
              <a:ext cx="1676400" cy="36933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SADASHIV PETH</a:t>
              </a:r>
            </a:p>
          </p:txBody>
        </p:sp>
      </p:grpSp>
      <p:grpSp>
        <p:nvGrpSpPr>
          <p:cNvPr id="26629" name="Group 17">
            <a:extLst>
              <a:ext uri="{FF2B5EF4-FFF2-40B4-BE49-F238E27FC236}">
                <a16:creationId xmlns:a16="http://schemas.microsoft.com/office/drawing/2014/main" id="{D13D6425-043B-F67E-ACED-CB5C3327694B}"/>
              </a:ext>
            </a:extLst>
          </p:cNvPr>
          <p:cNvGrpSpPr>
            <a:grpSpLocks/>
          </p:cNvGrpSpPr>
          <p:nvPr/>
        </p:nvGrpSpPr>
        <p:grpSpPr bwMode="auto">
          <a:xfrm>
            <a:off x="2362200" y="4191000"/>
            <a:ext cx="4191000" cy="369888"/>
            <a:chOff x="838200" y="3352800"/>
            <a:chExt cx="4191000" cy="369332"/>
          </a:xfrm>
        </p:grpSpPr>
        <p:sp>
          <p:nvSpPr>
            <p:cNvPr id="19" name="TextBox 18">
              <a:extLst>
                <a:ext uri="{FF2B5EF4-FFF2-40B4-BE49-F238E27FC236}">
                  <a16:creationId xmlns:a16="http://schemas.microsoft.com/office/drawing/2014/main" id="{960A2DAB-4E67-FEB6-EDA2-202EB64DC7C7}"/>
                </a:ext>
              </a:extLst>
            </p:cNvPr>
            <p:cNvSpPr txBox="1"/>
            <p:nvPr/>
          </p:nvSpPr>
          <p:spPr>
            <a:xfrm>
              <a:off x="838200" y="3352800"/>
              <a:ext cx="990600" cy="36933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RAM</a:t>
              </a:r>
            </a:p>
          </p:txBody>
        </p:sp>
        <p:sp>
          <p:nvSpPr>
            <p:cNvPr id="20" name="TextBox 19">
              <a:extLst>
                <a:ext uri="{FF2B5EF4-FFF2-40B4-BE49-F238E27FC236}">
                  <a16:creationId xmlns:a16="http://schemas.microsoft.com/office/drawing/2014/main" id="{D42DF79B-1454-A907-6560-6D9E37A0462B}"/>
                </a:ext>
              </a:extLst>
            </p:cNvPr>
            <p:cNvSpPr txBox="1"/>
            <p:nvPr/>
          </p:nvSpPr>
          <p:spPr>
            <a:xfrm>
              <a:off x="1828800" y="3352800"/>
              <a:ext cx="1600200" cy="36933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BUSINESSMAN </a:t>
              </a:r>
            </a:p>
          </p:txBody>
        </p:sp>
        <p:sp>
          <p:nvSpPr>
            <p:cNvPr id="21" name="TextBox 20">
              <a:extLst>
                <a:ext uri="{FF2B5EF4-FFF2-40B4-BE49-F238E27FC236}">
                  <a16:creationId xmlns:a16="http://schemas.microsoft.com/office/drawing/2014/main" id="{0132A1CE-3466-E864-CCAB-57E78959A1F1}"/>
                </a:ext>
              </a:extLst>
            </p:cNvPr>
            <p:cNvSpPr txBox="1"/>
            <p:nvPr/>
          </p:nvSpPr>
          <p:spPr>
            <a:xfrm>
              <a:off x="3352800" y="3352800"/>
              <a:ext cx="1676400" cy="36933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KHADAKI</a:t>
              </a:r>
            </a:p>
          </p:txBody>
        </p:sp>
      </p:grpSp>
      <p:cxnSp>
        <p:nvCxnSpPr>
          <p:cNvPr id="23" name="Straight Connector 22">
            <a:extLst>
              <a:ext uri="{FF2B5EF4-FFF2-40B4-BE49-F238E27FC236}">
                <a16:creationId xmlns:a16="http://schemas.microsoft.com/office/drawing/2014/main" id="{94DB5CEB-BE64-76FD-8D68-D31D83A733C4}"/>
              </a:ext>
            </a:extLst>
          </p:cNvPr>
          <p:cNvCxnSpPr>
            <a:endCxn id="24" idx="1"/>
          </p:cNvCxnSpPr>
          <p:nvPr/>
        </p:nvCxnSpPr>
        <p:spPr>
          <a:xfrm>
            <a:off x="6248400" y="3689350"/>
            <a:ext cx="1828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73381F-DBB4-355E-7029-8B82D9AFBBD6}"/>
              </a:ext>
            </a:extLst>
          </p:cNvPr>
          <p:cNvSpPr txBox="1"/>
          <p:nvPr/>
        </p:nvSpPr>
        <p:spPr>
          <a:xfrm>
            <a:off x="8077200" y="3810000"/>
            <a:ext cx="1143000"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RD-001</a:t>
            </a:r>
          </a:p>
        </p:txBody>
      </p:sp>
      <p:cxnSp>
        <p:nvCxnSpPr>
          <p:cNvPr id="26" name="Straight Connector 25">
            <a:extLst>
              <a:ext uri="{FF2B5EF4-FFF2-40B4-BE49-F238E27FC236}">
                <a16:creationId xmlns:a16="http://schemas.microsoft.com/office/drawing/2014/main" id="{931BBFD6-157E-0376-6796-2AA98239362F}"/>
              </a:ext>
            </a:extLst>
          </p:cNvPr>
          <p:cNvCxnSpPr/>
          <p:nvPr/>
        </p:nvCxnSpPr>
        <p:spPr>
          <a:xfrm>
            <a:off x="6248400" y="33528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1B52721-AEB2-B215-5DD5-4D5692F76D33}"/>
              </a:ext>
            </a:extLst>
          </p:cNvPr>
          <p:cNvSpPr txBox="1"/>
          <p:nvPr/>
        </p:nvSpPr>
        <p:spPr>
          <a:xfrm>
            <a:off x="7848600" y="3124200"/>
            <a:ext cx="1295400" cy="3698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LOAN-212</a:t>
            </a:r>
          </a:p>
        </p:txBody>
      </p:sp>
      <p:cxnSp>
        <p:nvCxnSpPr>
          <p:cNvPr id="31" name="Straight Connector 30">
            <a:extLst>
              <a:ext uri="{FF2B5EF4-FFF2-40B4-BE49-F238E27FC236}">
                <a16:creationId xmlns:a16="http://schemas.microsoft.com/office/drawing/2014/main" id="{A91D80B2-F934-D8AD-723E-44C108AC0D47}"/>
              </a:ext>
            </a:extLst>
          </p:cNvPr>
          <p:cNvCxnSpPr/>
          <p:nvPr/>
        </p:nvCxnSpPr>
        <p:spPr>
          <a:xfrm flipV="1">
            <a:off x="6553200" y="4114800"/>
            <a:ext cx="1524000" cy="38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BA21-EBF7-0399-E92E-393136DE7549}"/>
              </a:ext>
            </a:extLst>
          </p:cNvPr>
          <p:cNvSpPr>
            <a:spLocks noGrp="1"/>
          </p:cNvSpPr>
          <p:nvPr>
            <p:ph type="ctrTitle"/>
          </p:nvPr>
        </p:nvSpPr>
        <p:spPr/>
        <p:txBody>
          <a:bodyPr rtlCol="0">
            <a:normAutofit fontScale="90000"/>
          </a:bodyPr>
          <a:lstStyle/>
          <a:p>
            <a:pPr>
              <a:defRPr/>
            </a:pPr>
            <a:r>
              <a:rPr lang="en-US" dirty="0"/>
              <a:t>Relational Model</a:t>
            </a:r>
            <a:br>
              <a:rPr lang="en-US" dirty="0"/>
            </a:br>
            <a:endParaRPr lang="en-US" dirty="0"/>
          </a:p>
        </p:txBody>
      </p:sp>
      <p:sp>
        <p:nvSpPr>
          <p:cNvPr id="3" name="Content Placeholder 2">
            <a:extLst>
              <a:ext uri="{FF2B5EF4-FFF2-40B4-BE49-F238E27FC236}">
                <a16:creationId xmlns:a16="http://schemas.microsoft.com/office/drawing/2014/main" id="{CE9E719E-CA1D-35DA-E407-2EF11BCEE14C}"/>
              </a:ext>
            </a:extLst>
          </p:cNvPr>
          <p:cNvSpPr>
            <a:spLocks noGrp="1"/>
          </p:cNvSpPr>
          <p:nvPr>
            <p:ph idx="1"/>
          </p:nvPr>
        </p:nvSpPr>
        <p:spPr/>
        <p:txBody>
          <a:bodyPr rtlCol="0">
            <a:normAutofit fontScale="92500" lnSpcReduction="10000"/>
          </a:bodyPr>
          <a:lstStyle/>
          <a:p>
            <a:pPr>
              <a:defRPr/>
            </a:pPr>
            <a:r>
              <a:rPr lang="en-US" dirty="0"/>
              <a:t>In such a database the data and relations between them are </a:t>
            </a:r>
            <a:r>
              <a:rPr lang="en-US" dirty="0" err="1"/>
              <a:t>organised</a:t>
            </a:r>
            <a:r>
              <a:rPr lang="en-US" dirty="0"/>
              <a:t> in tables.</a:t>
            </a:r>
          </a:p>
          <a:p>
            <a:pPr>
              <a:defRPr/>
            </a:pPr>
            <a:r>
              <a:rPr lang="en-US" dirty="0"/>
              <a:t>A table is a collection of records and each record in a table contains the same fields.</a:t>
            </a:r>
          </a:p>
          <a:p>
            <a:pPr>
              <a:defRPr/>
            </a:pPr>
            <a:r>
              <a:rPr lang="en-US" dirty="0"/>
              <a:t>Properties of Relational Tables: </a:t>
            </a:r>
          </a:p>
          <a:p>
            <a:pPr lvl="1">
              <a:defRPr/>
            </a:pPr>
            <a:r>
              <a:rPr lang="en-US" dirty="0"/>
              <a:t>Values Are Atomic.</a:t>
            </a:r>
          </a:p>
          <a:p>
            <a:pPr lvl="1">
              <a:defRPr/>
            </a:pPr>
            <a:r>
              <a:rPr lang="en-US" dirty="0"/>
              <a:t> Each Row is Unique .</a:t>
            </a:r>
          </a:p>
          <a:p>
            <a:pPr lvl="1">
              <a:defRPr/>
            </a:pPr>
            <a:r>
              <a:rPr lang="en-US" dirty="0"/>
              <a:t>Column Values Are of the Same Kind .</a:t>
            </a:r>
          </a:p>
          <a:p>
            <a:pPr lvl="1">
              <a:defRPr/>
            </a:pPr>
            <a:r>
              <a:rPr lang="en-US" dirty="0"/>
              <a:t>The Sequence of Columns is Insignificant .</a:t>
            </a:r>
          </a:p>
          <a:p>
            <a:pPr lvl="1">
              <a:defRPr/>
            </a:pPr>
            <a:r>
              <a:rPr lang="en-US" dirty="0"/>
              <a:t>The Sequence of Rows is Insignificant .</a:t>
            </a:r>
          </a:p>
          <a:p>
            <a:pPr lvl="1">
              <a:defRPr/>
            </a:pPr>
            <a:r>
              <a:rPr lang="en-US" dirty="0"/>
              <a:t>Each Column Has a Unique Name </a:t>
            </a:r>
            <a:br>
              <a:rPr lang="en-US" dirty="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592F10C-1AD9-9742-B94F-1CF0A3943C7A}"/>
              </a:ext>
            </a:extLst>
          </p:cNvPr>
          <p:cNvSpPr>
            <a:spLocks noGrp="1"/>
          </p:cNvSpPr>
          <p:nvPr>
            <p:ph type="ctrTitle"/>
          </p:nvPr>
        </p:nvSpPr>
        <p:spPr/>
        <p:txBody>
          <a:bodyPr/>
          <a:lstStyle/>
          <a:p>
            <a:pPr eaLnBrk="1" hangingPunct="1"/>
            <a:r>
              <a:rPr lang="en-US" altLang="en-US"/>
              <a:t>Relational Model</a:t>
            </a:r>
          </a:p>
        </p:txBody>
      </p:sp>
      <p:sp>
        <p:nvSpPr>
          <p:cNvPr id="3" name="Content Placeholder 2">
            <a:extLst>
              <a:ext uri="{FF2B5EF4-FFF2-40B4-BE49-F238E27FC236}">
                <a16:creationId xmlns:a16="http://schemas.microsoft.com/office/drawing/2014/main" id="{88990C8C-66C3-9247-460E-27D73DFB410B}"/>
              </a:ext>
            </a:extLst>
          </p:cNvPr>
          <p:cNvSpPr>
            <a:spLocks noGrp="1"/>
          </p:cNvSpPr>
          <p:nvPr>
            <p:ph idx="1"/>
          </p:nvPr>
        </p:nvSpPr>
        <p:spPr/>
        <p:txBody>
          <a:bodyPr rtlCol="0">
            <a:normAutofit lnSpcReduction="10000"/>
          </a:bodyPr>
          <a:lstStyle/>
          <a:p>
            <a:pPr>
              <a:defRPr/>
            </a:pPr>
            <a:r>
              <a:rPr lang="en-US" dirty="0"/>
              <a:t>The tables within same database may be related with each other by defining different cardinalities and constraints</a:t>
            </a:r>
          </a:p>
          <a:p>
            <a:pPr>
              <a:defRPr/>
            </a:pPr>
            <a:r>
              <a:rPr lang="en-US" dirty="0"/>
              <a:t>Entries of attributes are single valued</a:t>
            </a:r>
          </a:p>
          <a:p>
            <a:pPr>
              <a:defRPr/>
            </a:pPr>
            <a:r>
              <a:rPr lang="en-US" dirty="0"/>
              <a:t>Entries of attributes are of same kind</a:t>
            </a:r>
          </a:p>
          <a:p>
            <a:pPr>
              <a:defRPr/>
            </a:pPr>
            <a:r>
              <a:rPr lang="en-US" dirty="0"/>
              <a:t>No two rows are identical</a:t>
            </a:r>
          </a:p>
          <a:p>
            <a:pPr>
              <a:defRPr/>
            </a:pPr>
            <a:r>
              <a:rPr lang="en-US" dirty="0"/>
              <a:t>The order of attributes is unimportant</a:t>
            </a:r>
          </a:p>
          <a:p>
            <a:pPr>
              <a:defRPr/>
            </a:pPr>
            <a:r>
              <a:rPr lang="en-US" dirty="0"/>
              <a:t>The order of rows is unimportant</a:t>
            </a:r>
          </a:p>
          <a:p>
            <a:pPr>
              <a:defRPr/>
            </a:pPr>
            <a:r>
              <a:rPr lang="en-US" dirty="0"/>
              <a:t>Every column can be uniquely identified</a:t>
            </a:r>
          </a:p>
          <a:p>
            <a:pPr>
              <a:buNone/>
              <a:defRPr/>
            </a:pPr>
            <a:r>
              <a:rPr lang="en-US"/>
              <a:t>	by </a:t>
            </a:r>
            <a:r>
              <a:rPr lang="en-US" dirty="0"/>
              <a:t>its name and not by its position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409B677-F39A-987B-D416-42E8242A62BF}"/>
              </a:ext>
            </a:extLst>
          </p:cNvPr>
          <p:cNvSpPr>
            <a:spLocks noGrp="1"/>
          </p:cNvSpPr>
          <p:nvPr>
            <p:ph type="ctrTitle"/>
          </p:nvPr>
        </p:nvSpPr>
        <p:spPr/>
        <p:txBody>
          <a:bodyPr/>
          <a:lstStyle/>
          <a:p>
            <a:pPr eaLnBrk="1" hangingPunct="1"/>
            <a:r>
              <a:rPr lang="en-US" altLang="en-US"/>
              <a:t>Example </a:t>
            </a:r>
          </a:p>
        </p:txBody>
      </p:sp>
      <p:graphicFrame>
        <p:nvGraphicFramePr>
          <p:cNvPr id="4" name="Content Placeholder 3">
            <a:extLst>
              <a:ext uri="{FF2B5EF4-FFF2-40B4-BE49-F238E27FC236}">
                <a16:creationId xmlns:a16="http://schemas.microsoft.com/office/drawing/2014/main" id="{58E3DD6F-03AF-7CB5-FD3F-7E785CCE35E5}"/>
              </a:ext>
            </a:extLst>
          </p:cNvPr>
          <p:cNvGraphicFramePr>
            <a:graphicFrameLocks noGrp="1"/>
          </p:cNvGraphicFramePr>
          <p:nvPr>
            <p:ph idx="1"/>
            <p:extLst>
              <p:ext uri="{D42A27DB-BD31-4B8C-83A1-F6EECF244321}">
                <p14:modId xmlns:p14="http://schemas.microsoft.com/office/powerpoint/2010/main" val="3086013297"/>
              </p:ext>
            </p:extLst>
          </p:nvPr>
        </p:nvGraphicFramePr>
        <p:xfrm>
          <a:off x="3698842" y="2946886"/>
          <a:ext cx="7342185" cy="1828800"/>
        </p:xfrm>
        <a:graphic>
          <a:graphicData uri="http://schemas.openxmlformats.org/drawingml/2006/table">
            <a:tbl>
              <a:tblPr firstRow="1" bandRow="1">
                <a:tableStyleId>{5C22544A-7EE6-4342-B048-85BDC9FD1C3A}</a:tableStyleId>
              </a:tblPr>
              <a:tblGrid>
                <a:gridCol w="1468437">
                  <a:extLst>
                    <a:ext uri="{9D8B030D-6E8A-4147-A177-3AD203B41FA5}">
                      <a16:colId xmlns:a16="http://schemas.microsoft.com/office/drawing/2014/main" val="20000"/>
                    </a:ext>
                  </a:extLst>
                </a:gridCol>
                <a:gridCol w="1642659">
                  <a:extLst>
                    <a:ext uri="{9D8B030D-6E8A-4147-A177-3AD203B41FA5}">
                      <a16:colId xmlns:a16="http://schemas.microsoft.com/office/drawing/2014/main" val="20001"/>
                    </a:ext>
                  </a:extLst>
                </a:gridCol>
                <a:gridCol w="1294215">
                  <a:extLst>
                    <a:ext uri="{9D8B030D-6E8A-4147-A177-3AD203B41FA5}">
                      <a16:colId xmlns:a16="http://schemas.microsoft.com/office/drawing/2014/main" val="20002"/>
                    </a:ext>
                  </a:extLst>
                </a:gridCol>
                <a:gridCol w="1468437">
                  <a:extLst>
                    <a:ext uri="{9D8B030D-6E8A-4147-A177-3AD203B41FA5}">
                      <a16:colId xmlns:a16="http://schemas.microsoft.com/office/drawing/2014/main" val="20003"/>
                    </a:ext>
                  </a:extLst>
                </a:gridCol>
                <a:gridCol w="1468437">
                  <a:extLst>
                    <a:ext uri="{9D8B030D-6E8A-4147-A177-3AD203B41FA5}">
                      <a16:colId xmlns:a16="http://schemas.microsoft.com/office/drawing/2014/main" val="20004"/>
                    </a:ext>
                  </a:extLst>
                </a:gridCol>
              </a:tblGrid>
              <a:tr h="224472">
                <a:tc>
                  <a:txBody>
                    <a:bodyPr/>
                    <a:lstStyle/>
                    <a:p>
                      <a:r>
                        <a:rPr lang="en-US" dirty="0" err="1"/>
                        <a:t>Empno</a:t>
                      </a:r>
                      <a:endParaRPr lang="en-US" dirty="0"/>
                    </a:p>
                  </a:txBody>
                  <a:tcPr/>
                </a:tc>
                <a:tc>
                  <a:txBody>
                    <a:bodyPr/>
                    <a:lstStyle/>
                    <a:p>
                      <a:r>
                        <a:rPr lang="en-US" dirty="0" err="1"/>
                        <a:t>Ename</a:t>
                      </a:r>
                      <a:endParaRPr lang="en-US" dirty="0"/>
                    </a:p>
                  </a:txBody>
                  <a:tcPr>
                    <a:solidFill>
                      <a:schemeClr val="accent3">
                        <a:lumMod val="40000"/>
                        <a:lumOff val="60000"/>
                      </a:schemeClr>
                    </a:solidFill>
                  </a:tcPr>
                </a:tc>
                <a:tc>
                  <a:txBody>
                    <a:bodyPr/>
                    <a:lstStyle/>
                    <a:p>
                      <a:r>
                        <a:rPr lang="en-US" dirty="0"/>
                        <a:t>Job</a:t>
                      </a:r>
                    </a:p>
                  </a:txBody>
                  <a:tcPr/>
                </a:tc>
                <a:tc>
                  <a:txBody>
                    <a:bodyPr/>
                    <a:lstStyle/>
                    <a:p>
                      <a:r>
                        <a:rPr lang="en-US" dirty="0"/>
                        <a:t>Mgr</a:t>
                      </a:r>
                    </a:p>
                  </a:txBody>
                  <a:tcPr/>
                </a:tc>
                <a:tc>
                  <a:txBody>
                    <a:bodyPr/>
                    <a:lstStyle/>
                    <a:p>
                      <a:r>
                        <a:rPr lang="en-US" dirty="0"/>
                        <a:t>salary</a:t>
                      </a:r>
                    </a:p>
                  </a:txBody>
                  <a:tcPr/>
                </a:tc>
                <a:extLst>
                  <a:ext uri="{0D108BD9-81ED-4DB2-BD59-A6C34878D82A}">
                    <a16:rowId xmlns:a16="http://schemas.microsoft.com/office/drawing/2014/main" val="10000"/>
                  </a:ext>
                </a:extLst>
              </a:tr>
              <a:tr h="224472">
                <a:tc>
                  <a:txBody>
                    <a:bodyPr/>
                    <a:lstStyle/>
                    <a:p>
                      <a:r>
                        <a:rPr lang="en-US" dirty="0"/>
                        <a:t>101</a:t>
                      </a:r>
                    </a:p>
                  </a:txBody>
                  <a:tcPr>
                    <a:solidFill>
                      <a:schemeClr val="accent2">
                        <a:lumMod val="20000"/>
                        <a:lumOff val="80000"/>
                      </a:schemeClr>
                    </a:solidFill>
                  </a:tcPr>
                </a:tc>
                <a:tc>
                  <a:txBody>
                    <a:bodyPr/>
                    <a:lstStyle/>
                    <a:p>
                      <a:r>
                        <a:rPr lang="en-US" dirty="0"/>
                        <a:t>JONES</a:t>
                      </a:r>
                    </a:p>
                  </a:txBody>
                  <a:tcPr>
                    <a:solidFill>
                      <a:schemeClr val="accent3">
                        <a:lumMod val="40000"/>
                        <a:lumOff val="60000"/>
                      </a:schemeClr>
                    </a:solidFill>
                  </a:tcPr>
                </a:tc>
                <a:tc>
                  <a:txBody>
                    <a:bodyPr/>
                    <a:lstStyle/>
                    <a:p>
                      <a:r>
                        <a:rPr lang="en-US" dirty="0"/>
                        <a:t>CLERK</a:t>
                      </a:r>
                    </a:p>
                  </a:txBody>
                  <a:tcPr>
                    <a:solidFill>
                      <a:schemeClr val="accent2">
                        <a:lumMod val="20000"/>
                        <a:lumOff val="80000"/>
                      </a:schemeClr>
                    </a:solidFill>
                  </a:tcPr>
                </a:tc>
                <a:tc>
                  <a:txBody>
                    <a:bodyPr/>
                    <a:lstStyle/>
                    <a:p>
                      <a:r>
                        <a:rPr lang="en-US" dirty="0"/>
                        <a:t>105</a:t>
                      </a:r>
                    </a:p>
                  </a:txBody>
                  <a:tcPr>
                    <a:solidFill>
                      <a:schemeClr val="accent2">
                        <a:lumMod val="20000"/>
                        <a:lumOff val="80000"/>
                      </a:schemeClr>
                    </a:solidFill>
                  </a:tcPr>
                </a:tc>
                <a:tc>
                  <a:txBody>
                    <a:bodyPr/>
                    <a:lstStyle/>
                    <a:p>
                      <a:r>
                        <a:rPr lang="en-US" dirty="0"/>
                        <a:t>9000</a:t>
                      </a:r>
                    </a:p>
                  </a:txBody>
                  <a:tcPr>
                    <a:solidFill>
                      <a:schemeClr val="accent2">
                        <a:lumMod val="20000"/>
                        <a:lumOff val="80000"/>
                      </a:schemeClr>
                    </a:solidFill>
                  </a:tcPr>
                </a:tc>
                <a:extLst>
                  <a:ext uri="{0D108BD9-81ED-4DB2-BD59-A6C34878D82A}">
                    <a16:rowId xmlns:a16="http://schemas.microsoft.com/office/drawing/2014/main" val="10001"/>
                  </a:ext>
                </a:extLst>
              </a:tr>
              <a:tr h="224472">
                <a:tc>
                  <a:txBody>
                    <a:bodyPr/>
                    <a:lstStyle/>
                    <a:p>
                      <a:r>
                        <a:rPr lang="en-US" dirty="0"/>
                        <a:t>102</a:t>
                      </a:r>
                    </a:p>
                  </a:txBody>
                  <a:tcPr/>
                </a:tc>
                <a:tc>
                  <a:txBody>
                    <a:bodyPr/>
                    <a:lstStyle/>
                    <a:p>
                      <a:r>
                        <a:rPr lang="en-US" dirty="0"/>
                        <a:t>SMITH</a:t>
                      </a:r>
                    </a:p>
                  </a:txBody>
                  <a:tcPr>
                    <a:solidFill>
                      <a:schemeClr val="bg2">
                        <a:lumMod val="75000"/>
                      </a:schemeClr>
                    </a:solidFill>
                  </a:tcPr>
                </a:tc>
                <a:tc>
                  <a:txBody>
                    <a:bodyPr/>
                    <a:lstStyle/>
                    <a:p>
                      <a:r>
                        <a:rPr lang="en-US" dirty="0"/>
                        <a:t>ACC</a:t>
                      </a:r>
                    </a:p>
                  </a:txBody>
                  <a:tcPr/>
                </a:tc>
                <a:tc>
                  <a:txBody>
                    <a:bodyPr/>
                    <a:lstStyle/>
                    <a:p>
                      <a:endParaRPr lang="en-US" dirty="0"/>
                    </a:p>
                  </a:txBody>
                  <a:tcPr/>
                </a:tc>
                <a:tc>
                  <a:txBody>
                    <a:bodyPr/>
                    <a:lstStyle/>
                    <a:p>
                      <a:r>
                        <a:rPr lang="en-US" dirty="0"/>
                        <a:t>3000</a:t>
                      </a:r>
                    </a:p>
                  </a:txBody>
                  <a:tcPr/>
                </a:tc>
                <a:extLst>
                  <a:ext uri="{0D108BD9-81ED-4DB2-BD59-A6C34878D82A}">
                    <a16:rowId xmlns:a16="http://schemas.microsoft.com/office/drawing/2014/main" val="10002"/>
                  </a:ext>
                </a:extLst>
              </a:tr>
              <a:tr h="224472">
                <a:tc>
                  <a:txBody>
                    <a:bodyPr/>
                    <a:lstStyle/>
                    <a:p>
                      <a:r>
                        <a:rPr lang="en-US" dirty="0"/>
                        <a:t>103</a:t>
                      </a:r>
                    </a:p>
                  </a:txBody>
                  <a:tcPr/>
                </a:tc>
                <a:tc>
                  <a:txBody>
                    <a:bodyPr/>
                    <a:lstStyle/>
                    <a:p>
                      <a:r>
                        <a:rPr lang="en-US" dirty="0"/>
                        <a:t>JULLY</a:t>
                      </a:r>
                    </a:p>
                  </a:txBody>
                  <a:tcPr>
                    <a:solidFill>
                      <a:schemeClr val="accent3">
                        <a:lumMod val="40000"/>
                        <a:lumOff val="60000"/>
                      </a:schemeClr>
                    </a:solidFill>
                  </a:tcPr>
                </a:tc>
                <a:tc>
                  <a:txBody>
                    <a:bodyPr/>
                    <a:lstStyle/>
                    <a:p>
                      <a:r>
                        <a:rPr lang="en-US" dirty="0"/>
                        <a:t>CLERK</a:t>
                      </a:r>
                    </a:p>
                  </a:txBody>
                  <a:tcPr/>
                </a:tc>
                <a:tc>
                  <a:txBody>
                    <a:bodyPr/>
                    <a:lstStyle/>
                    <a:p>
                      <a:r>
                        <a:rPr lang="en-US" dirty="0"/>
                        <a:t>101</a:t>
                      </a:r>
                    </a:p>
                  </a:txBody>
                  <a:tcPr/>
                </a:tc>
                <a:tc>
                  <a:txBody>
                    <a:bodyPr/>
                    <a:lstStyle/>
                    <a:p>
                      <a:r>
                        <a:rPr lang="en-US" dirty="0"/>
                        <a:t>7000</a:t>
                      </a:r>
                    </a:p>
                  </a:txBody>
                  <a:tcPr/>
                </a:tc>
                <a:extLst>
                  <a:ext uri="{0D108BD9-81ED-4DB2-BD59-A6C34878D82A}">
                    <a16:rowId xmlns:a16="http://schemas.microsoft.com/office/drawing/2014/main" val="10003"/>
                  </a:ext>
                </a:extLst>
              </a:tr>
              <a:tr h="224472">
                <a:tc>
                  <a:txBody>
                    <a:bodyPr/>
                    <a:lstStyle/>
                    <a:p>
                      <a:r>
                        <a:rPr lang="en-US" dirty="0"/>
                        <a:t>104</a:t>
                      </a:r>
                    </a:p>
                  </a:txBody>
                  <a:tcPr/>
                </a:tc>
                <a:tc>
                  <a:txBody>
                    <a:bodyPr/>
                    <a:lstStyle/>
                    <a:p>
                      <a:r>
                        <a:rPr lang="en-US" dirty="0"/>
                        <a:t>HIGGINS</a:t>
                      </a:r>
                    </a:p>
                  </a:txBody>
                  <a:tcPr>
                    <a:solidFill>
                      <a:schemeClr val="accent3">
                        <a:lumMod val="40000"/>
                        <a:lumOff val="60000"/>
                      </a:schemeClr>
                    </a:solidFill>
                  </a:tcPr>
                </a:tc>
                <a:tc>
                  <a:txBody>
                    <a:bodyPr/>
                    <a:lstStyle/>
                    <a:p>
                      <a:r>
                        <a:rPr lang="en-US" dirty="0"/>
                        <a:t>SALES</a:t>
                      </a:r>
                    </a:p>
                  </a:txBody>
                  <a:tcPr/>
                </a:tc>
                <a:tc>
                  <a:txBody>
                    <a:bodyPr/>
                    <a:lstStyle/>
                    <a:p>
                      <a:r>
                        <a:rPr lang="en-US" dirty="0"/>
                        <a:t>105</a:t>
                      </a:r>
                    </a:p>
                  </a:txBody>
                  <a:tcPr/>
                </a:tc>
                <a:tc>
                  <a:txBody>
                    <a:bodyPr/>
                    <a:lstStyle/>
                    <a:p>
                      <a:r>
                        <a:rPr lang="en-US" dirty="0"/>
                        <a:t>5000</a:t>
                      </a:r>
                    </a:p>
                  </a:txBody>
                  <a:tcPr/>
                </a:tc>
                <a:extLst>
                  <a:ext uri="{0D108BD9-81ED-4DB2-BD59-A6C34878D82A}">
                    <a16:rowId xmlns:a16="http://schemas.microsoft.com/office/drawing/2014/main" val="10004"/>
                  </a:ext>
                </a:extLst>
              </a:tr>
            </a:tbl>
          </a:graphicData>
        </a:graphic>
      </p:graphicFrame>
      <p:sp>
        <p:nvSpPr>
          <p:cNvPr id="29737" name="TextBox 7">
            <a:extLst>
              <a:ext uri="{FF2B5EF4-FFF2-40B4-BE49-F238E27FC236}">
                <a16:creationId xmlns:a16="http://schemas.microsoft.com/office/drawing/2014/main" id="{55E9CE37-74AC-BC99-BE28-D1529760D1CC}"/>
              </a:ext>
            </a:extLst>
          </p:cNvPr>
          <p:cNvSpPr txBox="1">
            <a:spLocks noChangeArrowheads="1"/>
          </p:cNvSpPr>
          <p:nvPr/>
        </p:nvSpPr>
        <p:spPr bwMode="auto">
          <a:xfrm>
            <a:off x="8534400" y="3352800"/>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374DB9"/>
                </a:solidFill>
                <a:latin typeface="Calibri" panose="020F0502020204030204" pitchFamily="34" charset="0"/>
              </a:rPr>
              <a:t>RELATION/TABLE</a:t>
            </a:r>
          </a:p>
        </p:txBody>
      </p:sp>
      <p:cxnSp>
        <p:nvCxnSpPr>
          <p:cNvPr id="10" name="Straight Arrow Connector 9">
            <a:extLst>
              <a:ext uri="{FF2B5EF4-FFF2-40B4-BE49-F238E27FC236}">
                <a16:creationId xmlns:a16="http://schemas.microsoft.com/office/drawing/2014/main" id="{97921A70-5869-6026-A99A-1834DA1883B4}"/>
              </a:ext>
            </a:extLst>
          </p:cNvPr>
          <p:cNvCxnSpPr/>
          <p:nvPr/>
        </p:nvCxnSpPr>
        <p:spPr>
          <a:xfrm>
            <a:off x="2478105" y="3505201"/>
            <a:ext cx="1066800" cy="1588"/>
          </a:xfrm>
          <a:prstGeom prst="straightConnector1">
            <a:avLst/>
          </a:prstGeom>
          <a:ln w="1270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BF768DD5-16B3-E27A-5B6C-9D5CBAFE4899}"/>
              </a:ext>
            </a:extLst>
          </p:cNvPr>
          <p:cNvSpPr txBox="1"/>
          <p:nvPr/>
        </p:nvSpPr>
        <p:spPr>
          <a:xfrm>
            <a:off x="1981200" y="3124200"/>
            <a:ext cx="1600200" cy="369888"/>
          </a:xfrm>
          <a:prstGeom prst="rect">
            <a:avLst/>
          </a:prstGeom>
          <a:noFill/>
        </p:spPr>
        <p:txBody>
          <a:bodyPr>
            <a:spAutoFit/>
          </a:bodyPr>
          <a:lstStyle/>
          <a:p>
            <a:pPr>
              <a:defRPr/>
            </a:pPr>
            <a:r>
              <a:rPr lang="en-US" dirty="0">
                <a:solidFill>
                  <a:schemeClr val="accent2">
                    <a:lumMod val="60000"/>
                    <a:lumOff val="40000"/>
                  </a:schemeClr>
                </a:solidFill>
              </a:rPr>
              <a:t>TOUPLE/ROW</a:t>
            </a:r>
          </a:p>
        </p:txBody>
      </p:sp>
      <p:cxnSp>
        <p:nvCxnSpPr>
          <p:cNvPr id="13" name="Straight Arrow Connector 12">
            <a:extLst>
              <a:ext uri="{FF2B5EF4-FFF2-40B4-BE49-F238E27FC236}">
                <a16:creationId xmlns:a16="http://schemas.microsoft.com/office/drawing/2014/main" id="{D4162185-5189-B5F5-00F4-381710C7629B}"/>
              </a:ext>
            </a:extLst>
          </p:cNvPr>
          <p:cNvCxnSpPr/>
          <p:nvPr/>
        </p:nvCxnSpPr>
        <p:spPr>
          <a:xfrm rot="5400000">
            <a:off x="4459306" y="2514602"/>
            <a:ext cx="762000" cy="3175"/>
          </a:xfrm>
          <a:prstGeom prst="straightConnector1">
            <a:avLst/>
          </a:prstGeom>
          <a:ln w="12700">
            <a:solidFill>
              <a:schemeClr val="tx1"/>
            </a:solidFill>
            <a:tailEnd type="arrow"/>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632C119D-8929-7304-49F0-D323CE122A64}"/>
              </a:ext>
            </a:extLst>
          </p:cNvPr>
          <p:cNvSpPr txBox="1"/>
          <p:nvPr/>
        </p:nvSpPr>
        <p:spPr>
          <a:xfrm>
            <a:off x="4800600" y="2209800"/>
            <a:ext cx="1676400" cy="369888"/>
          </a:xfrm>
          <a:prstGeom prst="rect">
            <a:avLst/>
          </a:prstGeom>
          <a:noFill/>
          <a:ln w="12700">
            <a:noFill/>
          </a:ln>
        </p:spPr>
        <p:txBody>
          <a:bodyPr>
            <a:spAutoFit/>
          </a:bodyPr>
          <a:lstStyle/>
          <a:p>
            <a:pPr>
              <a:defRPr/>
            </a:pPr>
            <a:r>
              <a:rPr lang="en-US" dirty="0">
                <a:solidFill>
                  <a:schemeClr val="accent3">
                    <a:lumMod val="60000"/>
                    <a:lumOff val="40000"/>
                  </a:schemeClr>
                </a:solidFill>
              </a:rPr>
              <a:t>COULMN</a:t>
            </a:r>
          </a:p>
        </p:txBody>
      </p:sp>
      <p:cxnSp>
        <p:nvCxnSpPr>
          <p:cNvPr id="16" name="Straight Arrow Connector 15">
            <a:extLst>
              <a:ext uri="{FF2B5EF4-FFF2-40B4-BE49-F238E27FC236}">
                <a16:creationId xmlns:a16="http://schemas.microsoft.com/office/drawing/2014/main" id="{5200D36F-DCA5-6429-2BE4-517AF7F73737}"/>
              </a:ext>
            </a:extLst>
          </p:cNvPr>
          <p:cNvCxnSpPr>
            <a:cxnSpLocks/>
          </p:cNvCxnSpPr>
          <p:nvPr/>
        </p:nvCxnSpPr>
        <p:spPr>
          <a:xfrm>
            <a:off x="3303053" y="3978966"/>
            <a:ext cx="2375452" cy="0"/>
          </a:xfrm>
          <a:prstGeom prst="straightConnector1">
            <a:avLst/>
          </a:prstGeom>
          <a:ln w="1270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F30F5D99-57EE-046C-55B4-97AAB98734D3}"/>
              </a:ext>
            </a:extLst>
          </p:cNvPr>
          <p:cNvSpPr txBox="1"/>
          <p:nvPr/>
        </p:nvSpPr>
        <p:spPr>
          <a:xfrm>
            <a:off x="2743200" y="3708263"/>
            <a:ext cx="685800" cy="369888"/>
          </a:xfrm>
          <a:prstGeom prst="rect">
            <a:avLst/>
          </a:prstGeom>
          <a:noFill/>
        </p:spPr>
        <p:txBody>
          <a:bodyPr>
            <a:spAutoFit/>
          </a:bodyPr>
          <a:lstStyle/>
          <a:p>
            <a:pPr>
              <a:defRPr/>
            </a:pPr>
            <a:r>
              <a:rPr lang="en-US" dirty="0">
                <a:solidFill>
                  <a:schemeClr val="bg2">
                    <a:lumMod val="50000"/>
                  </a:schemeClr>
                </a:solidFill>
              </a:rPr>
              <a:t>CELL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9A27BB9-E5F7-402A-D3DB-EB986E7F8813}"/>
              </a:ext>
            </a:extLst>
          </p:cNvPr>
          <p:cNvSpPr>
            <a:spLocks noGrp="1"/>
          </p:cNvSpPr>
          <p:nvPr>
            <p:ph type="ctrTitle"/>
          </p:nvPr>
        </p:nvSpPr>
        <p:spPr/>
        <p:txBody>
          <a:bodyPr/>
          <a:lstStyle/>
          <a:p>
            <a:pPr eaLnBrk="1" hangingPunct="1"/>
            <a:r>
              <a:rPr lang="en-US" altLang="en-US"/>
              <a:t>Introduction </a:t>
            </a:r>
          </a:p>
        </p:txBody>
      </p:sp>
      <p:sp>
        <p:nvSpPr>
          <p:cNvPr id="3075" name="Content Placeholder 2">
            <a:extLst>
              <a:ext uri="{FF2B5EF4-FFF2-40B4-BE49-F238E27FC236}">
                <a16:creationId xmlns:a16="http://schemas.microsoft.com/office/drawing/2014/main" id="{6B731401-8019-FAEC-E437-CFAA7CAF7AE5}"/>
              </a:ext>
            </a:extLst>
          </p:cNvPr>
          <p:cNvSpPr>
            <a:spLocks noGrp="1"/>
          </p:cNvSpPr>
          <p:nvPr>
            <p:ph idx="1"/>
          </p:nvPr>
        </p:nvSpPr>
        <p:spPr/>
        <p:txBody>
          <a:bodyPr/>
          <a:lstStyle/>
          <a:p>
            <a:pPr eaLnBrk="1" hangingPunct="1"/>
            <a:r>
              <a:rPr lang="en-US" altLang="en-US"/>
              <a:t>What is data</a:t>
            </a:r>
          </a:p>
          <a:p>
            <a:pPr eaLnBrk="1" hangingPunct="1"/>
            <a:r>
              <a:rPr lang="en-US" altLang="en-US"/>
              <a:t>What is information</a:t>
            </a:r>
          </a:p>
          <a:p>
            <a:pPr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BEED0A9-24D3-0A99-3A11-3472BE8F41B4}"/>
              </a:ext>
            </a:extLst>
          </p:cNvPr>
          <p:cNvSpPr>
            <a:spLocks noGrp="1"/>
          </p:cNvSpPr>
          <p:nvPr>
            <p:ph type="ctrTitle"/>
          </p:nvPr>
        </p:nvSpPr>
        <p:spPr/>
        <p:txBody>
          <a:bodyPr/>
          <a:lstStyle/>
          <a:p>
            <a:pPr eaLnBrk="1" hangingPunct="1"/>
            <a:r>
              <a:rPr lang="en-US" altLang="en-US"/>
              <a:t>ORDBMS</a:t>
            </a:r>
          </a:p>
        </p:txBody>
      </p:sp>
      <p:sp>
        <p:nvSpPr>
          <p:cNvPr id="3" name="Content Placeholder 2">
            <a:extLst>
              <a:ext uri="{FF2B5EF4-FFF2-40B4-BE49-F238E27FC236}">
                <a16:creationId xmlns:a16="http://schemas.microsoft.com/office/drawing/2014/main" id="{F1697042-7ECB-2796-8E02-72E4E4F6952D}"/>
              </a:ext>
            </a:extLst>
          </p:cNvPr>
          <p:cNvSpPr>
            <a:spLocks noGrp="1"/>
          </p:cNvSpPr>
          <p:nvPr>
            <p:ph idx="1"/>
          </p:nvPr>
        </p:nvSpPr>
        <p:spPr/>
        <p:txBody>
          <a:bodyPr rtlCol="0">
            <a:normAutofit/>
          </a:bodyPr>
          <a:lstStyle/>
          <a:p>
            <a:pPr>
              <a:defRPr/>
            </a:pPr>
            <a:r>
              <a:rPr lang="en-US" dirty="0"/>
              <a:t>Is same RDBMS but with features of Object Orientation.</a:t>
            </a:r>
          </a:p>
          <a:p>
            <a:pPr>
              <a:defRPr/>
            </a:pPr>
            <a:r>
              <a:rPr lang="en-US" dirty="0"/>
              <a:t>objects, classes and inheritance are directly supported in database schemas and in the query language.</a:t>
            </a:r>
          </a:p>
          <a:p>
            <a:pPr>
              <a:defRPr/>
            </a:pPr>
            <a:r>
              <a:rPr lang="en-US" dirty="0"/>
              <a:t>You can create customized data types &amp; methods</a:t>
            </a:r>
          </a:p>
          <a:p>
            <a:pPr>
              <a:defRPr/>
            </a:pPr>
            <a:r>
              <a:rPr lang="en-US" dirty="0"/>
              <a:t>It provides a middle ground between relational databases and </a:t>
            </a:r>
            <a:r>
              <a:rPr lang="en-US" i="1" dirty="0"/>
              <a:t>object-oriented databases</a:t>
            </a: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9A897CA-FC13-B33E-B2D3-876ABBD9200C}"/>
              </a:ext>
            </a:extLst>
          </p:cNvPr>
          <p:cNvSpPr>
            <a:spLocks noGrp="1"/>
          </p:cNvSpPr>
          <p:nvPr>
            <p:ph type="ctrTitle"/>
          </p:nvPr>
        </p:nvSpPr>
        <p:spPr/>
        <p:txBody>
          <a:bodyPr/>
          <a:lstStyle/>
          <a:p>
            <a:pPr eaLnBrk="1" hangingPunct="1"/>
            <a:r>
              <a:rPr lang="en-US" altLang="en-US"/>
              <a:t>Relational Database Terms</a:t>
            </a:r>
          </a:p>
        </p:txBody>
      </p:sp>
      <p:sp>
        <p:nvSpPr>
          <p:cNvPr id="31747" name="Content Placeholder 2">
            <a:extLst>
              <a:ext uri="{FF2B5EF4-FFF2-40B4-BE49-F238E27FC236}">
                <a16:creationId xmlns:a16="http://schemas.microsoft.com/office/drawing/2014/main" id="{22EA640C-127D-6720-A36C-A7838C685329}"/>
              </a:ext>
            </a:extLst>
          </p:cNvPr>
          <p:cNvSpPr>
            <a:spLocks noGrp="1"/>
          </p:cNvSpPr>
          <p:nvPr>
            <p:ph idx="1"/>
          </p:nvPr>
        </p:nvSpPr>
        <p:spPr/>
        <p:txBody>
          <a:bodyPr/>
          <a:lstStyle/>
          <a:p>
            <a:pPr eaLnBrk="1" hangingPunct="1">
              <a:lnSpc>
                <a:spcPct val="90000"/>
              </a:lnSpc>
            </a:pPr>
            <a:r>
              <a:rPr lang="en-US" altLang="en-US" sz="2400" b="1"/>
              <a:t>Entity</a:t>
            </a:r>
            <a:r>
              <a:rPr lang="en-US" altLang="en-US" sz="2400"/>
              <a:t>:</a:t>
            </a:r>
            <a:r>
              <a:rPr lang="en-US" altLang="en-US" sz="2400" b="1"/>
              <a:t> </a:t>
            </a:r>
            <a:r>
              <a:rPr lang="en-US" altLang="en-US" sz="2400"/>
              <a:t>an object about which you want to store data</a:t>
            </a:r>
          </a:p>
          <a:p>
            <a:pPr eaLnBrk="1" hangingPunct="1">
              <a:lnSpc>
                <a:spcPct val="90000"/>
              </a:lnSpc>
            </a:pPr>
            <a:r>
              <a:rPr lang="en-US" altLang="en-US" sz="2400" b="1"/>
              <a:t>Relationships</a:t>
            </a:r>
            <a:r>
              <a:rPr lang="en-US" altLang="en-US" sz="2400"/>
              <a:t>:</a:t>
            </a:r>
            <a:r>
              <a:rPr lang="en-US" altLang="en-US" sz="2400" b="1"/>
              <a:t> </a:t>
            </a:r>
            <a:r>
              <a:rPr lang="en-US" altLang="en-US" sz="2400"/>
              <a:t>links that show how different records are related</a:t>
            </a:r>
          </a:p>
          <a:p>
            <a:pPr eaLnBrk="1" hangingPunct="1">
              <a:lnSpc>
                <a:spcPct val="90000"/>
              </a:lnSpc>
            </a:pPr>
            <a:r>
              <a:rPr lang="en-US" altLang="en-US" sz="2400" b="1"/>
              <a:t>Key Fields</a:t>
            </a:r>
            <a:r>
              <a:rPr lang="en-US" altLang="en-US" sz="2400"/>
              <a:t>: establish relationships among records in different tables</a:t>
            </a:r>
          </a:p>
          <a:p>
            <a:pPr eaLnBrk="1" hangingPunct="1">
              <a:lnSpc>
                <a:spcPct val="90000"/>
              </a:lnSpc>
            </a:pPr>
            <a:r>
              <a:rPr lang="en-US" altLang="en-US" sz="2400"/>
              <a:t>Five main types of key fields:</a:t>
            </a:r>
          </a:p>
          <a:p>
            <a:pPr eaLnBrk="1" hangingPunct="1">
              <a:lnSpc>
                <a:spcPct val="90000"/>
              </a:lnSpc>
            </a:pPr>
            <a:r>
              <a:rPr lang="en-US" altLang="en-US" sz="2400"/>
              <a:t>- Unique</a:t>
            </a:r>
          </a:p>
          <a:p>
            <a:pPr lvl="1" eaLnBrk="1" hangingPunct="1">
              <a:lnSpc>
                <a:spcPct val="90000"/>
              </a:lnSpc>
            </a:pPr>
            <a:r>
              <a:rPr lang="en-US" altLang="en-US" sz="2000"/>
              <a:t>primary keys</a:t>
            </a:r>
          </a:p>
          <a:p>
            <a:pPr lvl="1" eaLnBrk="1" hangingPunct="1">
              <a:lnSpc>
                <a:spcPct val="90000"/>
              </a:lnSpc>
            </a:pPr>
            <a:r>
              <a:rPr lang="en-US" altLang="en-US" sz="2000"/>
              <a:t>candidate keys</a:t>
            </a:r>
          </a:p>
          <a:p>
            <a:pPr lvl="1" eaLnBrk="1" hangingPunct="1">
              <a:lnSpc>
                <a:spcPct val="90000"/>
              </a:lnSpc>
            </a:pPr>
            <a:r>
              <a:rPr lang="en-US" altLang="en-US" sz="2000"/>
              <a:t>foreign keys</a:t>
            </a:r>
          </a:p>
          <a:p>
            <a:pPr lvl="1" eaLnBrk="1" hangingPunct="1">
              <a:lnSpc>
                <a:spcPct val="90000"/>
              </a:lnSpc>
            </a:pPr>
            <a:r>
              <a:rPr lang="en-US" altLang="en-US" sz="2000"/>
              <a:t>composite keys</a:t>
            </a:r>
          </a:p>
          <a:p>
            <a:pPr eaLnBrk="1" hangingPunct="1"/>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A39AD76-6A9B-8763-58A9-FCB7D2449B48}"/>
              </a:ext>
            </a:extLst>
          </p:cNvPr>
          <p:cNvSpPr>
            <a:spLocks noGrp="1" noChangeArrowheads="1"/>
          </p:cNvSpPr>
          <p:nvPr>
            <p:ph type="ctrTitle"/>
          </p:nvPr>
        </p:nvSpPr>
        <p:spPr/>
        <p:txBody>
          <a:bodyPr/>
          <a:lstStyle/>
          <a:p>
            <a:pPr eaLnBrk="1" hangingPunct="1"/>
            <a:r>
              <a:rPr lang="en-US" altLang="en-US" sz="3600"/>
              <a:t>Primary Keys</a:t>
            </a:r>
          </a:p>
        </p:txBody>
      </p:sp>
      <p:sp>
        <p:nvSpPr>
          <p:cNvPr id="32771" name="Rectangle 3">
            <a:extLst>
              <a:ext uri="{FF2B5EF4-FFF2-40B4-BE49-F238E27FC236}">
                <a16:creationId xmlns:a16="http://schemas.microsoft.com/office/drawing/2014/main" id="{33863464-EFB3-E396-5FE8-12ADC60559F1}"/>
              </a:ext>
            </a:extLst>
          </p:cNvPr>
          <p:cNvSpPr>
            <a:spLocks noGrp="1" noChangeArrowheads="1"/>
          </p:cNvSpPr>
          <p:nvPr>
            <p:ph idx="1"/>
          </p:nvPr>
        </p:nvSpPr>
        <p:spPr/>
        <p:txBody>
          <a:bodyPr/>
          <a:lstStyle/>
          <a:p>
            <a:pPr eaLnBrk="1" hangingPunct="1"/>
            <a:r>
              <a:rPr lang="en-US" altLang="en-US" b="1"/>
              <a:t>Primary key</a:t>
            </a:r>
          </a:p>
          <a:p>
            <a:pPr lvl="1" eaLnBrk="1" hangingPunct="1"/>
            <a:r>
              <a:rPr lang="en-US" altLang="en-US"/>
              <a:t>Value must be unique for each record</a:t>
            </a:r>
          </a:p>
          <a:p>
            <a:pPr lvl="1" eaLnBrk="1" hangingPunct="1"/>
            <a:r>
              <a:rPr lang="en-US" altLang="en-US"/>
              <a:t>Serves to identify the record</a:t>
            </a:r>
          </a:p>
          <a:p>
            <a:pPr lvl="1" eaLnBrk="1" hangingPunct="1"/>
            <a:r>
              <a:rPr lang="en-US" altLang="en-US"/>
              <a:t>Present in every record</a:t>
            </a:r>
          </a:p>
          <a:p>
            <a:pPr lvl="1" eaLnBrk="1" hangingPunct="1"/>
            <a:r>
              <a:rPr lang="en-US" altLang="en-US"/>
              <a:t>Can’t be NULL</a:t>
            </a:r>
          </a:p>
          <a:p>
            <a:pPr lvl="1" eaLnBrk="1" hangingPunct="1"/>
            <a:r>
              <a:rPr lang="en-US" altLang="en-US"/>
              <a:t>Should be numeric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AD1717B-6408-8D38-622F-7F430C70608F}"/>
              </a:ext>
            </a:extLst>
          </p:cNvPr>
          <p:cNvSpPr>
            <a:spLocks noGrp="1" noChangeArrowheads="1"/>
          </p:cNvSpPr>
          <p:nvPr>
            <p:ph type="ctrTitle"/>
          </p:nvPr>
        </p:nvSpPr>
        <p:spPr/>
        <p:txBody>
          <a:bodyPr/>
          <a:lstStyle/>
          <a:p>
            <a:pPr eaLnBrk="1" hangingPunct="1"/>
            <a:r>
              <a:rPr lang="en-US" altLang="en-US" sz="3600"/>
              <a:t>Candidate Keys</a:t>
            </a:r>
          </a:p>
        </p:txBody>
      </p:sp>
      <p:sp>
        <p:nvSpPr>
          <p:cNvPr id="33795" name="Rectangle 3">
            <a:extLst>
              <a:ext uri="{FF2B5EF4-FFF2-40B4-BE49-F238E27FC236}">
                <a16:creationId xmlns:a16="http://schemas.microsoft.com/office/drawing/2014/main" id="{1E42A90C-724D-20E8-9D9A-2B0335671B96}"/>
              </a:ext>
            </a:extLst>
          </p:cNvPr>
          <p:cNvSpPr>
            <a:spLocks noGrp="1" noChangeArrowheads="1"/>
          </p:cNvSpPr>
          <p:nvPr>
            <p:ph idx="1"/>
          </p:nvPr>
        </p:nvSpPr>
        <p:spPr/>
        <p:txBody>
          <a:bodyPr/>
          <a:lstStyle/>
          <a:p>
            <a:pPr eaLnBrk="1" hangingPunct="1"/>
            <a:r>
              <a:rPr lang="en-US" altLang="en-US" b="1"/>
              <a:t>Candidate key</a:t>
            </a:r>
            <a:r>
              <a:rPr lang="en-US" altLang="en-US" sz="2400" b="1"/>
              <a:t> </a:t>
            </a:r>
          </a:p>
          <a:p>
            <a:pPr lvl="1" eaLnBrk="1" hangingPunct="1"/>
            <a:r>
              <a:rPr lang="en-US" altLang="en-US"/>
              <a:t>Any field that could be used as the primary key</a:t>
            </a:r>
          </a:p>
          <a:p>
            <a:pPr lvl="1" eaLnBrk="1" hangingPunct="1"/>
            <a:r>
              <a:rPr lang="en-US" altLang="en-US"/>
              <a:t>Should be a unique, unchanging numeric field</a:t>
            </a:r>
          </a:p>
          <a:p>
            <a:pPr eaLnBrk="1" hangingPunct="1"/>
            <a:endParaRPr lang="en-US"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4BDF600-BB86-0CB4-811C-F45EDE40EC91}"/>
              </a:ext>
            </a:extLst>
          </p:cNvPr>
          <p:cNvSpPr>
            <a:spLocks noGrp="1" noChangeArrowheads="1"/>
          </p:cNvSpPr>
          <p:nvPr>
            <p:ph type="ctrTitle"/>
          </p:nvPr>
        </p:nvSpPr>
        <p:spPr/>
        <p:txBody>
          <a:bodyPr/>
          <a:lstStyle/>
          <a:p>
            <a:pPr eaLnBrk="1" hangingPunct="1"/>
            <a:r>
              <a:rPr lang="en-US" altLang="en-US" sz="3600"/>
              <a:t>Foreign Keys</a:t>
            </a:r>
          </a:p>
        </p:txBody>
      </p:sp>
      <p:sp>
        <p:nvSpPr>
          <p:cNvPr id="34819" name="Rectangle 3">
            <a:extLst>
              <a:ext uri="{FF2B5EF4-FFF2-40B4-BE49-F238E27FC236}">
                <a16:creationId xmlns:a16="http://schemas.microsoft.com/office/drawing/2014/main" id="{B8EF7C2C-8B91-935F-A327-5066636DAEEB}"/>
              </a:ext>
            </a:extLst>
          </p:cNvPr>
          <p:cNvSpPr>
            <a:spLocks noGrp="1" noChangeArrowheads="1"/>
          </p:cNvSpPr>
          <p:nvPr>
            <p:ph idx="1"/>
          </p:nvPr>
        </p:nvSpPr>
        <p:spPr/>
        <p:txBody>
          <a:bodyPr/>
          <a:lstStyle/>
          <a:p>
            <a:pPr eaLnBrk="1" hangingPunct="1"/>
            <a:r>
              <a:rPr lang="en-US" altLang="en-US" sz="1800" b="1"/>
              <a:t>Foreign key</a:t>
            </a:r>
            <a:r>
              <a:rPr lang="en-US" altLang="en-US" sz="1800"/>
              <a:t>:</a:t>
            </a:r>
            <a:r>
              <a:rPr lang="en-US" altLang="en-US" sz="1800" b="1"/>
              <a:t> </a:t>
            </a:r>
            <a:r>
              <a:rPr lang="en-US" altLang="en-US" sz="1800"/>
              <a:t>a field in a table that is a primary key in another table</a:t>
            </a:r>
          </a:p>
          <a:p>
            <a:pPr eaLnBrk="1" hangingPunct="1"/>
            <a:r>
              <a:rPr lang="en-US" altLang="en-US" sz="1800"/>
              <a:t>Foreign key creates a relationship between the two tables</a:t>
            </a:r>
          </a:p>
          <a:p>
            <a:pPr eaLnBrk="1" hangingPunct="1"/>
            <a:r>
              <a:rPr lang="en-US" altLang="en-US" sz="1800"/>
              <a:t>Foreign key value must exist in the table where it is a primary key</a:t>
            </a:r>
          </a:p>
        </p:txBody>
      </p:sp>
      <p:pic>
        <p:nvPicPr>
          <p:cNvPr id="34820" name="Picture 4" descr="Fig01-09">
            <a:extLst>
              <a:ext uri="{FF2B5EF4-FFF2-40B4-BE49-F238E27FC236}">
                <a16:creationId xmlns:a16="http://schemas.microsoft.com/office/drawing/2014/main" id="{303D05FC-0B8B-E983-4BF5-D5EC5A56E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3562" b="13527"/>
          <a:stretch>
            <a:fillRect/>
          </a:stretch>
        </p:blipFill>
        <p:spPr bwMode="auto">
          <a:xfrm>
            <a:off x="2209800" y="1828800"/>
            <a:ext cx="7543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247FB64-2DAD-ED3B-B29A-A6A08104DDBE}"/>
              </a:ext>
            </a:extLst>
          </p:cNvPr>
          <p:cNvSpPr>
            <a:spLocks noGrp="1" noChangeArrowheads="1"/>
          </p:cNvSpPr>
          <p:nvPr>
            <p:ph type="ctrTitle"/>
          </p:nvPr>
        </p:nvSpPr>
        <p:spPr/>
        <p:txBody>
          <a:bodyPr/>
          <a:lstStyle/>
          <a:p>
            <a:pPr eaLnBrk="1" hangingPunct="1"/>
            <a:r>
              <a:rPr lang="en-US" altLang="en-US" sz="3600"/>
              <a:t>Composite Keys</a:t>
            </a:r>
          </a:p>
        </p:txBody>
      </p:sp>
      <p:sp>
        <p:nvSpPr>
          <p:cNvPr id="35843" name="Rectangle 3">
            <a:extLst>
              <a:ext uri="{FF2B5EF4-FFF2-40B4-BE49-F238E27FC236}">
                <a16:creationId xmlns:a16="http://schemas.microsoft.com/office/drawing/2014/main" id="{9EDF9A32-2FC0-D4AA-C26C-1C8945DBF0BF}"/>
              </a:ext>
            </a:extLst>
          </p:cNvPr>
          <p:cNvSpPr>
            <a:spLocks noGrp="1" noChangeArrowheads="1"/>
          </p:cNvSpPr>
          <p:nvPr>
            <p:ph idx="1"/>
          </p:nvPr>
        </p:nvSpPr>
        <p:spPr/>
        <p:txBody>
          <a:bodyPr/>
          <a:lstStyle/>
          <a:p>
            <a:pPr eaLnBrk="1" hangingPunct="1"/>
            <a:r>
              <a:rPr lang="en-US" altLang="en-US" sz="2400" b="1"/>
              <a:t>Composite key: </a:t>
            </a:r>
            <a:r>
              <a:rPr lang="en-US" altLang="en-US" sz="2400"/>
              <a:t>a unique key that you create by combining two or more fields</a:t>
            </a:r>
          </a:p>
          <a:p>
            <a:pPr eaLnBrk="1" hangingPunct="1">
              <a:buFontTx/>
              <a:buNone/>
            </a:pPr>
            <a:endParaRPr lang="en-US" altLang="en-US" sz="2400"/>
          </a:p>
          <a:p>
            <a:pPr eaLnBrk="1" hangingPunct="1"/>
            <a:r>
              <a:rPr lang="en-US" altLang="en-US" sz="2400"/>
              <a:t>Usually comprised of fields that are primary keys in other tables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00964A0-8EA7-0E82-316C-33276BBD636D}"/>
              </a:ext>
            </a:extLst>
          </p:cNvPr>
          <p:cNvSpPr>
            <a:spLocks noGrp="1" noChangeArrowheads="1"/>
          </p:cNvSpPr>
          <p:nvPr>
            <p:ph type="ctrTitle"/>
          </p:nvPr>
        </p:nvSpPr>
        <p:spPr/>
        <p:txBody>
          <a:bodyPr/>
          <a:lstStyle/>
          <a:p>
            <a:pPr eaLnBrk="1" hangingPunct="1"/>
            <a:r>
              <a:rPr lang="en-US" altLang="en-US" sz="4000">
                <a:latin typeface="Arial" panose="020B0604020202020204" pitchFamily="34" charset="0"/>
                <a:cs typeface="Times New Roman" panose="02020603050405020304" pitchFamily="18" charset="0"/>
              </a:rPr>
              <a:t>Relationships &amp; Relationship Sets</a:t>
            </a:r>
          </a:p>
        </p:txBody>
      </p:sp>
      <p:sp>
        <p:nvSpPr>
          <p:cNvPr id="36867" name="Rectangle 3">
            <a:extLst>
              <a:ext uri="{FF2B5EF4-FFF2-40B4-BE49-F238E27FC236}">
                <a16:creationId xmlns:a16="http://schemas.microsoft.com/office/drawing/2014/main" id="{B8BDF1FC-7EE6-1BD7-155C-3A760AE8E353}"/>
              </a:ext>
            </a:extLst>
          </p:cNvPr>
          <p:cNvSpPr>
            <a:spLocks noGrp="1" noChangeArrowheads="1"/>
          </p:cNvSpPr>
          <p:nvPr>
            <p:ph idx="1"/>
          </p:nvPr>
        </p:nvSpPr>
        <p:spPr/>
        <p:txBody>
          <a:bodyPr/>
          <a:lstStyle/>
          <a:p>
            <a:pPr eaLnBrk="1" hangingPunct="1"/>
            <a:endParaRPr lang="en-US" altLang="en-US">
              <a:latin typeface="Arial" panose="020B0604020202020204" pitchFamily="34" charset="0"/>
              <a:cs typeface="Times New Roman" panose="02020603050405020304" pitchFamily="18" charset="0"/>
            </a:endParaRPr>
          </a:p>
          <a:p>
            <a:pPr eaLnBrk="1" hangingPunct="1"/>
            <a:r>
              <a:rPr lang="en-US" altLang="en-US">
                <a:latin typeface="Arial" panose="020B0604020202020204" pitchFamily="34" charset="0"/>
                <a:cs typeface="Times New Roman" panose="02020603050405020304" pitchFamily="18" charset="0"/>
              </a:rPr>
              <a:t>A </a:t>
            </a:r>
            <a:r>
              <a:rPr lang="en-US" altLang="en-US" b="1">
                <a:latin typeface="Arial" panose="020B0604020202020204" pitchFamily="34" charset="0"/>
                <a:cs typeface="Times New Roman" panose="02020603050405020304" pitchFamily="18" charset="0"/>
              </a:rPr>
              <a:t>relationship</a:t>
            </a:r>
            <a:r>
              <a:rPr lang="en-US" altLang="en-US">
                <a:latin typeface="Arial" panose="020B0604020202020204" pitchFamily="34" charset="0"/>
                <a:cs typeface="Times New Roman" panose="02020603050405020304" pitchFamily="18" charset="0"/>
              </a:rPr>
              <a:t> is an association among two or more entities.</a:t>
            </a:r>
          </a:p>
          <a:p>
            <a:pPr eaLnBrk="1" hangingPunct="1"/>
            <a:endParaRPr lang="en-US" altLang="en-US">
              <a:cs typeface="Times New Roman" panose="02020603050405020304" pitchFamily="18" charset="0"/>
            </a:endParaRPr>
          </a:p>
          <a:p>
            <a:pPr eaLnBrk="1" hangingPunct="1"/>
            <a:r>
              <a:rPr lang="en-US" altLang="en-US">
                <a:latin typeface="Arial" panose="020B0604020202020204" pitchFamily="34" charset="0"/>
                <a:cs typeface="Times New Roman" panose="02020603050405020304" pitchFamily="18" charset="0"/>
              </a:rPr>
              <a:t>A </a:t>
            </a:r>
            <a:r>
              <a:rPr lang="en-US" altLang="en-US" b="1">
                <a:latin typeface="Arial" panose="020B0604020202020204" pitchFamily="34" charset="0"/>
                <a:cs typeface="Times New Roman" panose="02020603050405020304" pitchFamily="18" charset="0"/>
              </a:rPr>
              <a:t>relationship set</a:t>
            </a:r>
            <a:r>
              <a:rPr lang="en-US" altLang="en-US">
                <a:latin typeface="Arial" panose="020B0604020202020204" pitchFamily="34" charset="0"/>
                <a:cs typeface="Times New Roman" panose="02020603050405020304" pitchFamily="18" charset="0"/>
              </a:rPr>
              <a:t> is a collection of relationships of the same type.</a:t>
            </a:r>
            <a:endParaRPr lang="en-US" altLang="en-US">
              <a:cs typeface="Times New Roman" panose="02020603050405020304" pitchFamily="18" charset="0"/>
            </a:endParaRPr>
          </a:p>
          <a:p>
            <a:pPr eaLnBrk="1" hangingPunct="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6060256-D3E8-CDDF-88C2-6DDCCCE45D32}"/>
              </a:ext>
            </a:extLst>
          </p:cNvPr>
          <p:cNvSpPr>
            <a:spLocks noGrp="1" noChangeArrowheads="1"/>
          </p:cNvSpPr>
          <p:nvPr>
            <p:ph type="ctrTitle"/>
          </p:nvPr>
        </p:nvSpPr>
        <p:spPr/>
        <p:txBody>
          <a:bodyPr/>
          <a:lstStyle/>
          <a:p>
            <a:pPr eaLnBrk="1" hangingPunct="1"/>
            <a:r>
              <a:rPr lang="en-US" altLang="en-US" sz="4000">
                <a:latin typeface="Arial" panose="020B0604020202020204" pitchFamily="34" charset="0"/>
                <a:cs typeface="Times New Roman" panose="02020603050405020304" pitchFamily="18" charset="0"/>
              </a:rPr>
              <a:t>Binary Relationship</a:t>
            </a:r>
          </a:p>
        </p:txBody>
      </p:sp>
      <p:sp>
        <p:nvSpPr>
          <p:cNvPr id="37891" name="Rectangle 3">
            <a:extLst>
              <a:ext uri="{FF2B5EF4-FFF2-40B4-BE49-F238E27FC236}">
                <a16:creationId xmlns:a16="http://schemas.microsoft.com/office/drawing/2014/main" id="{F096153E-41D9-5856-F5A7-F20E95C5DFF1}"/>
              </a:ext>
            </a:extLst>
          </p:cNvPr>
          <p:cNvSpPr>
            <a:spLocks noGrp="1" noChangeArrowheads="1"/>
          </p:cNvSpPr>
          <p:nvPr>
            <p:ph idx="1"/>
          </p:nvPr>
        </p:nvSpPr>
        <p:spPr/>
        <p:txBody>
          <a:bodyPr/>
          <a:lstStyle/>
          <a:p>
            <a:pPr eaLnBrk="1" hangingPunct="1"/>
            <a:r>
              <a:rPr lang="en-US" altLang="en-US">
                <a:latin typeface="Arial" panose="020B0604020202020204" pitchFamily="34" charset="0"/>
                <a:cs typeface="Times New Roman" panose="02020603050405020304" pitchFamily="18" charset="0"/>
              </a:rPr>
              <a:t>Relationship that involves two entities is called binary.</a:t>
            </a:r>
            <a:endParaRPr lang="en-US" altLang="en-US">
              <a:cs typeface="Times New Roman" panose="02020603050405020304" pitchFamily="18" charset="0"/>
            </a:endParaRPr>
          </a:p>
          <a:p>
            <a:pPr eaLnBrk="1" hangingPunct="1"/>
            <a:endParaRPr lang="en-US" altLang="en-US"/>
          </a:p>
        </p:txBody>
      </p:sp>
      <p:graphicFrame>
        <p:nvGraphicFramePr>
          <p:cNvPr id="37892" name="Object 2">
            <a:extLst>
              <a:ext uri="{FF2B5EF4-FFF2-40B4-BE49-F238E27FC236}">
                <a16:creationId xmlns:a16="http://schemas.microsoft.com/office/drawing/2014/main" id="{C8D2EE36-3A1E-F987-F273-6AE5D76E1564}"/>
              </a:ext>
            </a:extLst>
          </p:cNvPr>
          <p:cNvGraphicFramePr>
            <a:graphicFrameLocks noChangeAspect="1"/>
          </p:cNvGraphicFramePr>
          <p:nvPr/>
        </p:nvGraphicFramePr>
        <p:xfrm>
          <a:off x="2971800" y="2971800"/>
          <a:ext cx="6705600" cy="2743200"/>
        </p:xfrm>
        <a:graphic>
          <a:graphicData uri="http://schemas.openxmlformats.org/presentationml/2006/ole">
            <mc:AlternateContent xmlns:mc="http://schemas.openxmlformats.org/markup-compatibility/2006">
              <mc:Choice xmlns:v="urn:schemas-microsoft-com:vml" Requires="v">
                <p:oleObj name="Bitmap Image" r:id="rId2" imgW="4382112" imgH="1638529" progId="PBrush">
                  <p:embed/>
                </p:oleObj>
              </mc:Choice>
              <mc:Fallback>
                <p:oleObj name="Bitmap Image" r:id="rId2" imgW="4382112" imgH="1638529" progId="PBrush">
                  <p:embed/>
                  <p:pic>
                    <p:nvPicPr>
                      <p:cNvPr id="37892" name="Object 2">
                        <a:extLst>
                          <a:ext uri="{FF2B5EF4-FFF2-40B4-BE49-F238E27FC236}">
                            <a16:creationId xmlns:a16="http://schemas.microsoft.com/office/drawing/2014/main" id="{C8D2EE36-3A1E-F987-F273-6AE5D76E1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71800"/>
                        <a:ext cx="6705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7B892A0-C025-0CAD-AE4C-FA8AE13C523D}"/>
              </a:ext>
            </a:extLst>
          </p:cNvPr>
          <p:cNvSpPr>
            <a:spLocks noGrp="1" noChangeArrowheads="1"/>
          </p:cNvSpPr>
          <p:nvPr>
            <p:ph type="ctrTitle"/>
          </p:nvPr>
        </p:nvSpPr>
        <p:spPr/>
        <p:txBody>
          <a:bodyPr/>
          <a:lstStyle/>
          <a:p>
            <a:pPr eaLnBrk="1" hangingPunct="1"/>
            <a:r>
              <a:rPr lang="en-US" altLang="en-US" sz="3200">
                <a:latin typeface="Arial" panose="020B0604020202020204" pitchFamily="34" charset="0"/>
                <a:cs typeface="Times New Roman" panose="02020603050405020304" pitchFamily="18" charset="0"/>
              </a:rPr>
              <a:t>Relationships set may involve more than two entity sets</a:t>
            </a:r>
          </a:p>
        </p:txBody>
      </p:sp>
      <p:sp>
        <p:nvSpPr>
          <p:cNvPr id="2" name="Content Placeholder 1">
            <a:extLst>
              <a:ext uri="{FF2B5EF4-FFF2-40B4-BE49-F238E27FC236}">
                <a16:creationId xmlns:a16="http://schemas.microsoft.com/office/drawing/2014/main" id="{DBA9D2C7-B7FC-E03D-514C-F72C05B3BC94}"/>
              </a:ext>
            </a:extLst>
          </p:cNvPr>
          <p:cNvSpPr>
            <a:spLocks noGrp="1"/>
          </p:cNvSpPr>
          <p:nvPr>
            <p:ph idx="1"/>
          </p:nvPr>
        </p:nvSpPr>
        <p:spPr/>
        <p:txBody>
          <a:bodyPr/>
          <a:lstStyle/>
          <a:p>
            <a:endParaRPr lang="en-US"/>
          </a:p>
        </p:txBody>
      </p:sp>
      <p:graphicFrame>
        <p:nvGraphicFramePr>
          <p:cNvPr id="38915" name="Object 2">
            <a:extLst>
              <a:ext uri="{FF2B5EF4-FFF2-40B4-BE49-F238E27FC236}">
                <a16:creationId xmlns:a16="http://schemas.microsoft.com/office/drawing/2014/main" id="{6F521641-D132-2B55-26AE-21C9C15180C6}"/>
              </a:ext>
            </a:extLst>
          </p:cNvPr>
          <p:cNvGraphicFramePr>
            <a:graphicFrameLocks noChangeAspect="1"/>
          </p:cNvGraphicFramePr>
          <p:nvPr/>
        </p:nvGraphicFramePr>
        <p:xfrm>
          <a:off x="2667000" y="1676400"/>
          <a:ext cx="7315200" cy="4343400"/>
        </p:xfrm>
        <a:graphic>
          <a:graphicData uri="http://schemas.openxmlformats.org/presentationml/2006/ole">
            <mc:AlternateContent xmlns:mc="http://schemas.openxmlformats.org/markup-compatibility/2006">
              <mc:Choice xmlns:v="urn:schemas-microsoft-com:vml" Requires="v">
                <p:oleObj name="Bitmap Image" r:id="rId2" imgW="4371429" imgH="2580952" progId="PBrush">
                  <p:embed/>
                </p:oleObj>
              </mc:Choice>
              <mc:Fallback>
                <p:oleObj name="Bitmap Image" r:id="rId2" imgW="4371429" imgH="2580952" progId="PBrush">
                  <p:embed/>
                  <p:pic>
                    <p:nvPicPr>
                      <p:cNvPr id="38915" name="Object 2">
                        <a:extLst>
                          <a:ext uri="{FF2B5EF4-FFF2-40B4-BE49-F238E27FC236}">
                            <a16:creationId xmlns:a16="http://schemas.microsoft.com/office/drawing/2014/main" id="{6F521641-D132-2B55-26AE-21C9C1518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76400"/>
                        <a:ext cx="7315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9E3EA0B-33B4-507D-D1DB-0D5073DBAB45}"/>
              </a:ext>
            </a:extLst>
          </p:cNvPr>
          <p:cNvSpPr>
            <a:spLocks noGrp="1" noChangeArrowheads="1"/>
          </p:cNvSpPr>
          <p:nvPr>
            <p:ph type="ctrTitle"/>
          </p:nvPr>
        </p:nvSpPr>
        <p:spPr/>
        <p:txBody>
          <a:bodyPr/>
          <a:lstStyle/>
          <a:p>
            <a:pPr eaLnBrk="1" hangingPunct="1"/>
            <a:r>
              <a:rPr lang="en-US" altLang="en-US">
                <a:latin typeface="Arial" panose="020B0604020202020204" pitchFamily="34" charset="0"/>
              </a:rPr>
              <a:t>Roles in Entity</a:t>
            </a:r>
          </a:p>
        </p:txBody>
      </p:sp>
      <p:sp>
        <p:nvSpPr>
          <p:cNvPr id="39939" name="Rectangle 3">
            <a:extLst>
              <a:ext uri="{FF2B5EF4-FFF2-40B4-BE49-F238E27FC236}">
                <a16:creationId xmlns:a16="http://schemas.microsoft.com/office/drawing/2014/main" id="{B69DA41E-0B1C-1CD0-0932-31329A4E0635}"/>
              </a:ext>
            </a:extLst>
          </p:cNvPr>
          <p:cNvSpPr>
            <a:spLocks noGrp="1" noChangeArrowheads="1"/>
          </p:cNvSpPr>
          <p:nvPr>
            <p:ph idx="1"/>
          </p:nvPr>
        </p:nvSpPr>
        <p:spPr/>
        <p:txBody>
          <a:bodyPr/>
          <a:lstStyle/>
          <a:p>
            <a:pPr eaLnBrk="1" hangingPunct="1"/>
            <a:r>
              <a:rPr lang="en-US" altLang="en-US">
                <a:latin typeface="Arial" panose="020B0604020202020204" pitchFamily="34" charset="0"/>
                <a:cs typeface="Arial" panose="020B0604020202020204" pitchFamily="34" charset="0"/>
              </a:rPr>
              <a:t>The role of an entity is the function it plays in a relationship. </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For example, the relationship works-for could be ordered pairs of employee entities. The first employee takes the role of manager, and the second one takes the role of worker as shown in figure on the next slide.</a:t>
            </a:r>
            <a:endParaRPr lang="en-US" altLang="en-US">
              <a:cs typeface="Times New Roman" panose="02020603050405020304" pitchFamily="18" charset="0"/>
            </a:endParaRPr>
          </a:p>
          <a:p>
            <a:pPr eaLnBrk="1" hangingPunct="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1350B14-B93B-D0AA-0169-A753E5438B91}"/>
              </a:ext>
            </a:extLst>
          </p:cNvPr>
          <p:cNvSpPr>
            <a:spLocks noGrp="1"/>
          </p:cNvSpPr>
          <p:nvPr>
            <p:ph type="ctrTitle"/>
          </p:nvPr>
        </p:nvSpPr>
        <p:spPr/>
        <p:txBody>
          <a:bodyPr/>
          <a:lstStyle/>
          <a:p>
            <a:pPr eaLnBrk="1" hangingPunct="1"/>
            <a:r>
              <a:rPr lang="en-US" altLang="en-US"/>
              <a:t>Flat File System </a:t>
            </a:r>
          </a:p>
        </p:txBody>
      </p:sp>
      <p:sp>
        <p:nvSpPr>
          <p:cNvPr id="4099" name="Content Placeholder 2">
            <a:extLst>
              <a:ext uri="{FF2B5EF4-FFF2-40B4-BE49-F238E27FC236}">
                <a16:creationId xmlns:a16="http://schemas.microsoft.com/office/drawing/2014/main" id="{3696A1EE-999E-8224-B0B8-617F5599EEA1}"/>
              </a:ext>
            </a:extLst>
          </p:cNvPr>
          <p:cNvSpPr>
            <a:spLocks noGrp="1"/>
          </p:cNvSpPr>
          <p:nvPr>
            <p:ph idx="1"/>
          </p:nvPr>
        </p:nvSpPr>
        <p:spPr/>
        <p:txBody>
          <a:bodyPr/>
          <a:lstStyle/>
          <a:p>
            <a:pPr eaLnBrk="1" hangingPunct="1"/>
            <a:r>
              <a:rPr lang="en-US" altLang="en-US"/>
              <a:t>Flat files are data files that contain records with no structured relationships. Additional knowledge is required to interpret these files such as the file format properties.(Delimiters)</a:t>
            </a:r>
          </a:p>
          <a:p>
            <a:pPr eaLnBrk="1" hangingPunct="1"/>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a:extLst>
              <a:ext uri="{FF2B5EF4-FFF2-40B4-BE49-F238E27FC236}">
                <a16:creationId xmlns:a16="http://schemas.microsoft.com/office/drawing/2014/main" id="{DFD009BF-8D4F-4ABF-DDC8-49FFD03B3492}"/>
              </a:ext>
            </a:extLst>
          </p:cNvPr>
          <p:cNvGraphicFramePr>
            <a:graphicFrameLocks noChangeAspect="1"/>
          </p:cNvGraphicFramePr>
          <p:nvPr/>
        </p:nvGraphicFramePr>
        <p:xfrm>
          <a:off x="2743200" y="1752600"/>
          <a:ext cx="7391400" cy="4419600"/>
        </p:xfrm>
        <a:graphic>
          <a:graphicData uri="http://schemas.openxmlformats.org/presentationml/2006/ole">
            <mc:AlternateContent xmlns:mc="http://schemas.openxmlformats.org/markup-compatibility/2006">
              <mc:Choice xmlns:v="urn:schemas-microsoft-com:vml" Requires="v">
                <p:oleObj name="Bitmap Image" r:id="rId2" imgW="4734586" imgH="2572109" progId="PBrush">
                  <p:embed/>
                </p:oleObj>
              </mc:Choice>
              <mc:Fallback>
                <p:oleObj name="Bitmap Image" r:id="rId2" imgW="4734586" imgH="2572109" progId="PBrush">
                  <p:embed/>
                  <p:pic>
                    <p:nvPicPr>
                      <p:cNvPr id="40962" name="Object 2">
                        <a:extLst>
                          <a:ext uri="{FF2B5EF4-FFF2-40B4-BE49-F238E27FC236}">
                            <a16:creationId xmlns:a16="http://schemas.microsoft.com/office/drawing/2014/main" id="{DFD009BF-8D4F-4ABF-DDC8-49FFD03B3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752600"/>
                        <a:ext cx="7391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3" name="Text Box 4">
            <a:extLst>
              <a:ext uri="{FF2B5EF4-FFF2-40B4-BE49-F238E27FC236}">
                <a16:creationId xmlns:a16="http://schemas.microsoft.com/office/drawing/2014/main" id="{531A77A7-3311-0CA9-EDCD-48F0371F12DE}"/>
              </a:ext>
            </a:extLst>
          </p:cNvPr>
          <p:cNvSpPr txBox="1">
            <a:spLocks noChangeArrowheads="1"/>
          </p:cNvSpPr>
          <p:nvPr/>
        </p:nvSpPr>
        <p:spPr bwMode="auto">
          <a:xfrm>
            <a:off x="2879726" y="381001"/>
            <a:ext cx="72548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Employee Entities Interact via the relationship</a:t>
            </a:r>
          </a:p>
          <a:p>
            <a:pPr eaLnBrk="1" hangingPunct="1"/>
            <a:r>
              <a:rPr lang="en-US" altLang="en-US"/>
              <a:t> “Works_for”</a:t>
            </a:r>
          </a:p>
        </p:txBody>
      </p:sp>
      <p:sp>
        <p:nvSpPr>
          <p:cNvPr id="2" name="Title 1">
            <a:extLst>
              <a:ext uri="{FF2B5EF4-FFF2-40B4-BE49-F238E27FC236}">
                <a16:creationId xmlns:a16="http://schemas.microsoft.com/office/drawing/2014/main" id="{508F7899-D34D-9121-B003-E37044F9E6A3}"/>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BAD16AFE-80B4-E985-6D3C-DCD11A4B3DCD}"/>
              </a:ext>
            </a:extLst>
          </p:cNvPr>
          <p:cNvSpPr>
            <a:spLocks noGrp="1"/>
          </p:cNvSpPr>
          <p:nvPr>
            <p:ph idx="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2412A8E-45DE-E5DB-2F7D-F32B72F73B0A}"/>
              </a:ext>
            </a:extLst>
          </p:cNvPr>
          <p:cNvSpPr>
            <a:spLocks noGrp="1" noChangeArrowheads="1"/>
          </p:cNvSpPr>
          <p:nvPr>
            <p:ph type="ctrTitle"/>
          </p:nvPr>
        </p:nvSpPr>
        <p:spPr/>
        <p:txBody>
          <a:bodyPr/>
          <a:lstStyle/>
          <a:p>
            <a:pPr eaLnBrk="1" hangingPunct="1"/>
            <a:r>
              <a:rPr lang="en-US" altLang="en-US" sz="4000">
                <a:latin typeface="Arial" panose="020B0604020202020204" pitchFamily="34" charset="0"/>
                <a:cs typeface="Arial" panose="020B0604020202020204" pitchFamily="34" charset="0"/>
              </a:rPr>
              <a:t>Mapping Cardinalities</a:t>
            </a:r>
            <a:endParaRPr lang="en-US" altLang="en-US" sz="4000"/>
          </a:p>
        </p:txBody>
      </p:sp>
      <p:sp>
        <p:nvSpPr>
          <p:cNvPr id="41987" name="Rectangle 3">
            <a:extLst>
              <a:ext uri="{FF2B5EF4-FFF2-40B4-BE49-F238E27FC236}">
                <a16:creationId xmlns:a16="http://schemas.microsoft.com/office/drawing/2014/main" id="{B4C83282-46BE-E47F-2D46-984D345CF0F7}"/>
              </a:ext>
            </a:extLst>
          </p:cNvPr>
          <p:cNvSpPr>
            <a:spLocks noGrp="1" noChangeArrowheads="1"/>
          </p:cNvSpPr>
          <p:nvPr>
            <p:ph idx="1"/>
          </p:nvPr>
        </p:nvSpPr>
        <p:spPr/>
        <p:txBody>
          <a:bodyPr/>
          <a:lstStyle/>
          <a:p>
            <a:pPr eaLnBrk="1" hangingPunct="1">
              <a:lnSpc>
                <a:spcPct val="90000"/>
              </a:lnSpc>
            </a:pPr>
            <a:r>
              <a:rPr lang="en-US" altLang="en-US">
                <a:latin typeface="Arial" panose="020B0604020202020204" pitchFamily="34" charset="0"/>
                <a:cs typeface="Arial" panose="020B0604020202020204" pitchFamily="34" charset="0"/>
              </a:rPr>
              <a:t>Mapping Cardinalities expresses the number of entities to which another entity can be associated via a relationship.</a:t>
            </a:r>
          </a:p>
          <a:p>
            <a:pPr eaLnBrk="1" hangingPunct="1">
              <a:lnSpc>
                <a:spcPct val="90000"/>
              </a:lnSpc>
            </a:pPr>
            <a:r>
              <a:rPr lang="en-US" altLang="en-US">
                <a:latin typeface="Arial" panose="020B0604020202020204" pitchFamily="34" charset="0"/>
                <a:cs typeface="Arial" panose="020B0604020202020204" pitchFamily="34" charset="0"/>
              </a:rPr>
              <a:t> For binary relationship between entity sets X and Y, the mapping cardinality must be one of:</a:t>
            </a:r>
          </a:p>
          <a:p>
            <a:pPr lvl="1" eaLnBrk="1" hangingPunct="1">
              <a:lnSpc>
                <a:spcPct val="90000"/>
              </a:lnSpc>
            </a:pPr>
            <a:r>
              <a:rPr lang="en-US" altLang="en-US">
                <a:latin typeface="Arial" panose="020B0604020202020204" pitchFamily="34" charset="0"/>
                <a:cs typeface="Arial" panose="020B0604020202020204" pitchFamily="34" charset="0"/>
              </a:rPr>
              <a:t>One-to-One</a:t>
            </a:r>
          </a:p>
          <a:p>
            <a:pPr lvl="1" eaLnBrk="1" hangingPunct="1">
              <a:lnSpc>
                <a:spcPct val="90000"/>
              </a:lnSpc>
            </a:pPr>
            <a:r>
              <a:rPr lang="en-US" altLang="en-US">
                <a:latin typeface="Arial" panose="020B0604020202020204" pitchFamily="34" charset="0"/>
                <a:cs typeface="Arial" panose="020B0604020202020204" pitchFamily="34" charset="0"/>
              </a:rPr>
              <a:t>One-to-Many</a:t>
            </a:r>
          </a:p>
          <a:p>
            <a:pPr lvl="1" eaLnBrk="1" hangingPunct="1">
              <a:lnSpc>
                <a:spcPct val="90000"/>
              </a:lnSpc>
            </a:pPr>
            <a:r>
              <a:rPr lang="en-US" altLang="en-US">
                <a:latin typeface="Arial" panose="020B0604020202020204" pitchFamily="34" charset="0"/>
                <a:cs typeface="Arial" panose="020B0604020202020204" pitchFamily="34" charset="0"/>
              </a:rPr>
              <a:t>Many-to-One </a:t>
            </a:r>
            <a:endParaRPr lang="en-US" altLang="en-US">
              <a:cs typeface="Times New Roman" panose="02020603050405020304" pitchFamily="18" charset="0"/>
            </a:endParaRPr>
          </a:p>
          <a:p>
            <a:pPr lvl="1" eaLnBrk="1" hangingPunct="1">
              <a:lnSpc>
                <a:spcPct val="90000"/>
              </a:lnSpc>
            </a:pPr>
            <a:r>
              <a:rPr lang="en-US" altLang="en-US">
                <a:latin typeface="Arial" panose="020B0604020202020204" pitchFamily="34" charset="0"/>
                <a:cs typeface="Arial" panose="020B0604020202020204" pitchFamily="34" charset="0"/>
              </a:rPr>
              <a:t>Many-to-Many</a:t>
            </a: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3912A58-7E3A-1875-0FAC-CBE929C89535}"/>
              </a:ext>
            </a:extLst>
          </p:cNvPr>
          <p:cNvSpPr>
            <a:spLocks noGrp="1" noChangeArrowheads="1"/>
          </p:cNvSpPr>
          <p:nvPr>
            <p:ph type="ctrTitle"/>
          </p:nvPr>
        </p:nvSpPr>
        <p:spPr/>
        <p:txBody>
          <a:bodyPr/>
          <a:lstStyle/>
          <a:p>
            <a:pPr eaLnBrk="1" hangingPunct="1"/>
            <a:r>
              <a:rPr lang="en-US" altLang="en-US" sz="4000">
                <a:latin typeface="Arial" panose="020B0604020202020204" pitchFamily="34" charset="0"/>
                <a:cs typeface="Arial" panose="020B0604020202020204" pitchFamily="34" charset="0"/>
              </a:rPr>
              <a:t>One-to-One</a:t>
            </a:r>
            <a:r>
              <a:rPr lang="en-US" altLang="en-US" sz="4000"/>
              <a:t> </a:t>
            </a:r>
          </a:p>
        </p:txBody>
      </p:sp>
      <p:sp>
        <p:nvSpPr>
          <p:cNvPr id="43011" name="Rectangle 3">
            <a:extLst>
              <a:ext uri="{FF2B5EF4-FFF2-40B4-BE49-F238E27FC236}">
                <a16:creationId xmlns:a16="http://schemas.microsoft.com/office/drawing/2014/main" id="{7CBA1CAC-2DC2-1568-752E-C82043002CA8}"/>
              </a:ext>
            </a:extLst>
          </p:cNvPr>
          <p:cNvSpPr>
            <a:spLocks noGrp="1" noChangeArrowheads="1"/>
          </p:cNvSpPr>
          <p:nvPr>
            <p:ph idx="1"/>
          </p:nvPr>
        </p:nvSpPr>
        <p:spPr/>
        <p:txBody>
          <a:bodyPr/>
          <a:lstStyle/>
          <a:p>
            <a:pPr eaLnBrk="1" hangingPunct="1"/>
            <a:r>
              <a:rPr lang="en-US" altLang="en-US">
                <a:latin typeface="Arial" panose="020B0604020202020204" pitchFamily="34" charset="0"/>
                <a:cs typeface="Arial" panose="020B0604020202020204" pitchFamily="34" charset="0"/>
              </a:rPr>
              <a:t>An entity in X is associated with at most one entity in Y, and an entity in Y is a associated with at most one entity in X. </a:t>
            </a:r>
            <a:endParaRPr lang="en-US" altLang="en-US">
              <a:cs typeface="Times New Roman" panose="02020603050405020304" pitchFamily="18" charset="0"/>
            </a:endParaRPr>
          </a:p>
          <a:p>
            <a:pPr eaLnBrk="1" hangingPunct="1"/>
            <a:endParaRPr lang="en-US" altLang="en-US"/>
          </a:p>
        </p:txBody>
      </p:sp>
      <p:graphicFrame>
        <p:nvGraphicFramePr>
          <p:cNvPr id="43012" name="Object 2">
            <a:extLst>
              <a:ext uri="{FF2B5EF4-FFF2-40B4-BE49-F238E27FC236}">
                <a16:creationId xmlns:a16="http://schemas.microsoft.com/office/drawing/2014/main" id="{044F3612-8B94-352C-747C-A55D082E4436}"/>
              </a:ext>
            </a:extLst>
          </p:cNvPr>
          <p:cNvGraphicFramePr>
            <a:graphicFrameLocks noChangeAspect="1"/>
          </p:cNvGraphicFramePr>
          <p:nvPr/>
        </p:nvGraphicFramePr>
        <p:xfrm>
          <a:off x="4572000" y="3505200"/>
          <a:ext cx="3429000" cy="2438400"/>
        </p:xfrm>
        <a:graphic>
          <a:graphicData uri="http://schemas.openxmlformats.org/presentationml/2006/ole">
            <mc:AlternateContent xmlns:mc="http://schemas.openxmlformats.org/markup-compatibility/2006">
              <mc:Choice xmlns:v="urn:schemas-microsoft-com:vml" Requires="v">
                <p:oleObj name="Bitmap Image" r:id="rId2" imgW="1552792" imgH="1495634" progId="PBrush">
                  <p:embed/>
                </p:oleObj>
              </mc:Choice>
              <mc:Fallback>
                <p:oleObj name="Bitmap Image" r:id="rId2" imgW="1552792" imgH="1495634" progId="PBrush">
                  <p:embed/>
                  <p:pic>
                    <p:nvPicPr>
                      <p:cNvPr id="43012" name="Object 2">
                        <a:extLst>
                          <a:ext uri="{FF2B5EF4-FFF2-40B4-BE49-F238E27FC236}">
                            <a16:creationId xmlns:a16="http://schemas.microsoft.com/office/drawing/2014/main" id="{044F3612-8B94-352C-747C-A55D082E4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05200"/>
                        <a:ext cx="3429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3" name="Rectangle 5">
            <a:extLst>
              <a:ext uri="{FF2B5EF4-FFF2-40B4-BE49-F238E27FC236}">
                <a16:creationId xmlns:a16="http://schemas.microsoft.com/office/drawing/2014/main" id="{AD3C6BC7-3608-1481-D9EE-91431CCFEBF7}"/>
              </a:ext>
            </a:extLst>
          </p:cNvPr>
          <p:cNvSpPr>
            <a:spLocks noChangeArrowheads="1"/>
          </p:cNvSpPr>
          <p:nvPr/>
        </p:nvSpPr>
        <p:spPr bwMode="auto">
          <a:xfrm>
            <a:off x="4572000" y="3124200"/>
            <a:ext cx="3429000" cy="2819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F4560D2-1E55-1956-8F4E-BD17C0332D28}"/>
              </a:ext>
            </a:extLst>
          </p:cNvPr>
          <p:cNvSpPr>
            <a:spLocks noGrp="1" noChangeArrowheads="1"/>
          </p:cNvSpPr>
          <p:nvPr>
            <p:ph type="ctrTitle"/>
          </p:nvPr>
        </p:nvSpPr>
        <p:spPr/>
        <p:txBody>
          <a:bodyPr/>
          <a:lstStyle/>
          <a:p>
            <a:pPr eaLnBrk="1" hangingPunct="1"/>
            <a:r>
              <a:rPr lang="en-US" altLang="en-US">
                <a:latin typeface="Arial" panose="020B0604020202020204" pitchFamily="34" charset="0"/>
                <a:cs typeface="Arial" panose="020B0604020202020204" pitchFamily="34" charset="0"/>
              </a:rPr>
              <a:t>One-to-Many</a:t>
            </a:r>
            <a:r>
              <a:rPr lang="en-US" altLang="en-US"/>
              <a:t> </a:t>
            </a:r>
          </a:p>
        </p:txBody>
      </p:sp>
      <p:sp>
        <p:nvSpPr>
          <p:cNvPr id="44035" name="Rectangle 3">
            <a:extLst>
              <a:ext uri="{FF2B5EF4-FFF2-40B4-BE49-F238E27FC236}">
                <a16:creationId xmlns:a16="http://schemas.microsoft.com/office/drawing/2014/main" id="{0A0FA17B-9FC9-E785-924B-38C6FDB503BA}"/>
              </a:ext>
            </a:extLst>
          </p:cNvPr>
          <p:cNvSpPr>
            <a:spLocks noGrp="1" noChangeArrowheads="1"/>
          </p:cNvSpPr>
          <p:nvPr>
            <p:ph idx="1"/>
          </p:nvPr>
        </p:nvSpPr>
        <p:spPr/>
        <p:txBody>
          <a:bodyPr/>
          <a:lstStyle/>
          <a:p>
            <a:pPr eaLnBrk="1" hangingPunct="1"/>
            <a:r>
              <a:rPr lang="en-US" altLang="en-US">
                <a:latin typeface="Arial" panose="020B0604020202020204" pitchFamily="34" charset="0"/>
                <a:cs typeface="Arial" panose="020B0604020202020204" pitchFamily="34" charset="0"/>
              </a:rPr>
              <a:t>An entity in X is associated with any number in Y. An entity in Y is associated with at most one entity in X.</a:t>
            </a:r>
            <a:endParaRPr lang="en-US" altLang="en-US">
              <a:cs typeface="Times New Roman" panose="02020603050405020304" pitchFamily="18" charset="0"/>
            </a:endParaRPr>
          </a:p>
          <a:p>
            <a:pPr eaLnBrk="1" hangingPunct="1"/>
            <a:endParaRPr lang="en-US" altLang="en-US"/>
          </a:p>
        </p:txBody>
      </p:sp>
      <p:graphicFrame>
        <p:nvGraphicFramePr>
          <p:cNvPr id="44036" name="Object 2">
            <a:extLst>
              <a:ext uri="{FF2B5EF4-FFF2-40B4-BE49-F238E27FC236}">
                <a16:creationId xmlns:a16="http://schemas.microsoft.com/office/drawing/2014/main" id="{32FDA506-5D73-F4C2-67A7-7F7547B44A00}"/>
              </a:ext>
            </a:extLst>
          </p:cNvPr>
          <p:cNvGraphicFramePr>
            <a:graphicFrameLocks noChangeAspect="1"/>
          </p:cNvGraphicFramePr>
          <p:nvPr/>
        </p:nvGraphicFramePr>
        <p:xfrm>
          <a:off x="4572000" y="3352800"/>
          <a:ext cx="3352800" cy="2362200"/>
        </p:xfrm>
        <a:graphic>
          <a:graphicData uri="http://schemas.openxmlformats.org/presentationml/2006/ole">
            <mc:AlternateContent xmlns:mc="http://schemas.openxmlformats.org/markup-compatibility/2006">
              <mc:Choice xmlns:v="urn:schemas-microsoft-com:vml" Requires="v">
                <p:oleObj name="Bitmap Image" r:id="rId2" imgW="1571844" imgH="1467055" progId="PBrush">
                  <p:embed/>
                </p:oleObj>
              </mc:Choice>
              <mc:Fallback>
                <p:oleObj name="Bitmap Image" r:id="rId2" imgW="1571844" imgH="1467055" progId="PBrush">
                  <p:embed/>
                  <p:pic>
                    <p:nvPicPr>
                      <p:cNvPr id="44036" name="Object 2">
                        <a:extLst>
                          <a:ext uri="{FF2B5EF4-FFF2-40B4-BE49-F238E27FC236}">
                            <a16:creationId xmlns:a16="http://schemas.microsoft.com/office/drawing/2014/main" id="{32FDA506-5D73-F4C2-67A7-7F7547B44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352800"/>
                        <a:ext cx="3352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7" name="Rectangle 5">
            <a:extLst>
              <a:ext uri="{FF2B5EF4-FFF2-40B4-BE49-F238E27FC236}">
                <a16:creationId xmlns:a16="http://schemas.microsoft.com/office/drawing/2014/main" id="{58A8126D-1ABD-96BB-1667-50CF4E4DCF70}"/>
              </a:ext>
            </a:extLst>
          </p:cNvPr>
          <p:cNvSpPr>
            <a:spLocks noChangeArrowheads="1"/>
          </p:cNvSpPr>
          <p:nvPr/>
        </p:nvSpPr>
        <p:spPr bwMode="auto">
          <a:xfrm>
            <a:off x="4572000" y="3352800"/>
            <a:ext cx="3352800" cy="2362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AFFF3DC-3C2A-A471-9DA0-969CDC3F98A5}"/>
              </a:ext>
            </a:extLst>
          </p:cNvPr>
          <p:cNvSpPr>
            <a:spLocks noGrp="1" noChangeArrowheads="1"/>
          </p:cNvSpPr>
          <p:nvPr>
            <p:ph type="ctrTitle"/>
          </p:nvPr>
        </p:nvSpPr>
        <p:spPr/>
        <p:txBody>
          <a:bodyPr/>
          <a:lstStyle/>
          <a:p>
            <a:pPr eaLnBrk="1" hangingPunct="1"/>
            <a:r>
              <a:rPr lang="en-US" altLang="en-US" sz="4000">
                <a:latin typeface="Arial" panose="020B0604020202020204" pitchFamily="34" charset="0"/>
                <a:cs typeface="Arial" panose="020B0604020202020204" pitchFamily="34" charset="0"/>
              </a:rPr>
              <a:t>Many-to-Many</a:t>
            </a:r>
            <a:r>
              <a:rPr lang="en-US" altLang="en-US" sz="4000"/>
              <a:t> </a:t>
            </a:r>
          </a:p>
        </p:txBody>
      </p:sp>
      <p:sp>
        <p:nvSpPr>
          <p:cNvPr id="45059" name="Rectangle 3">
            <a:extLst>
              <a:ext uri="{FF2B5EF4-FFF2-40B4-BE49-F238E27FC236}">
                <a16:creationId xmlns:a16="http://schemas.microsoft.com/office/drawing/2014/main" id="{C9B47ED7-55FC-9ED9-07B1-6A4561EF7EEC}"/>
              </a:ext>
            </a:extLst>
          </p:cNvPr>
          <p:cNvSpPr>
            <a:spLocks noGrp="1" noChangeArrowheads="1"/>
          </p:cNvSpPr>
          <p:nvPr>
            <p:ph idx="1"/>
          </p:nvPr>
        </p:nvSpPr>
        <p:spPr/>
        <p:txBody>
          <a:bodyPr/>
          <a:lstStyle/>
          <a:p>
            <a:pPr eaLnBrk="1" hangingPunct="1"/>
            <a:r>
              <a:rPr lang="en-US" altLang="en-US">
                <a:latin typeface="Arial" panose="020B0604020202020204" pitchFamily="34" charset="0"/>
                <a:cs typeface="Arial" panose="020B0604020202020204" pitchFamily="34" charset="0"/>
              </a:rPr>
              <a:t>Entities in X and Y are associated with any number from each other</a:t>
            </a:r>
            <a:r>
              <a:rPr lang="en-US" altLang="en-US"/>
              <a:t> </a:t>
            </a:r>
          </a:p>
        </p:txBody>
      </p:sp>
      <p:graphicFrame>
        <p:nvGraphicFramePr>
          <p:cNvPr id="45060" name="Object 2">
            <a:extLst>
              <a:ext uri="{FF2B5EF4-FFF2-40B4-BE49-F238E27FC236}">
                <a16:creationId xmlns:a16="http://schemas.microsoft.com/office/drawing/2014/main" id="{FEF858FD-5AE8-7592-4F3A-30246B312165}"/>
              </a:ext>
            </a:extLst>
          </p:cNvPr>
          <p:cNvGraphicFramePr>
            <a:graphicFrameLocks noChangeAspect="1"/>
          </p:cNvGraphicFramePr>
          <p:nvPr/>
        </p:nvGraphicFramePr>
        <p:xfrm>
          <a:off x="4572000" y="2895600"/>
          <a:ext cx="3352800" cy="2971800"/>
        </p:xfrm>
        <a:graphic>
          <a:graphicData uri="http://schemas.openxmlformats.org/presentationml/2006/ole">
            <mc:AlternateContent xmlns:mc="http://schemas.openxmlformats.org/markup-compatibility/2006">
              <mc:Choice xmlns:v="urn:schemas-microsoft-com:vml" Requires="v">
                <p:oleObj name="Bitmap Image" r:id="rId2" imgW="1561905" imgH="1542857" progId="PBrush">
                  <p:embed/>
                </p:oleObj>
              </mc:Choice>
              <mc:Fallback>
                <p:oleObj name="Bitmap Image" r:id="rId2" imgW="1561905" imgH="1542857" progId="PBrush">
                  <p:embed/>
                  <p:pic>
                    <p:nvPicPr>
                      <p:cNvPr id="45060" name="Object 2">
                        <a:extLst>
                          <a:ext uri="{FF2B5EF4-FFF2-40B4-BE49-F238E27FC236}">
                            <a16:creationId xmlns:a16="http://schemas.microsoft.com/office/drawing/2014/main" id="{FEF858FD-5AE8-7592-4F3A-30246B312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95600"/>
                        <a:ext cx="3352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1" name="Rectangle 5">
            <a:extLst>
              <a:ext uri="{FF2B5EF4-FFF2-40B4-BE49-F238E27FC236}">
                <a16:creationId xmlns:a16="http://schemas.microsoft.com/office/drawing/2014/main" id="{1304EC23-14F3-9C88-0BD5-B0ED127C2090}"/>
              </a:ext>
            </a:extLst>
          </p:cNvPr>
          <p:cNvSpPr>
            <a:spLocks noChangeArrowheads="1"/>
          </p:cNvSpPr>
          <p:nvPr/>
        </p:nvSpPr>
        <p:spPr bwMode="auto">
          <a:xfrm>
            <a:off x="4572000" y="2895600"/>
            <a:ext cx="3352800" cy="2971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a:extLst>
              <a:ext uri="{FF2B5EF4-FFF2-40B4-BE49-F238E27FC236}">
                <a16:creationId xmlns:a16="http://schemas.microsoft.com/office/drawing/2014/main" id="{05E78FCD-D6CA-0E26-156E-F8801319F464}"/>
              </a:ext>
            </a:extLst>
          </p:cNvPr>
          <p:cNvGraphicFramePr>
            <a:graphicFrameLocks noChangeAspect="1"/>
          </p:cNvGraphicFramePr>
          <p:nvPr/>
        </p:nvGraphicFramePr>
        <p:xfrm>
          <a:off x="2590800" y="1676400"/>
          <a:ext cx="7543800" cy="4267200"/>
        </p:xfrm>
        <a:graphic>
          <a:graphicData uri="http://schemas.openxmlformats.org/presentationml/2006/ole">
            <mc:AlternateContent xmlns:mc="http://schemas.openxmlformats.org/markup-compatibility/2006">
              <mc:Choice xmlns:v="urn:schemas-microsoft-com:vml" Requires="v">
                <p:oleObj name="Bitmap Image" r:id="rId2" imgW="5266667" imgH="2371429" progId="PBrush">
                  <p:embed/>
                </p:oleObj>
              </mc:Choice>
              <mc:Fallback>
                <p:oleObj name="Bitmap Image" r:id="rId2" imgW="5266667" imgH="2371429" progId="PBrush">
                  <p:embed/>
                  <p:pic>
                    <p:nvPicPr>
                      <p:cNvPr id="46082" name="Object 2">
                        <a:extLst>
                          <a:ext uri="{FF2B5EF4-FFF2-40B4-BE49-F238E27FC236}">
                            <a16:creationId xmlns:a16="http://schemas.microsoft.com/office/drawing/2014/main" id="{05E78FCD-D6CA-0E26-156E-F8801319F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676400"/>
                        <a:ext cx="7543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Rectangle 3">
            <a:extLst>
              <a:ext uri="{FF2B5EF4-FFF2-40B4-BE49-F238E27FC236}">
                <a16:creationId xmlns:a16="http://schemas.microsoft.com/office/drawing/2014/main" id="{C4DA77AC-A75B-0B3D-1ED6-5AF40C4771B8}"/>
              </a:ext>
            </a:extLst>
          </p:cNvPr>
          <p:cNvSpPr>
            <a:spLocks noChangeArrowheads="1"/>
          </p:cNvSpPr>
          <p:nvPr/>
        </p:nvSpPr>
        <p:spPr bwMode="auto">
          <a:xfrm>
            <a:off x="2590800" y="1676400"/>
            <a:ext cx="7543800" cy="4267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084" name="Text Box 5">
            <a:extLst>
              <a:ext uri="{FF2B5EF4-FFF2-40B4-BE49-F238E27FC236}">
                <a16:creationId xmlns:a16="http://schemas.microsoft.com/office/drawing/2014/main" id="{3AA6BACE-D93B-218F-647E-AF77FB76A2F9}"/>
              </a:ext>
            </a:extLst>
          </p:cNvPr>
          <p:cNvSpPr txBox="1">
            <a:spLocks noChangeArrowheads="1"/>
          </p:cNvSpPr>
          <p:nvPr/>
        </p:nvSpPr>
        <p:spPr bwMode="auto">
          <a:xfrm>
            <a:off x="2955926" y="401638"/>
            <a:ext cx="67976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a:t>One to Many (1:N)</a:t>
            </a:r>
          </a:p>
        </p:txBody>
      </p:sp>
      <p:sp>
        <p:nvSpPr>
          <p:cNvPr id="2" name="Title 1">
            <a:extLst>
              <a:ext uri="{FF2B5EF4-FFF2-40B4-BE49-F238E27FC236}">
                <a16:creationId xmlns:a16="http://schemas.microsoft.com/office/drawing/2014/main" id="{2B452067-FC4F-5A24-783C-41D359A708A6}"/>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FF1F1206-F5AA-D5D6-260E-9A297FE3C775}"/>
              </a:ext>
            </a:extLst>
          </p:cNvPr>
          <p:cNvSpPr>
            <a:spLocks noGrp="1"/>
          </p:cNvSpPr>
          <p:nvPr>
            <p:ph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a:extLst>
              <a:ext uri="{FF2B5EF4-FFF2-40B4-BE49-F238E27FC236}">
                <a16:creationId xmlns:a16="http://schemas.microsoft.com/office/drawing/2014/main" id="{83883F6C-73AD-31FA-B034-3BE36368146E}"/>
              </a:ext>
            </a:extLst>
          </p:cNvPr>
          <p:cNvGraphicFramePr>
            <a:graphicFrameLocks noChangeAspect="1"/>
          </p:cNvGraphicFramePr>
          <p:nvPr/>
        </p:nvGraphicFramePr>
        <p:xfrm>
          <a:off x="2667000" y="1828800"/>
          <a:ext cx="7543800" cy="4114800"/>
        </p:xfrm>
        <a:graphic>
          <a:graphicData uri="http://schemas.openxmlformats.org/presentationml/2006/ole">
            <mc:AlternateContent xmlns:mc="http://schemas.openxmlformats.org/markup-compatibility/2006">
              <mc:Choice xmlns:v="urn:schemas-microsoft-com:vml" Requires="v">
                <p:oleObj name="Bitmap Image" r:id="rId2" imgW="5304762" imgH="2324424" progId="PBrush">
                  <p:embed/>
                </p:oleObj>
              </mc:Choice>
              <mc:Fallback>
                <p:oleObj name="Bitmap Image" r:id="rId2" imgW="5304762" imgH="2324424" progId="PBrush">
                  <p:embed/>
                  <p:pic>
                    <p:nvPicPr>
                      <p:cNvPr id="47106" name="Object 2">
                        <a:extLst>
                          <a:ext uri="{FF2B5EF4-FFF2-40B4-BE49-F238E27FC236}">
                            <a16:creationId xmlns:a16="http://schemas.microsoft.com/office/drawing/2014/main" id="{83883F6C-73AD-31FA-B034-3BE3636814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28800"/>
                        <a:ext cx="754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7" name="Rectangle 5">
            <a:extLst>
              <a:ext uri="{FF2B5EF4-FFF2-40B4-BE49-F238E27FC236}">
                <a16:creationId xmlns:a16="http://schemas.microsoft.com/office/drawing/2014/main" id="{E12E0A45-D0A0-527D-2485-D6A7F400D8E7}"/>
              </a:ext>
            </a:extLst>
          </p:cNvPr>
          <p:cNvSpPr>
            <a:spLocks noChangeArrowheads="1"/>
          </p:cNvSpPr>
          <p:nvPr/>
        </p:nvSpPr>
        <p:spPr bwMode="auto">
          <a:xfrm>
            <a:off x="2590800" y="1828800"/>
            <a:ext cx="7543800" cy="411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08" name="Text Box 6">
            <a:extLst>
              <a:ext uri="{FF2B5EF4-FFF2-40B4-BE49-F238E27FC236}">
                <a16:creationId xmlns:a16="http://schemas.microsoft.com/office/drawing/2014/main" id="{013F381D-A88F-E845-5B03-5373F1C5D31C}"/>
              </a:ext>
            </a:extLst>
          </p:cNvPr>
          <p:cNvSpPr txBox="1">
            <a:spLocks noChangeArrowheads="1"/>
          </p:cNvSpPr>
          <p:nvPr/>
        </p:nvSpPr>
        <p:spPr bwMode="auto">
          <a:xfrm>
            <a:off x="3565525" y="401638"/>
            <a:ext cx="4381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a:t>One to One (1:1)</a:t>
            </a:r>
          </a:p>
        </p:txBody>
      </p:sp>
      <p:sp>
        <p:nvSpPr>
          <p:cNvPr id="2" name="Title 1">
            <a:extLst>
              <a:ext uri="{FF2B5EF4-FFF2-40B4-BE49-F238E27FC236}">
                <a16:creationId xmlns:a16="http://schemas.microsoft.com/office/drawing/2014/main" id="{A233CCFB-EF88-F928-47A3-5931CF3AE9A4}"/>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171845E7-34B4-69A8-4FCF-4DB4FF1BD455}"/>
              </a:ext>
            </a:extLst>
          </p:cNvPr>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a:extLst>
              <a:ext uri="{FF2B5EF4-FFF2-40B4-BE49-F238E27FC236}">
                <a16:creationId xmlns:a16="http://schemas.microsoft.com/office/drawing/2014/main" id="{25A6B41B-A9C7-9CC6-1435-FA0E389E3E6A}"/>
              </a:ext>
            </a:extLst>
          </p:cNvPr>
          <p:cNvGraphicFramePr>
            <a:graphicFrameLocks noChangeAspect="1"/>
          </p:cNvGraphicFramePr>
          <p:nvPr/>
        </p:nvGraphicFramePr>
        <p:xfrm>
          <a:off x="2743200" y="1752600"/>
          <a:ext cx="7467600" cy="4343400"/>
        </p:xfrm>
        <a:graphic>
          <a:graphicData uri="http://schemas.openxmlformats.org/presentationml/2006/ole">
            <mc:AlternateContent xmlns:mc="http://schemas.openxmlformats.org/markup-compatibility/2006">
              <mc:Choice xmlns:v="urn:schemas-microsoft-com:vml" Requires="v">
                <p:oleObj name="Bitmap Image" r:id="rId2" imgW="5285714" imgH="2285714" progId="PBrush">
                  <p:embed/>
                </p:oleObj>
              </mc:Choice>
              <mc:Fallback>
                <p:oleObj name="Bitmap Image" r:id="rId2" imgW="5285714" imgH="2285714" progId="PBrush">
                  <p:embed/>
                  <p:pic>
                    <p:nvPicPr>
                      <p:cNvPr id="48130" name="Object 2">
                        <a:extLst>
                          <a:ext uri="{FF2B5EF4-FFF2-40B4-BE49-F238E27FC236}">
                            <a16:creationId xmlns:a16="http://schemas.microsoft.com/office/drawing/2014/main" id="{25A6B41B-A9C7-9CC6-1435-FA0E389E3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752600"/>
                        <a:ext cx="7467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1" name="Rectangle 5">
            <a:extLst>
              <a:ext uri="{FF2B5EF4-FFF2-40B4-BE49-F238E27FC236}">
                <a16:creationId xmlns:a16="http://schemas.microsoft.com/office/drawing/2014/main" id="{3DCCD5FE-B287-F98F-81B1-DD5A0EFE2087}"/>
              </a:ext>
            </a:extLst>
          </p:cNvPr>
          <p:cNvSpPr>
            <a:spLocks noChangeArrowheads="1"/>
          </p:cNvSpPr>
          <p:nvPr/>
        </p:nvSpPr>
        <p:spPr bwMode="auto">
          <a:xfrm>
            <a:off x="2667000" y="1752600"/>
            <a:ext cx="7467600" cy="434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8132" name="Text Box 6">
            <a:extLst>
              <a:ext uri="{FF2B5EF4-FFF2-40B4-BE49-F238E27FC236}">
                <a16:creationId xmlns:a16="http://schemas.microsoft.com/office/drawing/2014/main" id="{DD132CC3-F611-2738-E0A4-5148D0A48026}"/>
              </a:ext>
            </a:extLst>
          </p:cNvPr>
          <p:cNvSpPr txBox="1">
            <a:spLocks noChangeArrowheads="1"/>
          </p:cNvSpPr>
          <p:nvPr/>
        </p:nvSpPr>
        <p:spPr bwMode="auto">
          <a:xfrm>
            <a:off x="4251326" y="477838"/>
            <a:ext cx="5184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a:t>Many to Many (N:N)</a:t>
            </a:r>
          </a:p>
        </p:txBody>
      </p:sp>
      <p:sp>
        <p:nvSpPr>
          <p:cNvPr id="2" name="Title 1">
            <a:extLst>
              <a:ext uri="{FF2B5EF4-FFF2-40B4-BE49-F238E27FC236}">
                <a16:creationId xmlns:a16="http://schemas.microsoft.com/office/drawing/2014/main" id="{523731D1-8F7D-9295-A88F-921BE913BECB}"/>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8C25D93D-81F2-34FF-165F-ED8FE83F213E}"/>
              </a:ext>
            </a:extLst>
          </p:cNvPr>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21718AA-BB7C-04A4-94D3-F8A469A7D845}"/>
              </a:ext>
            </a:extLst>
          </p:cNvPr>
          <p:cNvSpPr>
            <a:spLocks noGrp="1" noChangeArrowheads="1"/>
          </p:cNvSpPr>
          <p:nvPr>
            <p:ph type="ctrTitle"/>
          </p:nvPr>
        </p:nvSpPr>
        <p:spPr/>
        <p:txBody>
          <a:bodyPr/>
          <a:lstStyle/>
          <a:p>
            <a:pPr eaLnBrk="1" hangingPunct="1"/>
            <a:r>
              <a:rPr lang="en-US" altLang="en-US" sz="4000">
                <a:latin typeface="Arial" panose="020B0604020202020204" pitchFamily="34" charset="0"/>
                <a:cs typeface="Arial" panose="020B0604020202020204" pitchFamily="34" charset="0"/>
              </a:rPr>
              <a:t>Keys</a:t>
            </a:r>
            <a:r>
              <a:rPr lang="en-US" altLang="en-US" sz="4000"/>
              <a:t> </a:t>
            </a:r>
          </a:p>
        </p:txBody>
      </p:sp>
      <p:sp>
        <p:nvSpPr>
          <p:cNvPr id="49155" name="Rectangle 3">
            <a:extLst>
              <a:ext uri="{FF2B5EF4-FFF2-40B4-BE49-F238E27FC236}">
                <a16:creationId xmlns:a16="http://schemas.microsoft.com/office/drawing/2014/main" id="{27A6491F-C7E7-D261-BC73-FCCD8BD14F17}"/>
              </a:ext>
            </a:extLst>
          </p:cNvPr>
          <p:cNvSpPr>
            <a:spLocks noGrp="1" noChangeArrowheads="1"/>
          </p:cNvSpPr>
          <p:nvPr>
            <p:ph idx="1"/>
          </p:nvPr>
        </p:nvSpPr>
        <p:spPr/>
        <p:txBody>
          <a:bodyPr/>
          <a:lstStyle/>
          <a:p>
            <a:pPr eaLnBrk="1" hangingPunct="1"/>
            <a:r>
              <a:rPr lang="en-US" altLang="en-US">
                <a:latin typeface="Arial" panose="020B0604020202020204" pitchFamily="34" charset="0"/>
                <a:cs typeface="Arial" panose="020B0604020202020204" pitchFamily="34" charset="0"/>
              </a:rPr>
              <a:t>An entity that depends does not have sufficient attributes &amp; depends on some other entity is called a weak entity. One that does have a primary key is called a strong entity set. </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Times New Roman" panose="02020603050405020304" pitchFamily="18" charset="0"/>
              </a:rPr>
              <a:t>The primary key of a weak entity is found by taking the primary key of the strong entity on which it is existence-dependent, plus the discriminator of the weak entity set.</a:t>
            </a:r>
            <a:r>
              <a:rPr lang="en-US" altLang="en-US">
                <a:latin typeface="Arial" panose="020B0604020202020204" pitchFamily="34" charset="0"/>
                <a:cs typeface="Arial" panose="020B0604020202020204" pitchFamily="34"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a:extLst>
              <a:ext uri="{FF2B5EF4-FFF2-40B4-BE49-F238E27FC236}">
                <a16:creationId xmlns:a16="http://schemas.microsoft.com/office/drawing/2014/main" id="{ABD70134-5C6D-8BE1-0532-AA5E526128DF}"/>
              </a:ext>
            </a:extLst>
          </p:cNvPr>
          <p:cNvGraphicFramePr>
            <a:graphicFrameLocks noChangeAspect="1"/>
          </p:cNvGraphicFramePr>
          <p:nvPr/>
        </p:nvGraphicFramePr>
        <p:xfrm>
          <a:off x="2667000" y="1828800"/>
          <a:ext cx="7467600" cy="4267200"/>
        </p:xfrm>
        <a:graphic>
          <a:graphicData uri="http://schemas.openxmlformats.org/presentationml/2006/ole">
            <mc:AlternateContent xmlns:mc="http://schemas.openxmlformats.org/markup-compatibility/2006">
              <mc:Choice xmlns:v="urn:schemas-microsoft-com:vml" Requires="v">
                <p:oleObj name="Bitmap Image" r:id="rId2" imgW="5409524" imgH="2638095" progId="PBrush">
                  <p:embed/>
                </p:oleObj>
              </mc:Choice>
              <mc:Fallback>
                <p:oleObj name="Bitmap Image" r:id="rId2" imgW="5409524" imgH="2638095" progId="PBrush">
                  <p:embed/>
                  <p:pic>
                    <p:nvPicPr>
                      <p:cNvPr id="50178" name="Object 2">
                        <a:extLst>
                          <a:ext uri="{FF2B5EF4-FFF2-40B4-BE49-F238E27FC236}">
                            <a16:creationId xmlns:a16="http://schemas.microsoft.com/office/drawing/2014/main" id="{ABD70134-5C6D-8BE1-0532-AA5E52612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28800"/>
                        <a:ext cx="7467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79" name="Text Box 4">
            <a:extLst>
              <a:ext uri="{FF2B5EF4-FFF2-40B4-BE49-F238E27FC236}">
                <a16:creationId xmlns:a16="http://schemas.microsoft.com/office/drawing/2014/main" id="{204F2B55-2263-31EA-3AA4-24BA41E26C1F}"/>
              </a:ext>
            </a:extLst>
          </p:cNvPr>
          <p:cNvSpPr txBox="1">
            <a:spLocks noChangeArrowheads="1"/>
          </p:cNvSpPr>
          <p:nvPr/>
        </p:nvSpPr>
        <p:spPr bwMode="auto">
          <a:xfrm>
            <a:off x="3032125" y="500063"/>
            <a:ext cx="721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a:t>E-R diagram with a weak entity set</a:t>
            </a:r>
          </a:p>
        </p:txBody>
      </p:sp>
      <p:sp>
        <p:nvSpPr>
          <p:cNvPr id="2" name="Title 1">
            <a:extLst>
              <a:ext uri="{FF2B5EF4-FFF2-40B4-BE49-F238E27FC236}">
                <a16:creationId xmlns:a16="http://schemas.microsoft.com/office/drawing/2014/main" id="{8F14E01A-D459-CE11-F914-5BAF788B2821}"/>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FB445AEB-4E34-AC48-C3A0-028502F859C7}"/>
              </a:ext>
            </a:extLst>
          </p:cNvPr>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E426A70-D5D8-BCBC-49B5-078B9BA8A7F7}"/>
              </a:ext>
            </a:extLst>
          </p:cNvPr>
          <p:cNvSpPr>
            <a:spLocks noGrp="1"/>
          </p:cNvSpPr>
          <p:nvPr>
            <p:ph type="ctrTitle"/>
          </p:nvPr>
        </p:nvSpPr>
        <p:spPr/>
        <p:txBody>
          <a:bodyPr/>
          <a:lstStyle/>
          <a:p>
            <a:pPr eaLnBrk="1" hangingPunct="1"/>
            <a:r>
              <a:rPr lang="en-US" altLang="en-US"/>
              <a:t>Advantages of using Flat Files: </a:t>
            </a:r>
          </a:p>
        </p:txBody>
      </p:sp>
      <p:sp>
        <p:nvSpPr>
          <p:cNvPr id="3" name="Content Placeholder 2">
            <a:extLst>
              <a:ext uri="{FF2B5EF4-FFF2-40B4-BE49-F238E27FC236}">
                <a16:creationId xmlns:a16="http://schemas.microsoft.com/office/drawing/2014/main" id="{C3E144CD-B16E-6CF9-F636-89859B1EF8CC}"/>
              </a:ext>
            </a:extLst>
          </p:cNvPr>
          <p:cNvSpPr>
            <a:spLocks noGrp="1"/>
          </p:cNvSpPr>
          <p:nvPr>
            <p:ph idx="1"/>
          </p:nvPr>
        </p:nvSpPr>
        <p:spPr/>
        <p:txBody>
          <a:bodyPr rtlCol="0">
            <a:normAutofit/>
          </a:bodyPr>
          <a:lstStyle/>
          <a:p>
            <a:pPr>
              <a:defRPr/>
            </a:pPr>
            <a:r>
              <a:rPr lang="en-US" b="1" dirty="0"/>
              <a:t>Cost effective </a:t>
            </a:r>
            <a:r>
              <a:rPr lang="en-US" dirty="0"/>
              <a:t>- using a flat file costs practically nothing because data is stored as text files. No software is required other than the program that needs to access the data. </a:t>
            </a:r>
          </a:p>
          <a:p>
            <a:pPr>
              <a:defRPr/>
            </a:pPr>
            <a:r>
              <a:rPr lang="en-US" b="1" dirty="0"/>
              <a:t>Platform Independent</a:t>
            </a:r>
            <a:r>
              <a:rPr lang="en-US" dirty="0"/>
              <a:t> - since text files are universally accepted by all server platforms, there is no problem moving your database from one server to another. </a:t>
            </a:r>
          </a:p>
          <a:p>
            <a:pPr>
              <a:defRPr/>
            </a:pPr>
            <a:r>
              <a:rPr lang="en-US" b="1" dirty="0"/>
              <a:t>Very Simple To Understand</a:t>
            </a:r>
            <a:r>
              <a:rPr lang="en-US" dirty="0"/>
              <a:t> - how hard would it be to understand that records in a flat file are stored in one straight line and are separated by delimiters? </a:t>
            </a:r>
          </a:p>
          <a:p>
            <a:pPr>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B49441D-3C91-D6D2-0E87-B2CD998C1C2F}"/>
              </a:ext>
            </a:extLst>
          </p:cNvPr>
          <p:cNvSpPr>
            <a:spLocks noGrp="1" noChangeArrowheads="1"/>
          </p:cNvSpPr>
          <p:nvPr>
            <p:ph type="ctrTitle"/>
          </p:nvPr>
        </p:nvSpPr>
        <p:spPr/>
        <p:txBody>
          <a:bodyPr/>
          <a:lstStyle/>
          <a:p>
            <a:pPr eaLnBrk="1" hangingPunct="1"/>
            <a:r>
              <a:rPr lang="en-US" altLang="en-US" sz="4000">
                <a:latin typeface="Arial" panose="020B0604020202020204" pitchFamily="34" charset="0"/>
                <a:cs typeface="Arial" panose="020B0604020202020204" pitchFamily="34" charset="0"/>
              </a:rPr>
              <a:t>Specialization and Generalization</a:t>
            </a:r>
            <a:endParaRPr lang="en-US" altLang="en-US" sz="4000">
              <a:cs typeface="Times New Roman" panose="02020603050405020304" pitchFamily="18" charset="0"/>
            </a:endParaRPr>
          </a:p>
        </p:txBody>
      </p:sp>
      <p:sp>
        <p:nvSpPr>
          <p:cNvPr id="51203" name="Rectangle 3">
            <a:extLst>
              <a:ext uri="{FF2B5EF4-FFF2-40B4-BE49-F238E27FC236}">
                <a16:creationId xmlns:a16="http://schemas.microsoft.com/office/drawing/2014/main" id="{E48B8383-396C-AAC9-0930-261739997AFB}"/>
              </a:ext>
            </a:extLst>
          </p:cNvPr>
          <p:cNvSpPr>
            <a:spLocks noGrp="1" noChangeArrowheads="1"/>
          </p:cNvSpPr>
          <p:nvPr>
            <p:ph idx="1"/>
          </p:nvPr>
        </p:nvSpPr>
        <p:spPr/>
        <p:txBody>
          <a:bodyPr/>
          <a:lstStyle/>
          <a:p>
            <a:pPr eaLnBrk="1" hangingPunct="1">
              <a:lnSpc>
                <a:spcPct val="90000"/>
              </a:lnSpc>
            </a:pPr>
            <a:r>
              <a:rPr lang="en-US" altLang="en-US">
                <a:latin typeface="Arial" panose="020B0604020202020204" pitchFamily="34" charset="0"/>
                <a:cs typeface="Arial" panose="020B0604020202020204" pitchFamily="34" charset="0"/>
              </a:rPr>
              <a:t>An entity set may contain subgroupings of entities that are distinct in some way of other entities. </a:t>
            </a:r>
          </a:p>
          <a:p>
            <a:pPr eaLnBrk="1" hangingPunct="1">
              <a:lnSpc>
                <a:spcPct val="90000"/>
              </a:lnSpc>
            </a:pPr>
            <a:endParaRPr lang="en-US" altLang="en-US">
              <a:latin typeface="Arial" panose="020B0604020202020204" pitchFamily="34" charset="0"/>
              <a:cs typeface="Arial" panose="020B0604020202020204" pitchFamily="34" charset="0"/>
            </a:endParaRPr>
          </a:p>
          <a:p>
            <a:pPr eaLnBrk="1" hangingPunct="1">
              <a:lnSpc>
                <a:spcPct val="90000"/>
              </a:lnSpc>
            </a:pPr>
            <a:r>
              <a:rPr lang="en-US" altLang="en-US">
                <a:latin typeface="Arial" panose="020B0604020202020204" pitchFamily="34" charset="0"/>
                <a:cs typeface="Arial" panose="020B0604020202020204" pitchFamily="34" charset="0"/>
              </a:rPr>
              <a:t>An entity type E1 is a specialization of another entity type E2 if E1 has the same properties of E2 and perhaps even more.</a:t>
            </a:r>
            <a:endParaRPr lang="en-US" altLang="en-US">
              <a:latin typeface="Arial" panose="020B0604020202020204" pitchFamily="34" charset="0"/>
              <a:cs typeface="Times New Roman" panose="02020603050405020304" pitchFamily="18" charset="0"/>
            </a:endParaRPr>
          </a:p>
          <a:p>
            <a:pPr eaLnBrk="1" hangingPunct="1">
              <a:lnSpc>
                <a:spcPct val="90000"/>
              </a:lnSpc>
            </a:pPr>
            <a:endParaRPr lang="en-US" altLang="en-US">
              <a:latin typeface="Arial" panose="020B0604020202020204" pitchFamily="34" charset="0"/>
              <a:cs typeface="Times New Roman" panose="02020603050405020304" pitchFamily="18" charset="0"/>
            </a:endParaRPr>
          </a:p>
          <a:p>
            <a:pPr eaLnBrk="1" hangingPunct="1">
              <a:lnSpc>
                <a:spcPct val="90000"/>
              </a:lnSpc>
            </a:pPr>
            <a:endParaRPr lang="en-US" altLang="en-US">
              <a:latin typeface="Arial" panose="020B060402020202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5B3E554-1BEE-0EEE-E47F-3B8A660A3615}"/>
              </a:ext>
            </a:extLst>
          </p:cNvPr>
          <p:cNvSpPr>
            <a:spLocks noGrp="1" noChangeArrowheads="1"/>
          </p:cNvSpPr>
          <p:nvPr>
            <p:ph type="ctrTitle"/>
          </p:nvPr>
        </p:nvSpPr>
        <p:spPr/>
        <p:txBody>
          <a:bodyPr rtlCol="0">
            <a:normAutofit/>
          </a:bodyPr>
          <a:lstStyle/>
          <a:p>
            <a:pPr>
              <a:defRPr/>
            </a:pPr>
            <a:r>
              <a:rPr lang="en-US" sz="4000">
                <a:latin typeface="Arial" pitchFamily="34" charset="0"/>
                <a:cs typeface="Arial" pitchFamily="34" charset="0"/>
              </a:rPr>
              <a:t>Specialization and Generalization…</a:t>
            </a:r>
          </a:p>
        </p:txBody>
      </p:sp>
      <p:sp>
        <p:nvSpPr>
          <p:cNvPr id="52227" name="Rectangle 3">
            <a:extLst>
              <a:ext uri="{FF2B5EF4-FFF2-40B4-BE49-F238E27FC236}">
                <a16:creationId xmlns:a16="http://schemas.microsoft.com/office/drawing/2014/main" id="{1FFDB216-48FE-376C-B82C-AA191B48E99F}"/>
              </a:ext>
            </a:extLst>
          </p:cNvPr>
          <p:cNvSpPr>
            <a:spLocks noGrp="1" noChangeArrowheads="1"/>
          </p:cNvSpPr>
          <p:nvPr>
            <p:ph idx="1"/>
          </p:nvPr>
        </p:nvSpPr>
        <p:spPr/>
        <p:txBody>
          <a:bodyPr/>
          <a:lstStyle/>
          <a:p>
            <a:pPr eaLnBrk="1" hangingPunct="1"/>
            <a:r>
              <a:rPr lang="en-US" altLang="en-US">
                <a:latin typeface="Arial" panose="020B0604020202020204" pitchFamily="34" charset="0"/>
                <a:cs typeface="Arial" panose="020B0604020202020204" pitchFamily="34" charset="0"/>
              </a:rPr>
              <a:t>In E-R diagrams, specialization or generalization is shown by a triangle,  </a:t>
            </a:r>
            <a:endParaRPr lang="en-US" altLang="en-US">
              <a:cs typeface="Times New Roman" panose="02020603050405020304" pitchFamily="18" charset="0"/>
            </a:endParaRPr>
          </a:p>
          <a:p>
            <a:pPr lvl="1" eaLnBrk="1" hangingPunct="1"/>
            <a:r>
              <a:rPr lang="en-US" altLang="en-US">
                <a:latin typeface="Arial" panose="020B0604020202020204" pitchFamily="34" charset="0"/>
                <a:cs typeface="Arial" panose="020B0604020202020204" pitchFamily="34" charset="0"/>
              </a:rPr>
              <a:t>Specialization = top-down design.</a:t>
            </a:r>
            <a:endParaRPr lang="en-US" altLang="en-US">
              <a:cs typeface="Times New Roman" panose="02020603050405020304" pitchFamily="18" charset="0"/>
            </a:endParaRPr>
          </a:p>
          <a:p>
            <a:pPr lvl="1" eaLnBrk="1" hangingPunct="1"/>
            <a:r>
              <a:rPr lang="en-US" altLang="en-US">
                <a:latin typeface="Arial" panose="020B0604020202020204" pitchFamily="34" charset="0"/>
                <a:cs typeface="Arial" panose="020B0604020202020204" pitchFamily="34" charset="0"/>
              </a:rPr>
              <a:t>Generalization = bottom-up design.</a:t>
            </a:r>
          </a:p>
          <a:p>
            <a:pPr lvl="1" eaLnBrk="1" hangingPunct="1">
              <a:buFontTx/>
              <a:buNone/>
            </a:pPr>
            <a:endParaRPr lang="en-US" altLang="en-US">
              <a:cs typeface="Times New Roman" panose="02020603050405020304" pitchFamily="18" charset="0"/>
            </a:endParaRPr>
          </a:p>
          <a:p>
            <a:pPr eaLnBrk="1" hangingPunct="1"/>
            <a:r>
              <a:rPr lang="en-US" altLang="en-US">
                <a:latin typeface="Arial" panose="020B0604020202020204" pitchFamily="34" charset="0"/>
                <a:cs typeface="Arial" panose="020B0604020202020204" pitchFamily="34" charset="0"/>
              </a:rPr>
              <a:t>A lower-level entity set (subclass) inherits all the attributes and relationships participation of the higher-level entity set to which it is linked (superclass).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F51CC38F-486E-D410-8316-3E1CDE75D5FF}"/>
              </a:ext>
            </a:extLst>
          </p:cNvPr>
          <p:cNvSpPr>
            <a:spLocks noChangeArrowheads="1"/>
          </p:cNvSpPr>
          <p:nvPr/>
        </p:nvSpPr>
        <p:spPr bwMode="auto">
          <a:xfrm>
            <a:off x="2590800" y="1676400"/>
            <a:ext cx="7391400" cy="4038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graphicFrame>
        <p:nvGraphicFramePr>
          <p:cNvPr id="53251" name="Object 2">
            <a:extLst>
              <a:ext uri="{FF2B5EF4-FFF2-40B4-BE49-F238E27FC236}">
                <a16:creationId xmlns:a16="http://schemas.microsoft.com/office/drawing/2014/main" id="{5F0001D3-8C2B-06BA-6314-EF1D1BDAB4DF}"/>
              </a:ext>
            </a:extLst>
          </p:cNvPr>
          <p:cNvGraphicFramePr>
            <a:graphicFrameLocks noChangeAspect="1"/>
          </p:cNvGraphicFramePr>
          <p:nvPr/>
        </p:nvGraphicFramePr>
        <p:xfrm>
          <a:off x="2667000" y="1752600"/>
          <a:ext cx="7239000" cy="3810000"/>
        </p:xfrm>
        <a:graphic>
          <a:graphicData uri="http://schemas.openxmlformats.org/presentationml/2006/ole">
            <mc:AlternateContent xmlns:mc="http://schemas.openxmlformats.org/markup-compatibility/2006">
              <mc:Choice xmlns:v="urn:schemas-microsoft-com:vml" Requires="v">
                <p:oleObj name="Bitmap Image" r:id="rId2" imgW="4153480" imgH="3580952" progId="PBrush">
                  <p:embed/>
                </p:oleObj>
              </mc:Choice>
              <mc:Fallback>
                <p:oleObj name="Bitmap Image" r:id="rId2" imgW="4153480" imgH="3580952" progId="PBrush">
                  <p:embed/>
                  <p:pic>
                    <p:nvPicPr>
                      <p:cNvPr id="53251" name="Object 2">
                        <a:extLst>
                          <a:ext uri="{FF2B5EF4-FFF2-40B4-BE49-F238E27FC236}">
                            <a16:creationId xmlns:a16="http://schemas.microsoft.com/office/drawing/2014/main" id="{5F0001D3-8C2B-06BA-6314-EF1D1BDAB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752600"/>
                        <a:ext cx="7239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2" name="Text Box 5">
            <a:extLst>
              <a:ext uri="{FF2B5EF4-FFF2-40B4-BE49-F238E27FC236}">
                <a16:creationId xmlns:a16="http://schemas.microsoft.com/office/drawing/2014/main" id="{57F1DB54-10C9-9DD8-B5D3-AB7D7EC39396}"/>
              </a:ext>
            </a:extLst>
          </p:cNvPr>
          <p:cNvSpPr txBox="1">
            <a:spLocks noChangeArrowheads="1"/>
          </p:cNvSpPr>
          <p:nvPr/>
        </p:nvSpPr>
        <p:spPr bwMode="auto">
          <a:xfrm>
            <a:off x="4479926" y="80327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53253" name="Text Box 6">
            <a:extLst>
              <a:ext uri="{FF2B5EF4-FFF2-40B4-BE49-F238E27FC236}">
                <a16:creationId xmlns:a16="http://schemas.microsoft.com/office/drawing/2014/main" id="{CCF19F95-3904-52F6-67B6-2F7CB88D7CE6}"/>
              </a:ext>
            </a:extLst>
          </p:cNvPr>
          <p:cNvSpPr txBox="1">
            <a:spLocks noChangeArrowheads="1"/>
          </p:cNvSpPr>
          <p:nvPr/>
        </p:nvSpPr>
        <p:spPr bwMode="auto">
          <a:xfrm>
            <a:off x="3413126" y="554038"/>
            <a:ext cx="37893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a:t>Generalization</a:t>
            </a:r>
          </a:p>
        </p:txBody>
      </p:sp>
      <p:sp>
        <p:nvSpPr>
          <p:cNvPr id="2" name="Title 1">
            <a:extLst>
              <a:ext uri="{FF2B5EF4-FFF2-40B4-BE49-F238E27FC236}">
                <a16:creationId xmlns:a16="http://schemas.microsoft.com/office/drawing/2014/main" id="{E43B1A13-54ED-FBFD-2C89-38C071EA1AC0}"/>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AAC7F571-9751-9A72-B7B3-12A124129D67}"/>
              </a:ext>
            </a:extLst>
          </p:cNvPr>
          <p:cNvSpPr>
            <a:spLocks noGrp="1"/>
          </p:cNvSpPr>
          <p:nvPr>
            <p:ph idx="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5A55E03-78DF-0D2B-6D59-225B914CCA5F}"/>
              </a:ext>
            </a:extLst>
          </p:cNvPr>
          <p:cNvSpPr>
            <a:spLocks noGrp="1" noChangeArrowheads="1"/>
          </p:cNvSpPr>
          <p:nvPr>
            <p:ph type="ctrTitle"/>
          </p:nvPr>
        </p:nvSpPr>
        <p:spPr/>
        <p:txBody>
          <a:bodyPr/>
          <a:lstStyle/>
          <a:p>
            <a:pPr eaLnBrk="1" hangingPunct="1"/>
            <a:r>
              <a:rPr lang="en-US" altLang="en-US" sz="4000">
                <a:latin typeface="Arial" panose="020B0604020202020204" pitchFamily="34" charset="0"/>
                <a:cs typeface="Arial" panose="020B0604020202020204" pitchFamily="34" charset="0"/>
              </a:rPr>
              <a:t>Composite Attributes</a:t>
            </a:r>
          </a:p>
        </p:txBody>
      </p:sp>
      <p:sp>
        <p:nvSpPr>
          <p:cNvPr id="54275" name="Rectangle 3">
            <a:extLst>
              <a:ext uri="{FF2B5EF4-FFF2-40B4-BE49-F238E27FC236}">
                <a16:creationId xmlns:a16="http://schemas.microsoft.com/office/drawing/2014/main" id="{0945BCDF-B31F-5572-5DDB-A412D886524E}"/>
              </a:ext>
            </a:extLst>
          </p:cNvPr>
          <p:cNvSpPr>
            <a:spLocks noGrp="1" noChangeArrowheads="1"/>
          </p:cNvSpPr>
          <p:nvPr>
            <p:ph idx="1"/>
          </p:nvPr>
        </p:nvSpPr>
        <p:spPr/>
        <p:txBody>
          <a:bodyPr/>
          <a:lstStyle/>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Composite attributes can be divided into smaller subparts, which represent more basic attributes with independent meanings of their own. </a:t>
            </a:r>
          </a:p>
          <a:p>
            <a:pPr eaLnBrk="1" hangingPunct="1">
              <a:spcBef>
                <a:spcPct val="0"/>
              </a:spcBef>
            </a:pPr>
            <a:r>
              <a:rPr lang="en-US" altLang="en-US">
                <a:latin typeface="Arial" panose="020B0604020202020204" pitchFamily="34" charset="0"/>
                <a:cs typeface="Arial" panose="020B0604020202020204" pitchFamily="34" charset="0"/>
              </a:rPr>
              <a:t>For example, the Address attribute of the employee entity can be subdivided into Street, City, State and Zip.</a:t>
            </a:r>
            <a:endParaRPr lang="en-US" altLang="en-US">
              <a:cs typeface="Times New Roman" panose="02020603050405020304" pitchFamily="18" charset="0"/>
            </a:endParaRPr>
          </a:p>
          <a:p>
            <a:pPr eaLnBrk="1" hangingPunct="1"/>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8883D66-4CCE-57FC-14C1-C30FBE4D15D2}"/>
              </a:ext>
            </a:extLst>
          </p:cNvPr>
          <p:cNvSpPr>
            <a:spLocks noGrp="1" noChangeArrowheads="1"/>
          </p:cNvSpPr>
          <p:nvPr>
            <p:ph type="ctrTitle"/>
          </p:nvPr>
        </p:nvSpPr>
        <p:spPr/>
        <p:txBody>
          <a:bodyPr/>
          <a:lstStyle/>
          <a:p>
            <a:pPr eaLnBrk="1" hangingPunct="1"/>
            <a:r>
              <a:rPr lang="en-US" altLang="en-US" sz="3600">
                <a:latin typeface="Arial" panose="020B0604020202020204" pitchFamily="34" charset="0"/>
                <a:cs typeface="Arial" panose="020B0604020202020204" pitchFamily="34" charset="0"/>
              </a:rPr>
              <a:t>Multivalue Attribute</a:t>
            </a:r>
          </a:p>
        </p:txBody>
      </p:sp>
      <p:sp>
        <p:nvSpPr>
          <p:cNvPr id="55299" name="Rectangle 3">
            <a:extLst>
              <a:ext uri="{FF2B5EF4-FFF2-40B4-BE49-F238E27FC236}">
                <a16:creationId xmlns:a16="http://schemas.microsoft.com/office/drawing/2014/main" id="{FC18F2FD-3749-F86C-4377-B2E77257BFD7}"/>
              </a:ext>
            </a:extLst>
          </p:cNvPr>
          <p:cNvSpPr>
            <a:spLocks noGrp="1" noChangeArrowheads="1"/>
          </p:cNvSpPr>
          <p:nvPr>
            <p:ph idx="1"/>
          </p:nvPr>
        </p:nvSpPr>
        <p:spPr/>
        <p:txBody>
          <a:bodyPr/>
          <a:lstStyle/>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latin typeface="Arial" panose="020B0604020202020204" pitchFamily="34" charset="0"/>
                <a:cs typeface="Arial" panose="020B0604020202020204" pitchFamily="34" charset="0"/>
              </a:rPr>
              <a:t>A multivalued attribute may have upper and lower and upper bounds on the number of values for an individual entity. </a:t>
            </a:r>
          </a:p>
          <a:p>
            <a:pPr eaLnBrk="1" hangingPunct="1">
              <a:spcBef>
                <a:spcPct val="0"/>
              </a:spcBef>
            </a:pPr>
            <a:r>
              <a:rPr lang="en-US" altLang="en-US">
                <a:latin typeface="Arial" panose="020B0604020202020204" pitchFamily="34" charset="0"/>
                <a:cs typeface="Arial" panose="020B0604020202020204" pitchFamily="34" charset="0"/>
              </a:rPr>
              <a:t>For example, the colors attribute of a car may have between one and have five values, if we assume that a car can have at most five colors.</a:t>
            </a:r>
            <a:endParaRPr lang="en-US" altLang="en-US">
              <a:cs typeface="Times New Roman" panose="02020603050405020304" pitchFamily="18" charset="0"/>
            </a:endParaRPr>
          </a:p>
          <a:p>
            <a:pPr eaLnBrk="1" hangingPunct="1"/>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A52FB67-7CA7-38E0-B687-00B2044DCE73}"/>
              </a:ext>
            </a:extLst>
          </p:cNvPr>
          <p:cNvSpPr>
            <a:spLocks noGrp="1" noChangeArrowheads="1"/>
          </p:cNvSpPr>
          <p:nvPr>
            <p:ph type="ctrTitle"/>
          </p:nvPr>
        </p:nvSpPr>
        <p:spPr/>
        <p:txBody>
          <a:bodyPr/>
          <a:lstStyle/>
          <a:p>
            <a:pPr eaLnBrk="1" hangingPunct="1"/>
            <a:r>
              <a:rPr lang="en-US" altLang="en-US" sz="4000">
                <a:latin typeface="Arial" panose="020B0604020202020204" pitchFamily="34" charset="0"/>
                <a:cs typeface="Arial" panose="020B0604020202020204" pitchFamily="34" charset="0"/>
              </a:rPr>
              <a:t>Derived Attribute</a:t>
            </a:r>
          </a:p>
        </p:txBody>
      </p:sp>
      <p:sp>
        <p:nvSpPr>
          <p:cNvPr id="56323" name="Rectangle 3">
            <a:extLst>
              <a:ext uri="{FF2B5EF4-FFF2-40B4-BE49-F238E27FC236}">
                <a16:creationId xmlns:a16="http://schemas.microsoft.com/office/drawing/2014/main" id="{4730F373-035D-2D69-C4C8-A6A800BCE422}"/>
              </a:ext>
            </a:extLst>
          </p:cNvPr>
          <p:cNvSpPr>
            <a:spLocks noGrp="1" noChangeArrowheads="1"/>
          </p:cNvSpPr>
          <p:nvPr>
            <p:ph idx="1"/>
          </p:nvPr>
        </p:nvSpPr>
        <p:spPr/>
        <p:txBody>
          <a:bodyPr/>
          <a:lstStyle/>
          <a:p>
            <a:pPr eaLnBrk="1" hangingPunct="1">
              <a:lnSpc>
                <a:spcPct val="90000"/>
              </a:lnSpc>
              <a:spcBef>
                <a:spcPct val="0"/>
              </a:spcBef>
            </a:pPr>
            <a:endParaRPr lang="en-US" altLang="en-US">
              <a:latin typeface="Arial" panose="020B0604020202020204" pitchFamily="34" charset="0"/>
              <a:cs typeface="Arial" panose="020B0604020202020204" pitchFamily="34" charset="0"/>
            </a:endParaRPr>
          </a:p>
          <a:p>
            <a:pPr eaLnBrk="1" hangingPunct="1">
              <a:lnSpc>
                <a:spcPct val="90000"/>
              </a:lnSpc>
              <a:spcBef>
                <a:spcPct val="0"/>
              </a:spcBef>
            </a:pPr>
            <a:r>
              <a:rPr lang="en-US" altLang="en-US">
                <a:latin typeface="Arial" panose="020B0604020202020204" pitchFamily="34" charset="0"/>
                <a:cs typeface="Arial" panose="020B0604020202020204" pitchFamily="34" charset="0"/>
              </a:rPr>
              <a:t>For example, the Age and Birthdate attributes of a person. </a:t>
            </a:r>
          </a:p>
          <a:p>
            <a:pPr eaLnBrk="1" hangingPunct="1">
              <a:lnSpc>
                <a:spcPct val="90000"/>
              </a:lnSpc>
              <a:spcBef>
                <a:spcPct val="0"/>
              </a:spcBef>
              <a:buFontTx/>
              <a:buNone/>
            </a:pPr>
            <a:endParaRPr lang="en-US" altLang="en-US">
              <a:latin typeface="Arial" panose="020B0604020202020204" pitchFamily="34" charset="0"/>
              <a:cs typeface="Arial" panose="020B0604020202020204" pitchFamily="34" charset="0"/>
            </a:endParaRPr>
          </a:p>
          <a:p>
            <a:pPr eaLnBrk="1" hangingPunct="1">
              <a:lnSpc>
                <a:spcPct val="90000"/>
              </a:lnSpc>
              <a:spcBef>
                <a:spcPct val="0"/>
              </a:spcBef>
            </a:pPr>
            <a:r>
              <a:rPr lang="en-US" altLang="en-US">
                <a:latin typeface="Arial" panose="020B0604020202020204" pitchFamily="34" charset="0"/>
                <a:cs typeface="Arial" panose="020B0604020202020204" pitchFamily="34" charset="0"/>
              </a:rPr>
              <a:t>For a particular person entity, the value of age can be determined from the current date and the value of the person’s Birthdate. </a:t>
            </a:r>
          </a:p>
          <a:p>
            <a:pPr eaLnBrk="1" hangingPunct="1">
              <a:lnSpc>
                <a:spcPct val="90000"/>
              </a:lnSpc>
              <a:spcBef>
                <a:spcPct val="0"/>
              </a:spcBef>
            </a:pPr>
            <a:r>
              <a:rPr lang="en-US" altLang="en-US">
                <a:latin typeface="Arial" panose="020B0604020202020204" pitchFamily="34" charset="0"/>
                <a:cs typeface="Arial" panose="020B0604020202020204" pitchFamily="34" charset="0"/>
              </a:rPr>
              <a:t>The Age attribute is hence called a derived attribute and is said to be derivable from the Birthdate attribute, which is called a stored attribute.</a:t>
            </a:r>
            <a:endParaRPr lang="en-US" altLang="en-US">
              <a:cs typeface="Times New Roman" panose="02020603050405020304" pitchFamily="18" charset="0"/>
            </a:endParaRPr>
          </a:p>
          <a:p>
            <a:pPr eaLnBrk="1" hangingPunct="1">
              <a:lnSpc>
                <a:spcPct val="90000"/>
              </a:lnSpc>
              <a:spcBef>
                <a:spcPct val="0"/>
              </a:spcBef>
              <a:buFontTx/>
              <a:buNone/>
            </a:pPr>
            <a:endParaRPr lang="en-US" altLang="en-US"/>
          </a:p>
          <a:p>
            <a:pPr eaLnBrk="1" hangingPunct="1">
              <a:lnSpc>
                <a:spcPct val="90000"/>
              </a:lnSpc>
              <a:buFontTx/>
              <a:buNone/>
            </a:pP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a:extLst>
              <a:ext uri="{FF2B5EF4-FFF2-40B4-BE49-F238E27FC236}">
                <a16:creationId xmlns:a16="http://schemas.microsoft.com/office/drawing/2014/main" id="{18B7B7D6-E1F0-6F03-C854-3F98E27608DE}"/>
              </a:ext>
            </a:extLst>
          </p:cNvPr>
          <p:cNvGraphicFramePr>
            <a:graphicFrameLocks noChangeAspect="1"/>
          </p:cNvGraphicFramePr>
          <p:nvPr/>
        </p:nvGraphicFramePr>
        <p:xfrm>
          <a:off x="3124200" y="1676400"/>
          <a:ext cx="6172200" cy="3962400"/>
        </p:xfrm>
        <a:graphic>
          <a:graphicData uri="http://schemas.openxmlformats.org/presentationml/2006/ole">
            <mc:AlternateContent xmlns:mc="http://schemas.openxmlformats.org/markup-compatibility/2006">
              <mc:Choice xmlns:v="urn:schemas-microsoft-com:vml" Requires="v">
                <p:oleObj name="Bitmap Image" r:id="rId2" imgW="4352381" imgH="3828571" progId="PBrush">
                  <p:embed/>
                </p:oleObj>
              </mc:Choice>
              <mc:Fallback>
                <p:oleObj name="Bitmap Image" r:id="rId2" imgW="4352381" imgH="3828571" progId="PBrush">
                  <p:embed/>
                  <p:pic>
                    <p:nvPicPr>
                      <p:cNvPr id="57346" name="Object 2">
                        <a:extLst>
                          <a:ext uri="{FF2B5EF4-FFF2-40B4-BE49-F238E27FC236}">
                            <a16:creationId xmlns:a16="http://schemas.microsoft.com/office/drawing/2014/main" id="{18B7B7D6-E1F0-6F03-C854-3F98E2760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676400"/>
                        <a:ext cx="6172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7" name="Object 3">
            <a:extLst>
              <a:ext uri="{FF2B5EF4-FFF2-40B4-BE49-F238E27FC236}">
                <a16:creationId xmlns:a16="http://schemas.microsoft.com/office/drawing/2014/main" id="{036ADEE1-C03C-54D3-58FB-038AF926834E}"/>
              </a:ext>
            </a:extLst>
          </p:cNvPr>
          <p:cNvGraphicFramePr>
            <a:graphicFrameLocks noChangeAspect="1"/>
          </p:cNvGraphicFramePr>
          <p:nvPr/>
        </p:nvGraphicFramePr>
        <p:xfrm>
          <a:off x="3124200" y="5638800"/>
          <a:ext cx="6172200" cy="381000"/>
        </p:xfrm>
        <a:graphic>
          <a:graphicData uri="http://schemas.openxmlformats.org/presentationml/2006/ole">
            <mc:AlternateContent xmlns:mc="http://schemas.openxmlformats.org/markup-compatibility/2006">
              <mc:Choice xmlns:v="urn:schemas-microsoft-com:vml" Requires="v">
                <p:oleObj name="Bitmap Image" r:id="rId4" imgW="4361905" imgH="400000" progId="PBrush">
                  <p:embed/>
                </p:oleObj>
              </mc:Choice>
              <mc:Fallback>
                <p:oleObj name="Bitmap Image" r:id="rId4" imgW="4361905" imgH="400000" progId="PBrush">
                  <p:embed/>
                  <p:pic>
                    <p:nvPicPr>
                      <p:cNvPr id="57347" name="Object 3">
                        <a:extLst>
                          <a:ext uri="{FF2B5EF4-FFF2-40B4-BE49-F238E27FC236}">
                            <a16:creationId xmlns:a16="http://schemas.microsoft.com/office/drawing/2014/main" id="{036ADEE1-C03C-54D3-58FB-038AF92683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5638800"/>
                        <a:ext cx="6172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8" name="Text Box 4">
            <a:extLst>
              <a:ext uri="{FF2B5EF4-FFF2-40B4-BE49-F238E27FC236}">
                <a16:creationId xmlns:a16="http://schemas.microsoft.com/office/drawing/2014/main" id="{C38EDC9B-0D48-72B3-FD13-C3D8AA5DFE61}"/>
              </a:ext>
            </a:extLst>
          </p:cNvPr>
          <p:cNvSpPr txBox="1">
            <a:spLocks noChangeArrowheads="1"/>
          </p:cNvSpPr>
          <p:nvPr/>
        </p:nvSpPr>
        <p:spPr bwMode="auto">
          <a:xfrm>
            <a:off x="3276601" y="381001"/>
            <a:ext cx="556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solidFill>
                  <a:srgbClr val="000000"/>
                </a:solidFill>
                <a:cs typeface="Arial" panose="020B0604020202020204" pitchFamily="34" charset="0"/>
              </a:rPr>
              <a:t>Summary of ER Diagram Notation</a:t>
            </a:r>
          </a:p>
        </p:txBody>
      </p:sp>
      <p:sp>
        <p:nvSpPr>
          <p:cNvPr id="2" name="Title 1">
            <a:extLst>
              <a:ext uri="{FF2B5EF4-FFF2-40B4-BE49-F238E27FC236}">
                <a16:creationId xmlns:a16="http://schemas.microsoft.com/office/drawing/2014/main" id="{338D9A8F-4D79-8C72-8CE5-289E0DB49E17}"/>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ED11AE44-6E56-5072-E35A-8A43D899D870}"/>
              </a:ext>
            </a:extLst>
          </p:cNvPr>
          <p:cNvSpPr>
            <a:spLocks noGrp="1"/>
          </p:cNvSpPr>
          <p:nvPr>
            <p:ph idx="1"/>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68B6CAE-1A72-E430-FBCB-AFAB4C8A32BE}"/>
              </a:ext>
            </a:extLst>
          </p:cNvPr>
          <p:cNvSpPr>
            <a:spLocks noGrp="1" noChangeArrowheads="1"/>
          </p:cNvSpPr>
          <p:nvPr>
            <p:ph type="ctrTitle"/>
          </p:nvPr>
        </p:nvSpPr>
        <p:spPr/>
        <p:txBody>
          <a:bodyPr rtlCol="0">
            <a:normAutofit/>
          </a:bodyPr>
          <a:lstStyle/>
          <a:p>
            <a:pPr>
              <a:defRPr/>
            </a:pPr>
            <a:r>
              <a:rPr lang="en-US" sz="3600" dirty="0"/>
              <a:t>The Clearwater Traders Sales Order Database</a:t>
            </a:r>
          </a:p>
        </p:txBody>
      </p:sp>
      <p:sp>
        <p:nvSpPr>
          <p:cNvPr id="22531" name="Rectangle 3">
            <a:extLst>
              <a:ext uri="{FF2B5EF4-FFF2-40B4-BE49-F238E27FC236}">
                <a16:creationId xmlns:a16="http://schemas.microsoft.com/office/drawing/2014/main" id="{D06C91CE-1EB8-6B97-8CC5-C555B7470E21}"/>
              </a:ext>
            </a:extLst>
          </p:cNvPr>
          <p:cNvSpPr>
            <a:spLocks noGrp="1" noChangeArrowheads="1"/>
          </p:cNvSpPr>
          <p:nvPr>
            <p:ph idx="1"/>
          </p:nvPr>
        </p:nvSpPr>
        <p:spPr/>
        <p:txBody>
          <a:bodyPr rtlCol="0">
            <a:normAutofit fontScale="92500" lnSpcReduction="10000"/>
          </a:bodyPr>
          <a:lstStyle/>
          <a:p>
            <a:pPr>
              <a:buNone/>
              <a:defRPr/>
            </a:pPr>
            <a:r>
              <a:rPr lang="en-US" sz="2400" b="1" dirty="0"/>
              <a:t>Clearwater Traders </a:t>
            </a:r>
          </a:p>
          <a:p>
            <a:pPr>
              <a:defRPr/>
            </a:pPr>
            <a:r>
              <a:rPr lang="en-US" dirty="0"/>
              <a:t>Markets a line of clothing and sporting goods via mail-order catalogs</a:t>
            </a:r>
          </a:p>
          <a:p>
            <a:pPr>
              <a:defRPr/>
            </a:pPr>
            <a:r>
              <a:rPr lang="en-US" dirty="0"/>
              <a:t>Accepts customer orders via telephone, mail, and fax </a:t>
            </a:r>
          </a:p>
          <a:p>
            <a:pPr>
              <a:defRPr/>
            </a:pPr>
            <a:r>
              <a:rPr lang="en-US" dirty="0"/>
              <a:t>Wants to begin accepting orders using its Web site</a:t>
            </a:r>
          </a:p>
          <a:p>
            <a:pPr>
              <a:defRPr/>
            </a:pPr>
            <a:r>
              <a:rPr lang="en-US" dirty="0"/>
              <a:t>Has decided to offer 24-hour customer order service</a:t>
            </a:r>
          </a:p>
          <a:p>
            <a:pPr>
              <a:defRPr/>
            </a:pPr>
            <a:r>
              <a:rPr lang="en-US" dirty="0"/>
              <a:t>Existing microcomputer-based database system cannot handle current transaction volume</a:t>
            </a:r>
          </a:p>
          <a:p>
            <a:pPr>
              <a:defRPr/>
            </a:pPr>
            <a:r>
              <a:rPr lang="en-US" dirty="0"/>
              <a:t>Managers concerned that the current database does not have the failure-handling and recovery capabilities needed for an ordering system that cannot tolerate failures or downtime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672587E-B94D-9D92-BA31-4FFE39E8A8F3}"/>
              </a:ext>
            </a:extLst>
          </p:cNvPr>
          <p:cNvSpPr>
            <a:spLocks noGrp="1" noChangeArrowheads="1"/>
          </p:cNvSpPr>
          <p:nvPr>
            <p:ph type="ctrTitle"/>
          </p:nvPr>
        </p:nvSpPr>
        <p:spPr/>
        <p:txBody>
          <a:bodyPr/>
          <a:lstStyle/>
          <a:p>
            <a:pPr eaLnBrk="1" hangingPunct="1"/>
            <a:r>
              <a:rPr lang="en-US" altLang="en-US" sz="3600"/>
              <a:t>Clearwater Traders Data Requirements</a:t>
            </a:r>
          </a:p>
        </p:txBody>
      </p:sp>
      <p:sp>
        <p:nvSpPr>
          <p:cNvPr id="59395" name="Rectangle 3">
            <a:extLst>
              <a:ext uri="{FF2B5EF4-FFF2-40B4-BE49-F238E27FC236}">
                <a16:creationId xmlns:a16="http://schemas.microsoft.com/office/drawing/2014/main" id="{17D34DD6-8155-69A5-987E-85EBE92AD65B}"/>
              </a:ext>
            </a:extLst>
          </p:cNvPr>
          <p:cNvSpPr>
            <a:spLocks noGrp="1" noChangeArrowheads="1"/>
          </p:cNvSpPr>
          <p:nvPr>
            <p:ph idx="1"/>
          </p:nvPr>
        </p:nvSpPr>
        <p:spPr/>
        <p:txBody>
          <a:bodyPr/>
          <a:lstStyle/>
          <a:p>
            <a:pPr eaLnBrk="1" hangingPunct="1">
              <a:lnSpc>
                <a:spcPct val="90000"/>
              </a:lnSpc>
            </a:pPr>
            <a:r>
              <a:rPr lang="en-US" altLang="en-US" sz="1800"/>
              <a:t>Customer name, address, daytime and evening telephone numbers, user names, and passwords</a:t>
            </a:r>
          </a:p>
          <a:p>
            <a:pPr eaLnBrk="1" hangingPunct="1">
              <a:lnSpc>
                <a:spcPct val="90000"/>
              </a:lnSpc>
              <a:buFontTx/>
              <a:buNone/>
            </a:pPr>
            <a:endParaRPr lang="en-US" altLang="en-US" sz="1800"/>
          </a:p>
          <a:p>
            <a:pPr eaLnBrk="1" hangingPunct="1">
              <a:lnSpc>
                <a:spcPct val="90000"/>
              </a:lnSpc>
            </a:pPr>
            <a:r>
              <a:rPr lang="en-US" altLang="en-US" sz="1800"/>
              <a:t>Order date, payment method (check or credit card), order source (catalog description or Web site), and associated item numbers, sizes, colors, and quantities ordered</a:t>
            </a:r>
          </a:p>
          <a:p>
            <a:pPr eaLnBrk="1" hangingPunct="1">
              <a:lnSpc>
                <a:spcPct val="90000"/>
              </a:lnSpc>
              <a:buFontTx/>
              <a:buNone/>
            </a:pPr>
            <a:endParaRPr lang="en-US" altLang="en-US" sz="1800"/>
          </a:p>
          <a:p>
            <a:pPr eaLnBrk="1" hangingPunct="1">
              <a:lnSpc>
                <a:spcPct val="90000"/>
              </a:lnSpc>
            </a:pPr>
            <a:r>
              <a:rPr lang="en-US" altLang="en-US" sz="1800"/>
              <a:t>Item descriptions and photo images, as well as item categories (women’s clothing, outdoor gear, and so on), prices, and quantities on hand. Many clothing items are available in multiple sizes and colors. Sometimes the same item has different prices depending on the item size</a:t>
            </a:r>
          </a:p>
          <a:p>
            <a:pPr eaLnBrk="1" hangingPunct="1">
              <a:lnSpc>
                <a:spcPct val="90000"/>
              </a:lnSpc>
              <a:buFontTx/>
              <a:buNone/>
            </a:pPr>
            <a:endParaRPr lang="en-US" altLang="en-US" sz="1800"/>
          </a:p>
          <a:p>
            <a:pPr eaLnBrk="1" hangingPunct="1">
              <a:lnSpc>
                <a:spcPct val="90000"/>
              </a:lnSpc>
            </a:pPr>
            <a:r>
              <a:rPr lang="en-US" altLang="en-US" sz="1800"/>
              <a:t>Information about incoming product shipments</a:t>
            </a:r>
          </a:p>
          <a:p>
            <a:pPr eaLnBrk="1" hangingPunct="1">
              <a:lnSpc>
                <a:spcPct val="90000"/>
              </a:lnSpc>
            </a:pPr>
            <a:endParaRPr lang="en-US" altLang="en-US" sz="180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EC1007F-0B5C-DF47-04B7-CA59F24EDF97}"/>
              </a:ext>
            </a:extLst>
          </p:cNvPr>
          <p:cNvSpPr>
            <a:spLocks noGrp="1" noChangeArrowheads="1"/>
          </p:cNvSpPr>
          <p:nvPr>
            <p:ph type="ctrTitle"/>
          </p:nvPr>
        </p:nvSpPr>
        <p:spPr/>
        <p:txBody>
          <a:bodyPr rtlCol="0">
            <a:normAutofit fontScale="90000"/>
          </a:bodyPr>
          <a:lstStyle/>
          <a:p>
            <a:pPr>
              <a:defRPr/>
            </a:pPr>
            <a:r>
              <a:rPr lang="en-US" sz="3600"/>
              <a:t>Clearwater Traders </a:t>
            </a:r>
            <a:br>
              <a:rPr lang="en-US" sz="3600"/>
            </a:br>
            <a:r>
              <a:rPr lang="en-US" sz="3600"/>
              <a:t>Table Relationships</a:t>
            </a:r>
          </a:p>
        </p:txBody>
      </p:sp>
      <p:sp>
        <p:nvSpPr>
          <p:cNvPr id="2" name="Content Placeholder 1">
            <a:extLst>
              <a:ext uri="{FF2B5EF4-FFF2-40B4-BE49-F238E27FC236}">
                <a16:creationId xmlns:a16="http://schemas.microsoft.com/office/drawing/2014/main" id="{5864731F-15AF-7DA9-3649-04E8B3E9547C}"/>
              </a:ext>
            </a:extLst>
          </p:cNvPr>
          <p:cNvSpPr>
            <a:spLocks noGrp="1"/>
          </p:cNvSpPr>
          <p:nvPr>
            <p:ph idx="1"/>
          </p:nvPr>
        </p:nvSpPr>
        <p:spPr/>
        <p:txBody>
          <a:bodyPr/>
          <a:lstStyle/>
          <a:p>
            <a:endParaRPr lang="en-US"/>
          </a:p>
        </p:txBody>
      </p:sp>
      <p:pic>
        <p:nvPicPr>
          <p:cNvPr id="60419" name="Picture 3" descr="Fig01-15">
            <a:extLst>
              <a:ext uri="{FF2B5EF4-FFF2-40B4-BE49-F238E27FC236}">
                <a16:creationId xmlns:a16="http://schemas.microsoft.com/office/drawing/2014/main" id="{F47B2662-171C-DC3E-9EAE-CBE179744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219200"/>
            <a:ext cx="647700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58D28E5-7FFA-6D57-1BD2-9CEE6B665EE2}"/>
              </a:ext>
            </a:extLst>
          </p:cNvPr>
          <p:cNvSpPr>
            <a:spLocks noGrp="1"/>
          </p:cNvSpPr>
          <p:nvPr>
            <p:ph type="ctrTitle"/>
          </p:nvPr>
        </p:nvSpPr>
        <p:spPr/>
        <p:txBody>
          <a:bodyPr/>
          <a:lstStyle/>
          <a:p>
            <a:pPr eaLnBrk="1" hangingPunct="1"/>
            <a:r>
              <a:rPr lang="en-US" altLang="en-US"/>
              <a:t>Disadvantages of using Flat Files: </a:t>
            </a:r>
          </a:p>
        </p:txBody>
      </p:sp>
      <p:sp>
        <p:nvSpPr>
          <p:cNvPr id="3" name="Content Placeholder 2">
            <a:extLst>
              <a:ext uri="{FF2B5EF4-FFF2-40B4-BE49-F238E27FC236}">
                <a16:creationId xmlns:a16="http://schemas.microsoft.com/office/drawing/2014/main" id="{00220A9F-D2DE-81BF-02C0-2013DCE7AC83}"/>
              </a:ext>
            </a:extLst>
          </p:cNvPr>
          <p:cNvSpPr>
            <a:spLocks noGrp="1"/>
          </p:cNvSpPr>
          <p:nvPr>
            <p:ph idx="1"/>
          </p:nvPr>
        </p:nvSpPr>
        <p:spPr/>
        <p:txBody>
          <a:bodyPr rtlCol="0">
            <a:normAutofit fontScale="92500"/>
          </a:bodyPr>
          <a:lstStyle/>
          <a:p>
            <a:pPr>
              <a:defRPr/>
            </a:pPr>
            <a:r>
              <a:rPr lang="en-US" b="1" dirty="0"/>
              <a:t>Low Reliability &amp; Integrity</a:t>
            </a:r>
            <a:r>
              <a:rPr lang="en-US" dirty="0"/>
              <a:t> - flat files are very prone to data corruption especially if the size of the database grows beyond what the server resources are prepared to handle.  e.g. 50,000 records in flat file &amp; DML firing constantly.</a:t>
            </a:r>
          </a:p>
          <a:p>
            <a:pPr>
              <a:defRPr/>
            </a:pPr>
            <a:r>
              <a:rPr lang="en-US" b="1" dirty="0"/>
              <a:t>Low Security</a:t>
            </a:r>
            <a:r>
              <a:rPr lang="en-US" dirty="0"/>
              <a:t> - no security feature is built into a text file. It can be opened for viewing by anyone who happens to know where to look. </a:t>
            </a:r>
          </a:p>
          <a:p>
            <a:pPr>
              <a:defRPr/>
            </a:pPr>
            <a:r>
              <a:rPr lang="en-US" b="1" dirty="0"/>
              <a:t>Limited Data Structuring</a:t>
            </a:r>
            <a:r>
              <a:rPr lang="en-US" dirty="0"/>
              <a:t> - as mentioned a while ago, records are stored as lines of text by delimiters</a:t>
            </a:r>
          </a:p>
          <a:p>
            <a:pPr>
              <a:defRPr/>
            </a:pPr>
            <a:r>
              <a:rPr lang="en-US" b="1" dirty="0"/>
              <a:t>Difficult To Integrate With Other Programs</a:t>
            </a:r>
            <a:r>
              <a:rPr lang="en-US" dirty="0"/>
              <a:t> – relating data from one table with another is not possible</a:t>
            </a:r>
          </a:p>
          <a:p>
            <a:pPr>
              <a:defRPr/>
            </a:pPr>
            <a:r>
              <a:rPr lang="en-US" dirty="0"/>
              <a:t>Only Character Type of data can fit into it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9BDD12B-AADF-B883-5A63-28CFFB7E695D}"/>
              </a:ext>
            </a:extLst>
          </p:cNvPr>
          <p:cNvSpPr>
            <a:spLocks noGrp="1" noChangeArrowheads="1"/>
          </p:cNvSpPr>
          <p:nvPr>
            <p:ph type="ctrTitle"/>
          </p:nvPr>
        </p:nvSpPr>
        <p:spPr/>
        <p:txBody>
          <a:bodyPr rtlCol="0">
            <a:normAutofit fontScale="90000"/>
          </a:bodyPr>
          <a:lstStyle/>
          <a:p>
            <a:pPr>
              <a:defRPr/>
            </a:pPr>
            <a:r>
              <a:rPr lang="en-US" sz="3600"/>
              <a:t>The Northwoods University </a:t>
            </a:r>
            <a:br>
              <a:rPr lang="en-US" sz="3600"/>
            </a:br>
            <a:r>
              <a:rPr lang="en-US" sz="3600"/>
              <a:t>Student Registration Database</a:t>
            </a:r>
          </a:p>
        </p:txBody>
      </p:sp>
      <p:sp>
        <p:nvSpPr>
          <p:cNvPr id="61443" name="Rectangle 3">
            <a:extLst>
              <a:ext uri="{FF2B5EF4-FFF2-40B4-BE49-F238E27FC236}">
                <a16:creationId xmlns:a16="http://schemas.microsoft.com/office/drawing/2014/main" id="{157A4332-F099-A5A0-61F4-68483AABE10D}"/>
              </a:ext>
            </a:extLst>
          </p:cNvPr>
          <p:cNvSpPr>
            <a:spLocks noGrp="1" noChangeArrowheads="1"/>
          </p:cNvSpPr>
          <p:nvPr>
            <p:ph idx="1"/>
          </p:nvPr>
        </p:nvSpPr>
        <p:spPr/>
        <p:txBody>
          <a:bodyPr/>
          <a:lstStyle/>
          <a:p>
            <a:pPr eaLnBrk="1" hangingPunct="1">
              <a:buFontTx/>
              <a:buNone/>
            </a:pPr>
            <a:r>
              <a:rPr lang="en-US" altLang="en-US"/>
              <a:t>Northwoods University </a:t>
            </a:r>
          </a:p>
          <a:p>
            <a:pPr eaLnBrk="1" hangingPunct="1"/>
            <a:r>
              <a:rPr lang="en-US" altLang="en-US" sz="2400"/>
              <a:t>Decided to replace its aging mainframe-based student registration system with a more modern client/server database system</a:t>
            </a:r>
          </a:p>
          <a:p>
            <a:pPr eaLnBrk="1" hangingPunct="1">
              <a:buFontTx/>
              <a:buNone/>
            </a:pPr>
            <a:endParaRPr lang="en-US" altLang="en-US" sz="2400"/>
          </a:p>
          <a:p>
            <a:pPr eaLnBrk="1" hangingPunct="1"/>
            <a:r>
              <a:rPr lang="en-US" altLang="en-US" sz="2400"/>
              <a:t>School officials want students to be able to retrieve course availability information, register for courses, and print transcripts using personal computers located in the student computer labs</a:t>
            </a:r>
          </a:p>
          <a:p>
            <a:pPr eaLnBrk="1" hangingPunct="1">
              <a:buFontTx/>
              <a:buNone/>
            </a:pPr>
            <a:endParaRPr lang="en-US" altLang="en-US" sz="240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34D71C6-DF0E-B538-888D-E2DED80149A5}"/>
              </a:ext>
            </a:extLst>
          </p:cNvPr>
          <p:cNvSpPr>
            <a:spLocks noGrp="1" noChangeArrowheads="1"/>
          </p:cNvSpPr>
          <p:nvPr>
            <p:ph type="ctrTitle"/>
          </p:nvPr>
        </p:nvSpPr>
        <p:spPr/>
        <p:txBody>
          <a:bodyPr rtlCol="0">
            <a:normAutofit fontScale="90000"/>
          </a:bodyPr>
          <a:lstStyle/>
          <a:p>
            <a:pPr>
              <a:defRPr/>
            </a:pPr>
            <a:r>
              <a:rPr lang="en-US" sz="3600"/>
              <a:t>The Northwoods University </a:t>
            </a:r>
            <a:br>
              <a:rPr lang="en-US" sz="3600"/>
            </a:br>
            <a:r>
              <a:rPr lang="en-US" sz="3600"/>
              <a:t>Student Registration Database (cont)</a:t>
            </a:r>
          </a:p>
        </p:txBody>
      </p:sp>
      <p:sp>
        <p:nvSpPr>
          <p:cNvPr id="62467" name="Rectangle 3">
            <a:extLst>
              <a:ext uri="{FF2B5EF4-FFF2-40B4-BE49-F238E27FC236}">
                <a16:creationId xmlns:a16="http://schemas.microsoft.com/office/drawing/2014/main" id="{A2EC9EE7-E064-7647-AFD7-4BD486FD6E12}"/>
              </a:ext>
            </a:extLst>
          </p:cNvPr>
          <p:cNvSpPr>
            <a:spLocks noGrp="1" noChangeArrowheads="1"/>
          </p:cNvSpPr>
          <p:nvPr>
            <p:ph idx="1"/>
          </p:nvPr>
        </p:nvSpPr>
        <p:spPr/>
        <p:txBody>
          <a:bodyPr/>
          <a:lstStyle/>
          <a:p>
            <a:pPr eaLnBrk="1" hangingPunct="1"/>
            <a:r>
              <a:rPr lang="en-US" altLang="en-US" sz="2400"/>
              <a:t>Faculty members must be able to retrieve student course lists, drop and add students, and record course grades</a:t>
            </a:r>
          </a:p>
          <a:p>
            <a:pPr eaLnBrk="1" hangingPunct="1">
              <a:buFontTx/>
              <a:buNone/>
            </a:pPr>
            <a:endParaRPr lang="en-US" altLang="en-US" sz="2400"/>
          </a:p>
          <a:p>
            <a:pPr eaLnBrk="1" hangingPunct="1"/>
            <a:r>
              <a:rPr lang="en-US" altLang="en-US" sz="2400"/>
              <a:t>Faculty members must also be able to view records for the students they advise</a:t>
            </a:r>
          </a:p>
          <a:p>
            <a:pPr eaLnBrk="1" hangingPunct="1">
              <a:buFontTx/>
              <a:buNone/>
            </a:pPr>
            <a:endParaRPr lang="en-US" altLang="en-US" sz="2400"/>
          </a:p>
          <a:p>
            <a:pPr eaLnBrk="1" hangingPunct="1"/>
            <a:r>
              <a:rPr lang="en-US" altLang="en-US" sz="2400"/>
              <a:t>Security is a prime concern, so student and course records must be protected by password access</a:t>
            </a:r>
          </a:p>
          <a:p>
            <a:pPr eaLnBrk="1" hangingPunct="1"/>
            <a:endParaRPr lang="en-US" altLang="en-US" sz="240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D7A729F-092D-9ACF-EA86-EE32B5716208}"/>
              </a:ext>
            </a:extLst>
          </p:cNvPr>
          <p:cNvSpPr>
            <a:spLocks noGrp="1" noChangeArrowheads="1"/>
          </p:cNvSpPr>
          <p:nvPr>
            <p:ph type="ctrTitle"/>
          </p:nvPr>
        </p:nvSpPr>
        <p:spPr/>
        <p:txBody>
          <a:bodyPr rtlCol="0">
            <a:normAutofit fontScale="90000"/>
          </a:bodyPr>
          <a:lstStyle/>
          <a:p>
            <a:pPr>
              <a:defRPr/>
            </a:pPr>
            <a:r>
              <a:rPr lang="en-US" sz="3600"/>
              <a:t>Northwoods University </a:t>
            </a:r>
            <a:br>
              <a:rPr lang="en-US" sz="3600"/>
            </a:br>
            <a:r>
              <a:rPr lang="en-US" sz="3600"/>
              <a:t>Data Requirements</a:t>
            </a:r>
          </a:p>
        </p:txBody>
      </p:sp>
      <p:sp>
        <p:nvSpPr>
          <p:cNvPr id="44035" name="Rectangle 3">
            <a:extLst>
              <a:ext uri="{FF2B5EF4-FFF2-40B4-BE49-F238E27FC236}">
                <a16:creationId xmlns:a16="http://schemas.microsoft.com/office/drawing/2014/main" id="{77E8FB21-B9FE-93C9-0D45-EA3E6A079C80}"/>
              </a:ext>
            </a:extLst>
          </p:cNvPr>
          <p:cNvSpPr>
            <a:spLocks noGrp="1" noChangeArrowheads="1"/>
          </p:cNvSpPr>
          <p:nvPr>
            <p:ph idx="1"/>
          </p:nvPr>
        </p:nvSpPr>
        <p:spPr/>
        <p:txBody>
          <a:bodyPr rtlCol="0">
            <a:normAutofit fontScale="92500" lnSpcReduction="10000"/>
          </a:bodyPr>
          <a:lstStyle/>
          <a:p>
            <a:pPr>
              <a:defRPr/>
            </a:pPr>
            <a:r>
              <a:rPr lang="en-US"/>
              <a:t>Student name, address, telephone number, class (freshman, sophomore, junior, or senior), date of birth, PIN (personal identification number), and advisor ID</a:t>
            </a:r>
          </a:p>
          <a:p>
            <a:pPr>
              <a:buNone/>
              <a:defRPr/>
            </a:pPr>
            <a:endParaRPr lang="en-US"/>
          </a:p>
          <a:p>
            <a:pPr>
              <a:defRPr/>
            </a:pPr>
            <a:r>
              <a:rPr lang="en-US"/>
              <a:t>Course call number (such as MIS 101), course name, credits, location, duration, maximum enrollment, instructor, and term offered</a:t>
            </a:r>
          </a:p>
          <a:p>
            <a:pPr>
              <a:buNone/>
              <a:defRPr/>
            </a:pPr>
            <a:endParaRPr lang="en-US"/>
          </a:p>
          <a:p>
            <a:pPr>
              <a:defRPr/>
            </a:pPr>
            <a:r>
              <a:rPr lang="en-US"/>
              <a:t>Instructor name, office location, telephone number, rank, and PIN</a:t>
            </a:r>
          </a:p>
          <a:p>
            <a:pPr>
              <a:buNone/>
              <a:defRPr/>
            </a:pPr>
            <a:endParaRPr lang="en-US"/>
          </a:p>
          <a:p>
            <a:pPr>
              <a:defRPr/>
            </a:pPr>
            <a:r>
              <a:rPr lang="en-US"/>
              <a:t>Student enrollment and grade information</a:t>
            </a:r>
          </a:p>
          <a:p>
            <a:pPr>
              <a:defRPr/>
            </a:pPr>
            <a:endParaRPr lang="en-US"/>
          </a:p>
          <a:p>
            <a:pPr>
              <a:defRPr/>
            </a:pPr>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A750D82-4246-2CBB-8D43-EBDE72BFFF86}"/>
              </a:ext>
            </a:extLst>
          </p:cNvPr>
          <p:cNvSpPr>
            <a:spLocks noGrp="1" noChangeArrowheads="1"/>
          </p:cNvSpPr>
          <p:nvPr>
            <p:ph type="ctrTitle"/>
          </p:nvPr>
        </p:nvSpPr>
        <p:spPr/>
        <p:txBody>
          <a:bodyPr rtlCol="0">
            <a:normAutofit fontScale="90000"/>
          </a:bodyPr>
          <a:lstStyle/>
          <a:p>
            <a:pPr>
              <a:defRPr/>
            </a:pPr>
            <a:r>
              <a:rPr lang="en-US" sz="3600"/>
              <a:t>Northwoods University </a:t>
            </a:r>
            <a:br>
              <a:rPr lang="en-US" sz="3600"/>
            </a:br>
            <a:r>
              <a:rPr lang="en-US" sz="3600"/>
              <a:t>Table Relationships</a:t>
            </a:r>
          </a:p>
        </p:txBody>
      </p:sp>
      <p:sp>
        <p:nvSpPr>
          <p:cNvPr id="2" name="Content Placeholder 1">
            <a:extLst>
              <a:ext uri="{FF2B5EF4-FFF2-40B4-BE49-F238E27FC236}">
                <a16:creationId xmlns:a16="http://schemas.microsoft.com/office/drawing/2014/main" id="{52D0D2CB-C894-E9F4-8B9C-5B0DC8BE1566}"/>
              </a:ext>
            </a:extLst>
          </p:cNvPr>
          <p:cNvSpPr>
            <a:spLocks noGrp="1"/>
          </p:cNvSpPr>
          <p:nvPr>
            <p:ph idx="1"/>
          </p:nvPr>
        </p:nvSpPr>
        <p:spPr/>
        <p:txBody>
          <a:bodyPr/>
          <a:lstStyle/>
          <a:p>
            <a:endParaRPr lang="en-US"/>
          </a:p>
        </p:txBody>
      </p:sp>
      <p:pic>
        <p:nvPicPr>
          <p:cNvPr id="64515" name="Picture 3" descr="Fig01-17">
            <a:extLst>
              <a:ext uri="{FF2B5EF4-FFF2-40B4-BE49-F238E27FC236}">
                <a16:creationId xmlns:a16="http://schemas.microsoft.com/office/drawing/2014/main" id="{EFD25BBB-F2E0-A7B0-306A-F64301586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295400"/>
            <a:ext cx="67056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8137776" y="2139950"/>
            <a:ext cx="2981073" cy="2933700"/>
          </a:xfrm>
          <a:prstGeom prst="roundRect">
            <a:avLst>
              <a:gd name="adj" fmla="val 4684"/>
            </a:avLst>
          </a:prstGeom>
          <a:solidFill>
            <a:srgbClr val="E6F8FC">
              <a:alpha val="66000"/>
            </a:srgbClr>
          </a:solidFill>
          <a:ln>
            <a:gradFill>
              <a:gsLst>
                <a:gs pos="0">
                  <a:srgbClr val="00B2DC"/>
                </a:gs>
                <a:gs pos="100000">
                  <a:srgbClr val="E97F74">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79BE79CD-45E1-533C-1C1D-516039947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84" y="1430535"/>
            <a:ext cx="5952723" cy="3457645"/>
          </a:xfrm>
          <a:prstGeom prst="rect">
            <a:avLst/>
          </a:prstGeom>
        </p:spPr>
      </p:pic>
      <p:sp>
        <p:nvSpPr>
          <p:cNvPr id="31" name="TextBox 30">
            <a:extLst>
              <a:ext uri="{FF2B5EF4-FFF2-40B4-BE49-F238E27FC236}">
                <a16:creationId xmlns:a16="http://schemas.microsoft.com/office/drawing/2014/main" id="{7BF164FF-1AD4-F518-61B6-FE82545DE9E6}"/>
              </a:ext>
            </a:extLst>
          </p:cNvPr>
          <p:cNvSpPr txBox="1"/>
          <p:nvPr/>
        </p:nvSpPr>
        <p:spPr>
          <a:xfrm>
            <a:off x="4983658"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304, City Tower 2, Near Crown Plaza, Sheikh Zayed Road. Dubai, UAE.</a:t>
            </a:r>
          </a:p>
          <a:p>
            <a:r>
              <a:rPr lang="en-US" sz="1000" dirty="0" err="1">
                <a:solidFill>
                  <a:schemeClr val="tx1">
                    <a:lumMod val="75000"/>
                    <a:lumOff val="25000"/>
                  </a:schemeClr>
                </a:solidFill>
                <a:latin typeface="Muli" panose="00000500000000000000" pitchFamily="2" charset="0"/>
              </a:rPr>
              <a:t>PO.Box</a:t>
            </a:r>
            <a:r>
              <a:rPr lang="en-US" sz="1000" dirty="0">
                <a:solidFill>
                  <a:schemeClr val="tx1">
                    <a:lumMod val="75000"/>
                    <a:lumOff val="25000"/>
                  </a:schemeClr>
                </a:solidFill>
                <a:latin typeface="Muli" panose="00000500000000000000" pitchFamily="2" charset="0"/>
              </a:rPr>
              <a:t> - 213279</a:t>
            </a:r>
          </a:p>
        </p:txBody>
      </p:sp>
      <p:sp>
        <p:nvSpPr>
          <p:cNvPr id="32" name="TextBox 31">
            <a:extLst>
              <a:ext uri="{FF2B5EF4-FFF2-40B4-BE49-F238E27FC236}">
                <a16:creationId xmlns:a16="http://schemas.microsoft.com/office/drawing/2014/main" id="{32E4EB23-4422-3123-373F-7C53548449A0}"/>
              </a:ext>
            </a:extLst>
          </p:cNvPr>
          <p:cNvSpPr txBox="1"/>
          <p:nvPr/>
        </p:nvSpPr>
        <p:spPr>
          <a:xfrm>
            <a:off x="1779667"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Shivaji Niketan, </a:t>
            </a:r>
            <a:r>
              <a:rPr lang="en-US" sz="1000" dirty="0" err="1">
                <a:solidFill>
                  <a:schemeClr val="tx1">
                    <a:lumMod val="75000"/>
                    <a:lumOff val="25000"/>
                  </a:schemeClr>
                </a:solidFill>
                <a:latin typeface="Muli" panose="00000500000000000000" pitchFamily="2" charset="0"/>
              </a:rPr>
              <a:t>Tejas</a:t>
            </a:r>
            <a:r>
              <a:rPr lang="en-US" sz="1000" dirty="0">
                <a:solidFill>
                  <a:schemeClr val="tx1">
                    <a:lumMod val="75000"/>
                    <a:lumOff val="25000"/>
                  </a:schemeClr>
                </a:solidFill>
                <a:latin typeface="Muli" panose="00000500000000000000" pitchFamily="2" charset="0"/>
              </a:rPr>
              <a:t> Society, Behind Kothrud Bus Stand, Near Mantri Park, Kothrud, Pune - 411029.</a:t>
            </a:r>
          </a:p>
        </p:txBody>
      </p:sp>
      <p:sp>
        <p:nvSpPr>
          <p:cNvPr id="33" name="TextBox 32">
            <a:extLst>
              <a:ext uri="{FF2B5EF4-FFF2-40B4-BE49-F238E27FC236}">
                <a16:creationId xmlns:a16="http://schemas.microsoft.com/office/drawing/2014/main" id="{0F1CF517-7F3C-D6B8-9BC0-FFEDF1CFEF11}"/>
              </a:ext>
            </a:extLst>
          </p:cNvPr>
          <p:cNvSpPr txBox="1"/>
          <p:nvPr/>
        </p:nvSpPr>
        <p:spPr>
          <a:xfrm>
            <a:off x="8137777" y="5388006"/>
            <a:ext cx="2357267" cy="400110"/>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132 West 31st Street, First Floor, New York, 10001, USA</a:t>
            </a:r>
          </a:p>
        </p:txBody>
      </p:sp>
      <p:pic>
        <p:nvPicPr>
          <p:cNvPr id="18" name="Picture 17">
            <a:extLst>
              <a:ext uri="{FF2B5EF4-FFF2-40B4-BE49-F238E27FC236}">
                <a16:creationId xmlns:a16="http://schemas.microsoft.com/office/drawing/2014/main" id="{D46975DD-B15B-0A7D-16AB-A49B46E38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538" y="1988993"/>
            <a:ext cx="520757" cy="1210867"/>
          </a:xfrm>
          <a:prstGeom prst="rect">
            <a:avLst/>
          </a:prstGeom>
        </p:spPr>
      </p:pic>
      <p:pic>
        <p:nvPicPr>
          <p:cNvPr id="24" name="Picture 23">
            <a:extLst>
              <a:ext uri="{FF2B5EF4-FFF2-40B4-BE49-F238E27FC236}">
                <a16:creationId xmlns:a16="http://schemas.microsoft.com/office/drawing/2014/main" id="{30ED9CD5-35F8-0BA4-43FD-F361968EC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437" y="2387143"/>
            <a:ext cx="609667" cy="795954"/>
          </a:xfrm>
          <a:prstGeom prst="rect">
            <a:avLst/>
          </a:prstGeom>
        </p:spPr>
      </p:pic>
      <p:pic>
        <p:nvPicPr>
          <p:cNvPr id="34" name="Picture 33">
            <a:extLst>
              <a:ext uri="{FF2B5EF4-FFF2-40B4-BE49-F238E27FC236}">
                <a16:creationId xmlns:a16="http://schemas.microsoft.com/office/drawing/2014/main" id="{91B64473-1BFE-4471-FC60-6D2AFA4274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0130" y="1911253"/>
            <a:ext cx="520757" cy="876397"/>
          </a:xfrm>
          <a:prstGeom prst="rect">
            <a:avLst/>
          </a:prstGeom>
        </p:spPr>
      </p:pic>
      <p:pic>
        <p:nvPicPr>
          <p:cNvPr id="52" name="Picture 51">
            <a:extLst>
              <a:ext uri="{FF2B5EF4-FFF2-40B4-BE49-F238E27FC236}">
                <a16:creationId xmlns:a16="http://schemas.microsoft.com/office/drawing/2014/main" id="{32A8E45E-3B42-ADD6-2B5D-97019C73B5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376" y="5494536"/>
            <a:ext cx="207456" cy="351405"/>
          </a:xfrm>
          <a:prstGeom prst="rect">
            <a:avLst/>
          </a:prstGeom>
        </p:spPr>
      </p:pic>
      <p:pic>
        <p:nvPicPr>
          <p:cNvPr id="55" name="Picture 54">
            <a:extLst>
              <a:ext uri="{FF2B5EF4-FFF2-40B4-BE49-F238E27FC236}">
                <a16:creationId xmlns:a16="http://schemas.microsoft.com/office/drawing/2014/main" id="{42505472-B2B8-6AEF-BC15-6B8DD03194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9725" y="5495125"/>
            <a:ext cx="207456" cy="351405"/>
          </a:xfrm>
          <a:prstGeom prst="rect">
            <a:avLst/>
          </a:prstGeom>
        </p:spPr>
      </p:pic>
      <p:pic>
        <p:nvPicPr>
          <p:cNvPr id="56" name="Picture 55">
            <a:extLst>
              <a:ext uri="{FF2B5EF4-FFF2-40B4-BE49-F238E27FC236}">
                <a16:creationId xmlns:a16="http://schemas.microsoft.com/office/drawing/2014/main" id="{52828EEB-5AAF-6492-93DE-0F782DE37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0590" y="5481953"/>
            <a:ext cx="207456" cy="351405"/>
          </a:xfrm>
          <a:prstGeom prst="rect">
            <a:avLst/>
          </a:prstGeom>
        </p:spPr>
      </p:pic>
      <p:grpSp>
        <p:nvGrpSpPr>
          <p:cNvPr id="27" name="Group 26"/>
          <p:cNvGrpSpPr/>
          <p:nvPr/>
        </p:nvGrpSpPr>
        <p:grpSpPr>
          <a:xfrm>
            <a:off x="8560164" y="2639877"/>
            <a:ext cx="2142097" cy="543220"/>
            <a:chOff x="8560164" y="2244430"/>
            <a:chExt cx="2142097" cy="543220"/>
          </a:xfrm>
        </p:grpSpPr>
        <p:sp>
          <p:nvSpPr>
            <p:cNvPr id="25" name="Rounded Rectangle 24"/>
            <p:cNvSpPr/>
            <p:nvPr/>
          </p:nvSpPr>
          <p:spPr>
            <a:xfrm>
              <a:off x="8560164" y="2244430"/>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A399FCBC-5BD9-45D6-DE8A-EFC6F9AE9401}"/>
                </a:ext>
              </a:extLst>
            </p:cNvPr>
            <p:cNvSpPr txBox="1"/>
            <p:nvPr/>
          </p:nvSpPr>
          <p:spPr>
            <a:xfrm>
              <a:off x="9099656" y="2408318"/>
              <a:ext cx="1063112"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www.vinsys.com</a:t>
              </a:r>
            </a:p>
          </p:txBody>
        </p:sp>
        <p:pic>
          <p:nvPicPr>
            <p:cNvPr id="62" name="Picture 61">
              <a:extLst>
                <a:ext uri="{FF2B5EF4-FFF2-40B4-BE49-F238E27FC236}">
                  <a16:creationId xmlns:a16="http://schemas.microsoft.com/office/drawing/2014/main" id="{1919DF21-1902-B47B-3C5D-21462AB82B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76457" y="2392875"/>
              <a:ext cx="234784" cy="246330"/>
            </a:xfrm>
            <a:prstGeom prst="rect">
              <a:avLst/>
            </a:prstGeom>
          </p:spPr>
        </p:pic>
      </p:grpSp>
      <p:grpSp>
        <p:nvGrpSpPr>
          <p:cNvPr id="26" name="Group 25"/>
          <p:cNvGrpSpPr/>
          <p:nvPr/>
        </p:nvGrpSpPr>
        <p:grpSpPr>
          <a:xfrm>
            <a:off x="8560164" y="3389443"/>
            <a:ext cx="2142097" cy="543220"/>
            <a:chOff x="8560164" y="2993996"/>
            <a:chExt cx="2142097" cy="543220"/>
          </a:xfrm>
        </p:grpSpPr>
        <p:sp>
          <p:nvSpPr>
            <p:cNvPr id="43" name="Rounded Rectangle 42"/>
            <p:cNvSpPr/>
            <p:nvPr/>
          </p:nvSpPr>
          <p:spPr>
            <a:xfrm>
              <a:off x="8560164" y="2993996"/>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2D36CB80-6F95-E4B5-1C5B-4118DA8A1ECA}"/>
                </a:ext>
              </a:extLst>
            </p:cNvPr>
            <p:cNvSpPr txBox="1"/>
            <p:nvPr/>
          </p:nvSpPr>
          <p:spPr>
            <a:xfrm>
              <a:off x="9095035" y="3157884"/>
              <a:ext cx="1266693"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enquiry@vinsys.com</a:t>
              </a:r>
            </a:p>
          </p:txBody>
        </p:sp>
        <p:pic>
          <p:nvPicPr>
            <p:cNvPr id="64" name="Picture 63">
              <a:extLst>
                <a:ext uri="{FF2B5EF4-FFF2-40B4-BE49-F238E27FC236}">
                  <a16:creationId xmlns:a16="http://schemas.microsoft.com/office/drawing/2014/main" id="{9E2F0B76-2F19-2DDE-97FA-8B4F6984F2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9115" y="3179006"/>
              <a:ext cx="234784" cy="173201"/>
            </a:xfrm>
            <a:prstGeom prst="rect">
              <a:avLst/>
            </a:prstGeom>
          </p:spPr>
        </p:pic>
      </p:grpSp>
      <p:sp>
        <p:nvSpPr>
          <p:cNvPr id="22" name="Title 21"/>
          <p:cNvSpPr>
            <a:spLocks noGrp="1"/>
          </p:cNvSpPr>
          <p:nvPr>
            <p:ph type="ctrTitle"/>
          </p:nvPr>
        </p:nvSpPr>
        <p:spPr/>
        <p:txBody>
          <a:bodyPr/>
          <a:lstStyle/>
          <a:p>
            <a:r>
              <a:rPr lang="en-IN" sz="2800" dirty="0"/>
              <a:t>Physical Presence</a:t>
            </a:r>
          </a:p>
        </p:txBody>
      </p:sp>
    </p:spTree>
    <p:extLst>
      <p:ext uri="{BB962C8B-B14F-4D97-AF65-F5344CB8AC3E}">
        <p14:creationId xmlns:p14="http://schemas.microsoft.com/office/powerpoint/2010/main" val="84438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7CAF434-C648-2E94-D554-C474FD8E27D7}"/>
              </a:ext>
            </a:extLst>
          </p:cNvPr>
          <p:cNvSpPr>
            <a:spLocks noGrp="1"/>
          </p:cNvSpPr>
          <p:nvPr>
            <p:ph type="ctrTitle"/>
          </p:nvPr>
        </p:nvSpPr>
        <p:spPr/>
        <p:txBody>
          <a:bodyPr/>
          <a:lstStyle/>
          <a:p>
            <a:pPr eaLnBrk="1" hangingPunct="1"/>
            <a:r>
              <a:rPr lang="en-US" altLang="en-US"/>
              <a:t>Disadvantages of flat file system</a:t>
            </a:r>
          </a:p>
        </p:txBody>
      </p:sp>
      <p:sp>
        <p:nvSpPr>
          <p:cNvPr id="3" name="Content Placeholder 2">
            <a:extLst>
              <a:ext uri="{FF2B5EF4-FFF2-40B4-BE49-F238E27FC236}">
                <a16:creationId xmlns:a16="http://schemas.microsoft.com/office/drawing/2014/main" id="{A3856B8D-A196-A258-0827-D6E6CB6BD39D}"/>
              </a:ext>
            </a:extLst>
          </p:cNvPr>
          <p:cNvSpPr>
            <a:spLocks noGrp="1"/>
          </p:cNvSpPr>
          <p:nvPr>
            <p:ph idx="1"/>
          </p:nvPr>
        </p:nvSpPr>
        <p:spPr/>
        <p:txBody>
          <a:bodyPr rtlCol="0">
            <a:normAutofit/>
          </a:bodyPr>
          <a:lstStyle/>
          <a:p>
            <a:pPr>
              <a:defRPr/>
            </a:pPr>
            <a:r>
              <a:rPr lang="en-US" b="1" dirty="0"/>
              <a:t>Data Redundancy &amp; Inconsistency :-</a:t>
            </a:r>
            <a:r>
              <a:rPr lang="en-US" dirty="0"/>
              <a:t> </a:t>
            </a:r>
          </a:p>
          <a:p>
            <a:pPr>
              <a:defRPr/>
            </a:pPr>
            <a:r>
              <a:rPr lang="en-US" dirty="0"/>
              <a:t>Same data may be stored across various files causing repetition of data</a:t>
            </a:r>
          </a:p>
          <a:p>
            <a:pPr>
              <a:defRPr/>
            </a:pPr>
            <a:r>
              <a:rPr lang="en-US" dirty="0"/>
              <a:t>This redundancy causes inconsistent state of data.</a:t>
            </a:r>
          </a:p>
          <a:p>
            <a:pPr>
              <a:defRPr/>
            </a:pPr>
            <a:endParaRPr lang="en-US" dirty="0"/>
          </a:p>
          <a:p>
            <a:pPr>
              <a:defRPr/>
            </a:pPr>
            <a:r>
              <a:rPr lang="en-US" b="1" dirty="0"/>
              <a:t>Concurrency Problem :-</a:t>
            </a:r>
          </a:p>
          <a:p>
            <a:pPr>
              <a:defRPr/>
            </a:pPr>
            <a:r>
              <a:rPr lang="en-US" dirty="0"/>
              <a:t>Multiple users may access same data at same time causing inconsistency &amp;  locking problems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84FD-2A83-BDBF-A1DB-15BEABCF644B}"/>
              </a:ext>
            </a:extLst>
          </p:cNvPr>
          <p:cNvSpPr>
            <a:spLocks noGrp="1"/>
          </p:cNvSpPr>
          <p:nvPr>
            <p:ph type="ctrTitle"/>
          </p:nvPr>
        </p:nvSpPr>
        <p:spPr/>
        <p:txBody>
          <a:bodyPr rtlCol="0">
            <a:normAutofit/>
          </a:bodyPr>
          <a:lstStyle/>
          <a:p>
            <a:pPr>
              <a:defRPr/>
            </a:pPr>
            <a:r>
              <a:rPr lang="en-US" dirty="0"/>
              <a:t>Relational Database Management   System (RDBMS)</a:t>
            </a:r>
          </a:p>
        </p:txBody>
      </p:sp>
      <p:sp>
        <p:nvSpPr>
          <p:cNvPr id="3" name="Content Placeholder 2">
            <a:extLst>
              <a:ext uri="{FF2B5EF4-FFF2-40B4-BE49-F238E27FC236}">
                <a16:creationId xmlns:a16="http://schemas.microsoft.com/office/drawing/2014/main" id="{B8F9C4DE-F249-3EBC-F8E4-372758746E83}"/>
              </a:ext>
            </a:extLst>
          </p:cNvPr>
          <p:cNvSpPr>
            <a:spLocks noGrp="1"/>
          </p:cNvSpPr>
          <p:nvPr>
            <p:ph idx="1"/>
          </p:nvPr>
        </p:nvSpPr>
        <p:spPr/>
        <p:txBody>
          <a:bodyPr rtlCol="0">
            <a:normAutofit/>
          </a:bodyPr>
          <a:lstStyle/>
          <a:p>
            <a:pPr>
              <a:defRPr/>
            </a:pPr>
            <a:r>
              <a:rPr lang="en-US" dirty="0"/>
              <a:t>Relational databases store data as logically related tables.</a:t>
            </a:r>
          </a:p>
          <a:p>
            <a:pPr>
              <a:defRPr/>
            </a:pPr>
            <a:r>
              <a:rPr lang="en-US" dirty="0"/>
              <a:t>Data is arranged in a tabular(rows-columns) manner</a:t>
            </a:r>
          </a:p>
          <a:p>
            <a:pPr>
              <a:defRPr/>
            </a:pPr>
            <a:r>
              <a:rPr lang="en-US" dirty="0"/>
              <a:t>An important feature of relational system is that a single database can be spread across several tables. This differs from flat-file databases, in which each database is self-contained in a single table. </a:t>
            </a:r>
          </a:p>
          <a:p>
            <a:pPr>
              <a:defRPr/>
            </a:pPr>
            <a:r>
              <a:rPr lang="en-US" dirty="0"/>
              <a:t>Avoids redundancy </a:t>
            </a:r>
          </a:p>
          <a:p>
            <a:pP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6726A50-9886-E884-2C5E-51E801E860AF}"/>
              </a:ext>
            </a:extLst>
          </p:cNvPr>
          <p:cNvSpPr>
            <a:spLocks noGrp="1"/>
          </p:cNvSpPr>
          <p:nvPr>
            <p:ph type="ctrTitle"/>
          </p:nvPr>
        </p:nvSpPr>
        <p:spPr/>
        <p:txBody>
          <a:bodyPr/>
          <a:lstStyle/>
          <a:p>
            <a:pPr eaLnBrk="1" hangingPunct="1"/>
            <a:r>
              <a:rPr lang="en-US" altLang="en-US"/>
              <a:t>RDBMS</a:t>
            </a:r>
          </a:p>
        </p:txBody>
      </p:sp>
      <p:sp>
        <p:nvSpPr>
          <p:cNvPr id="9219" name="Content Placeholder 2">
            <a:extLst>
              <a:ext uri="{FF2B5EF4-FFF2-40B4-BE49-F238E27FC236}">
                <a16:creationId xmlns:a16="http://schemas.microsoft.com/office/drawing/2014/main" id="{01222A42-358A-3AA7-8175-77B9748CD7A7}"/>
              </a:ext>
            </a:extLst>
          </p:cNvPr>
          <p:cNvSpPr>
            <a:spLocks noGrp="1"/>
          </p:cNvSpPr>
          <p:nvPr>
            <p:ph idx="1"/>
          </p:nvPr>
        </p:nvSpPr>
        <p:spPr/>
        <p:txBody>
          <a:bodyPr/>
          <a:lstStyle/>
          <a:p>
            <a:pPr eaLnBrk="1" hangingPunct="1"/>
            <a:r>
              <a:rPr lang="en-US" altLang="en-US"/>
              <a:t>Supports Large Amount Of Data </a:t>
            </a:r>
          </a:p>
          <a:p>
            <a:pPr eaLnBrk="1" hangingPunct="1"/>
            <a:r>
              <a:rPr lang="en-US" altLang="en-US" b="1"/>
              <a:t>High Security &amp; Reliability</a:t>
            </a:r>
            <a:r>
              <a:rPr lang="en-US" altLang="en-US"/>
              <a:t> - security features such as password and user levels are usually built-in. Database records are also "locked" whenever they are accessed by a user hence preventing data corruption if and when a second user accesses the same record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TotalTime>
  <Words>2471</Words>
  <Application>Microsoft Office PowerPoint</Application>
  <PresentationFormat>Widescreen</PresentationFormat>
  <Paragraphs>326</Paragraphs>
  <Slides>64</Slides>
  <Notes>0</Notes>
  <HiddenSlides>7</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3" baseType="lpstr">
      <vt:lpstr>Arial</vt:lpstr>
      <vt:lpstr>Calibri</vt:lpstr>
      <vt:lpstr>Montserrat</vt:lpstr>
      <vt:lpstr>Montserrat Light</vt:lpstr>
      <vt:lpstr>Montserrat Medium</vt:lpstr>
      <vt:lpstr>Muli</vt:lpstr>
      <vt:lpstr>Times New Roman</vt:lpstr>
      <vt:lpstr>Office Theme</vt:lpstr>
      <vt:lpstr>Bitmap Image</vt:lpstr>
      <vt:lpstr>PowerPoint Presentation</vt:lpstr>
      <vt:lpstr>PowerPoint Presentation</vt:lpstr>
      <vt:lpstr>Introduction </vt:lpstr>
      <vt:lpstr>Flat File System </vt:lpstr>
      <vt:lpstr>Advantages of using Flat Files: </vt:lpstr>
      <vt:lpstr>Disadvantages of using Flat Files: </vt:lpstr>
      <vt:lpstr>Disadvantages of flat file system</vt:lpstr>
      <vt:lpstr>Relational Database Management   System (RDBMS)</vt:lpstr>
      <vt:lpstr>RDBMS</vt:lpstr>
      <vt:lpstr>RDBMS </vt:lpstr>
      <vt:lpstr>Levels of Abstraction</vt:lpstr>
      <vt:lpstr>Levels of Abstraction </vt:lpstr>
      <vt:lpstr>Data Independence…</vt:lpstr>
      <vt:lpstr>Different Database Products </vt:lpstr>
      <vt:lpstr>Database Language </vt:lpstr>
      <vt:lpstr>Database Language…</vt:lpstr>
      <vt:lpstr>Database Design</vt:lpstr>
      <vt:lpstr>Data Model</vt:lpstr>
      <vt:lpstr>Is Similar to</vt:lpstr>
      <vt:lpstr>Data Model Types</vt:lpstr>
      <vt:lpstr>Logical Model</vt:lpstr>
      <vt:lpstr>Physical Model</vt:lpstr>
      <vt:lpstr>Physical Model</vt:lpstr>
      <vt:lpstr>Hierarchical Model</vt:lpstr>
      <vt:lpstr>Network Model      </vt:lpstr>
      <vt:lpstr>Example </vt:lpstr>
      <vt:lpstr>Relational Model </vt:lpstr>
      <vt:lpstr>Relational Model</vt:lpstr>
      <vt:lpstr>Example </vt:lpstr>
      <vt:lpstr>ORDBMS</vt:lpstr>
      <vt:lpstr>Relational Database Terms</vt:lpstr>
      <vt:lpstr>Primary Keys</vt:lpstr>
      <vt:lpstr>Candidate Keys</vt:lpstr>
      <vt:lpstr>Foreign Keys</vt:lpstr>
      <vt:lpstr>Composite Keys</vt:lpstr>
      <vt:lpstr>Relationships &amp; Relationship Sets</vt:lpstr>
      <vt:lpstr>Binary Relationship</vt:lpstr>
      <vt:lpstr>Relationships set may involve more than two entity sets</vt:lpstr>
      <vt:lpstr>Roles in Entity</vt:lpstr>
      <vt:lpstr>PowerPoint Presentation</vt:lpstr>
      <vt:lpstr>Mapping Cardinalities</vt:lpstr>
      <vt:lpstr>One-to-One </vt:lpstr>
      <vt:lpstr>One-to-Many </vt:lpstr>
      <vt:lpstr>Many-to-Many </vt:lpstr>
      <vt:lpstr>PowerPoint Presentation</vt:lpstr>
      <vt:lpstr>PowerPoint Presentation</vt:lpstr>
      <vt:lpstr>PowerPoint Presentation</vt:lpstr>
      <vt:lpstr>Keys </vt:lpstr>
      <vt:lpstr>PowerPoint Presentation</vt:lpstr>
      <vt:lpstr>Specialization and Generalization</vt:lpstr>
      <vt:lpstr>Specialization and Generalization…</vt:lpstr>
      <vt:lpstr>PowerPoint Presentation</vt:lpstr>
      <vt:lpstr>Composite Attributes</vt:lpstr>
      <vt:lpstr>Multivalue Attribute</vt:lpstr>
      <vt:lpstr>Derived Attribute</vt:lpstr>
      <vt:lpstr>PowerPoint Presentation</vt:lpstr>
      <vt:lpstr>The Clearwater Traders Sales Order Database</vt:lpstr>
      <vt:lpstr>Clearwater Traders Data Requirements</vt:lpstr>
      <vt:lpstr>Clearwater Traders  Table Relationships</vt:lpstr>
      <vt:lpstr>The Northwoods University  Student Registration Database</vt:lpstr>
      <vt:lpstr>The Northwoods University  Student Registration Database (cont)</vt:lpstr>
      <vt:lpstr>Northwoods University  Data Requirements</vt:lpstr>
      <vt:lpstr>Northwoods University  Table Relationships</vt:lpstr>
      <vt:lpstr>Physical Presence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 Sawant</dc:creator>
  <cp:lastModifiedBy>Trupti Kulkarni</cp:lastModifiedBy>
  <cp:revision>106</cp:revision>
  <dcterms:created xsi:type="dcterms:W3CDTF">2023-04-19T11:21:44Z</dcterms:created>
  <dcterms:modified xsi:type="dcterms:W3CDTF">2024-06-10T07:16:49Z</dcterms:modified>
</cp:coreProperties>
</file>