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8" r:id="rId2"/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23" r:id="rId30"/>
    <p:sldId id="324" r:id="rId31"/>
    <p:sldId id="325" r:id="rId32"/>
    <p:sldId id="326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12" r:id="rId56"/>
    <p:sldId id="308" r:id="rId57"/>
    <p:sldId id="309" r:id="rId58"/>
    <p:sldId id="310" r:id="rId59"/>
    <p:sldId id="311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1" r:id="rId68"/>
    <p:sldId id="322" r:id="rId69"/>
    <p:sldId id="26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74"/>
    <a:srgbClr val="00B2DC"/>
    <a:srgbClr val="E6F8FC"/>
    <a:srgbClr val="E85A50"/>
    <a:srgbClr val="AC322C"/>
    <a:srgbClr val="F59120"/>
    <a:srgbClr val="FBB615"/>
    <a:srgbClr val="EDC7B9"/>
    <a:srgbClr val="12121E"/>
    <a:srgbClr val="FC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C76DA-5574-4157-B62F-20384F571CB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1FC32-011A-4547-9318-1486604A9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3333"/>
          <a:stretch/>
        </p:blipFill>
        <p:spPr>
          <a:xfrm>
            <a:off x="0" y="-1"/>
            <a:ext cx="12192000" cy="67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" y="-7765"/>
            <a:ext cx="12189600" cy="687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5E1E9-9825-A3EB-D936-9086B6A3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49" y="718101"/>
            <a:ext cx="11056219" cy="677562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rgbClr val="E85A50"/>
                </a:solidFill>
                <a:latin typeface="Muli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58C-7F0D-9F23-2F0C-DAECED51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EE14-CC8F-50C0-D718-F49D0AE6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1480-592A-6328-CCBC-81120907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6CBF6D-C584-5C6A-F158-1958223A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8" y="1568379"/>
            <a:ext cx="1105621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88" y="441316"/>
            <a:ext cx="935583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E90-F1EA-CE6C-4352-712F301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92B38-6A36-7379-D109-C7F86635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35841-5A9D-FF6C-2CA1-674AAA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BD7-F88C-42C7-9CFF-3D0DFEC512E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03-2FBF-41DE-B3CD-FC427FB83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1881-31F5-2496-1EA4-74734FF0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52E8-6374-4FFA-B7C4-914E08AB2B7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25E1-8C13-E577-0A5D-3E7CE984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768C-FCAC-FED8-B88B-0EBEAF75C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17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69B8-0EBA-44E4-A0A2-3F54D725A43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9895" y="6512484"/>
            <a:ext cx="82800" cy="252382"/>
            <a:chOff x="4173599" y="2913185"/>
            <a:chExt cx="82800" cy="252382"/>
          </a:xfrm>
        </p:grpSpPr>
        <p:sp>
          <p:nvSpPr>
            <p:cNvPr id="9" name="Oval 8"/>
            <p:cNvSpPr/>
            <p:nvPr userDrawn="1"/>
          </p:nvSpPr>
          <p:spPr>
            <a:xfrm>
              <a:off x="4173599" y="2913185"/>
              <a:ext cx="82800" cy="82800"/>
            </a:xfrm>
            <a:prstGeom prst="ellipse">
              <a:avLst/>
            </a:prstGeom>
            <a:solidFill>
              <a:srgbClr val="FBB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173599" y="2997976"/>
              <a:ext cx="82800" cy="82800"/>
            </a:xfrm>
            <a:prstGeom prst="ellipse">
              <a:avLst/>
            </a:prstGeom>
            <a:solidFill>
              <a:srgbClr val="F5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173599" y="3082767"/>
              <a:ext cx="82800" cy="82800"/>
            </a:xfrm>
            <a:prstGeom prst="ellipse">
              <a:avLst/>
            </a:prstGeom>
            <a:solidFill>
              <a:srgbClr val="A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400" y="6768000"/>
            <a:ext cx="12189600" cy="90000"/>
          </a:xfrm>
          <a:prstGeom prst="rect">
            <a:avLst/>
          </a:prstGeom>
          <a:gradFill flip="none" rotWithShape="1">
            <a:gsLst>
              <a:gs pos="0">
                <a:srgbClr val="00B2DC"/>
              </a:gs>
              <a:gs pos="100000">
                <a:srgbClr val="E85A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5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5EF79-2E66-4600-7D7D-5A68CA126D4F}"/>
              </a:ext>
            </a:extLst>
          </p:cNvPr>
          <p:cNvSpPr txBox="1"/>
          <p:nvPr/>
        </p:nvSpPr>
        <p:spPr>
          <a:xfrm>
            <a:off x="6944265" y="122069"/>
            <a:ext cx="6038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DEliVERiNG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SKiLLS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  <a:p>
            <a:pPr algn="ctr"/>
            <a:r>
              <a:rPr lang="en-US" sz="3000" b="1" spc="300" dirty="0" err="1">
                <a:solidFill>
                  <a:srgbClr val="E85A50"/>
                </a:solidFill>
                <a:latin typeface="Montserrat Light" panose="00000400000000000000" pitchFamily="2" charset="0"/>
              </a:rPr>
              <a:t>DRiViNG</a:t>
            </a:r>
            <a:r>
              <a:rPr lang="en-US" sz="3000" b="1" spc="300" dirty="0" err="1">
                <a:solidFill>
                  <a:srgbClr val="00B3DD"/>
                </a:solidFill>
                <a:latin typeface="Montserrat Light" panose="00000400000000000000" pitchFamily="2" charset="0"/>
              </a:rPr>
              <a:t>SUCCESS</a:t>
            </a:r>
            <a:endParaRPr lang="en-US" sz="3000" b="1" spc="300" dirty="0">
              <a:solidFill>
                <a:srgbClr val="00B3DD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A88C-E55C-40C2-DFAF-9786C170AB4F}"/>
              </a:ext>
            </a:extLst>
          </p:cNvPr>
          <p:cNvSpPr txBox="1"/>
          <p:nvPr/>
        </p:nvSpPr>
        <p:spPr>
          <a:xfrm>
            <a:off x="10477763" y="6471111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85A50"/>
                </a:solidFill>
                <a:latin typeface="Montserrat" panose="00000500000000000000" pitchFamily="2" charset="0"/>
              </a:rPr>
              <a:t>www.VINSYS.COM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DA9-25A6-6407-71CC-497490A9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8" y="6221317"/>
            <a:ext cx="88910" cy="24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2" y="216959"/>
            <a:ext cx="1627935" cy="120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616787"/>
              </p:ext>
            </p:extLst>
          </p:nvPr>
        </p:nvGraphicFramePr>
        <p:xfrm>
          <a:off x="628650" y="1568450"/>
          <a:ext cx="11056937" cy="4922159"/>
        </p:xfrm>
        <a:graphic>
          <a:graphicData uri="http://schemas.openxmlformats.org/drawingml/2006/table">
            <a:tbl>
              <a:tblPr/>
              <a:tblGrid>
                <a:gridCol w="499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VARCHAR2(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size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Variable-length character data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CHAR(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size</a:t>
                      </a: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Fixed-length character data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NUMBER(</a:t>
                      </a:r>
                      <a:r>
                        <a:rPr lang="en-US" sz="1800" i="1" dirty="0" err="1">
                          <a:latin typeface="Courier"/>
                          <a:ea typeface="Calibri"/>
                          <a:cs typeface="Courier"/>
                        </a:rPr>
                        <a:t>p</a:t>
                      </a:r>
                      <a:r>
                        <a:rPr lang="en-US" sz="1800" dirty="0" err="1">
                          <a:latin typeface="Courier"/>
                          <a:ea typeface="Calibri"/>
                          <a:cs typeface="Courier"/>
                        </a:rPr>
                        <a:t>,</a:t>
                      </a:r>
                      <a:r>
                        <a:rPr lang="en-US" sz="1800" i="1" dirty="0" err="1">
                          <a:latin typeface="Courier"/>
                          <a:ea typeface="Calibri"/>
                          <a:cs typeface="Courier"/>
                        </a:rPr>
                        <a:t>s</a:t>
                      </a:r>
                      <a:r>
                        <a:rPr lang="en-US" sz="1800" i="1" dirty="0">
                          <a:latin typeface="Courier"/>
                          <a:ea typeface="Calibri"/>
                          <a:cs typeface="Courier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Variable-length numeric data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Date and time values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LONG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Variable-length character data up to 2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4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CLOB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Character data up to 4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RAW and LONG RAW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Raw binary data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BLOB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Binary data up to 4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BFILE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Binary data stored in an external file; up to 4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05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ROWID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 64 base number system</a:t>
                      </a:r>
                      <a:r>
                        <a:rPr lang="en-US" sz="1800" baseline="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representing the unique address of a row in its table.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="1" dirty="0"/>
              <a:t> </a:t>
            </a:r>
            <a:r>
              <a:rPr lang="en-US" dirty="0"/>
              <a:t>Types</a:t>
            </a:r>
            <a:r>
              <a:rPr lang="en-US" b="1" dirty="0"/>
              <a:t> </a:t>
            </a:r>
            <a:r>
              <a:rPr lang="en-US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4CE7A-F4B2-4ED9-E6AC-CA7B5472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438400" y="2057400"/>
          <a:ext cx="7467600" cy="2999216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 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RAW(size)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+mn-lt"/>
                          <a:ea typeface="Calibri"/>
                          <a:cs typeface="Times New Roman"/>
                        </a:rPr>
                        <a:t> Raw binary data of SIZE (max SIZE must be specified. Max SIZE is 2000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 RAW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 binary data of variable length up to 2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 data up to 4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BFILE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 data stored in an external file; up to 4 gigabytes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ROWID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64 base number system representing the unique address of a row in its table.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date &amp; stores it in NUMERIC FORMAT internally. </a:t>
            </a:r>
          </a:p>
          <a:p>
            <a:r>
              <a:rPr lang="en-US" dirty="0"/>
              <a:t> New </a:t>
            </a:r>
            <a:r>
              <a:rPr lang="en-US" dirty="0" err="1"/>
              <a:t>Datetime</a:t>
            </a:r>
            <a:r>
              <a:rPr lang="en-US" dirty="0"/>
              <a:t> data types have been introduced.</a:t>
            </a:r>
          </a:p>
          <a:p>
            <a:r>
              <a:rPr lang="en-US" dirty="0"/>
              <a:t>Example:-</a:t>
            </a:r>
          </a:p>
          <a:p>
            <a:endParaRPr lang="en-US" dirty="0"/>
          </a:p>
          <a:p>
            <a:r>
              <a:rPr lang="en-US" dirty="0"/>
              <a:t>CREATE TABLE T1 (no number,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hiredate</a:t>
            </a:r>
            <a:r>
              <a:rPr lang="en-US" dirty="0">
                <a:solidFill>
                  <a:srgbClr val="FF99FF"/>
                </a:solidFill>
              </a:rPr>
              <a:t> date);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F65C5-AC4A-FDB4-0391-F79D8ABF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286000"/>
          <a:ext cx="6400800" cy="1841627"/>
        </p:xfrm>
        <a:graphic>
          <a:graphicData uri="http://schemas.openxmlformats.org/drawingml/2006/table">
            <a:tbl>
              <a:tblPr/>
              <a:tblGrid>
                <a:gridCol w="296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TIMESTAMP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Date with fractional seconds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INTERVAL YEAR TO MONTH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Stored as an interval of years</a:t>
                      </a:r>
                      <a:r>
                        <a:rPr lang="en-US" sz="1800" baseline="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and months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INTERVAL DAY TO SECOND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"/>
                          <a:ea typeface="Calibri"/>
                          <a:cs typeface="Courier"/>
                        </a:rPr>
                        <a:t> </a:t>
                      </a: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Stored as an interval of days to hours minutes and seconds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TIMESTAMP data type is an extension of the</a:t>
            </a:r>
          </a:p>
          <a:p>
            <a:pPr>
              <a:buNone/>
            </a:pPr>
            <a:r>
              <a:rPr lang="en-US" dirty="0"/>
              <a:t>	DATE data type.</a:t>
            </a:r>
          </a:p>
          <a:p>
            <a:r>
              <a:rPr lang="en-US" dirty="0"/>
              <a:t>It stores the year, month, and day of the DATE</a:t>
            </a:r>
          </a:p>
          <a:p>
            <a:pPr>
              <a:buNone/>
            </a:pPr>
            <a:r>
              <a:rPr lang="en-US" dirty="0"/>
              <a:t>	data type, plus hour, minute, and second values as well as the fractional second value.</a:t>
            </a:r>
          </a:p>
          <a:p>
            <a:r>
              <a:rPr lang="en-US" dirty="0"/>
              <a:t>The TIMESTAMP data type is specified as follows: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TIMESTAMP[(</a:t>
            </a:r>
            <a:r>
              <a:rPr lang="en-US" dirty="0" err="1"/>
              <a:t>fractional_seconds_precision</a:t>
            </a:r>
            <a:r>
              <a:rPr lang="en-US" dirty="0"/>
              <a:t>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TIMESTAMP WITH TIME ZONE </a:t>
            </a:r>
            <a:br>
              <a:rPr lang="en-US" dirty="0"/>
            </a:br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TIMESTAMP WITH TIME ZONE is a variant of</a:t>
            </a:r>
          </a:p>
          <a:p>
            <a:pPr>
              <a:buNone/>
            </a:pPr>
            <a:r>
              <a:rPr lang="en-US" dirty="0"/>
              <a:t>	TIMESTAMP that includes a time zone displacement in its value.</a:t>
            </a:r>
          </a:p>
          <a:p>
            <a:r>
              <a:rPr lang="en-US" dirty="0"/>
              <a:t>The time zone displacement is the difference, in</a:t>
            </a:r>
          </a:p>
          <a:p>
            <a:pPr>
              <a:buNone/>
            </a:pPr>
            <a:r>
              <a:rPr lang="en-US" dirty="0"/>
              <a:t>	hours and minutes, between local time and UTC.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TIMESTAMP[(</a:t>
            </a:r>
            <a:r>
              <a:rPr lang="en-US" dirty="0" err="1"/>
              <a:t>fractional_seconds_precision</a:t>
            </a:r>
            <a:r>
              <a:rPr lang="en-US" dirty="0"/>
              <a:t>)]</a:t>
            </a:r>
          </a:p>
          <a:p>
            <a:pPr>
              <a:buNone/>
            </a:pPr>
            <a:r>
              <a:rPr lang="en-US" dirty="0"/>
              <a:t>	WITH TIME ZONE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TIMESTAMP WITH LOCAL TIME </a:t>
            </a:r>
            <a:br>
              <a:rPr lang="en-US" dirty="0"/>
            </a:br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TIMESTAMP WITH LOCAL TIME ZONE is another</a:t>
            </a:r>
          </a:p>
          <a:p>
            <a:pPr>
              <a:buNone/>
            </a:pPr>
            <a:r>
              <a:rPr lang="en-US" dirty="0"/>
              <a:t>	variant of TIMESTAMP that includes a time zone</a:t>
            </a:r>
          </a:p>
          <a:p>
            <a:pPr>
              <a:buNone/>
            </a:pPr>
            <a:r>
              <a:rPr lang="en-US" dirty="0"/>
              <a:t>	displacement in its value.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Data stored in the database is normalized to the database time zone.</a:t>
            </a:r>
          </a:p>
          <a:p>
            <a:endParaRPr lang="en-US" dirty="0"/>
          </a:p>
          <a:p>
            <a:r>
              <a:rPr lang="en-US" dirty="0"/>
              <a:t> The time zone displacement is not stored as part</a:t>
            </a:r>
          </a:p>
          <a:p>
            <a:pPr>
              <a:buNone/>
            </a:pPr>
            <a:r>
              <a:rPr lang="en-US" dirty="0"/>
              <a:t>	of the column data; Oracle returns the data in the</a:t>
            </a:r>
          </a:p>
          <a:p>
            <a:pPr>
              <a:buNone/>
            </a:pPr>
            <a:r>
              <a:rPr lang="en-US" dirty="0"/>
              <a:t>	users’ local session time zone.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TIMESTAMP WITH LOCAL TIME ZONE data type is</a:t>
            </a:r>
          </a:p>
          <a:p>
            <a:pPr>
              <a:buNone/>
            </a:pPr>
            <a:r>
              <a:rPr lang="en-US" dirty="0"/>
              <a:t>	specified as follows:</a:t>
            </a:r>
          </a:p>
          <a:p>
            <a:pPr>
              <a:buNone/>
            </a:pPr>
            <a:r>
              <a:rPr lang="en-US" dirty="0"/>
              <a:t>	TIMESTAMP[(</a:t>
            </a:r>
            <a:r>
              <a:rPr lang="en-US" dirty="0" err="1"/>
              <a:t>fractional_seconds_precision</a:t>
            </a:r>
            <a:r>
              <a:rPr lang="en-US" dirty="0"/>
              <a:t>)]</a:t>
            </a:r>
          </a:p>
          <a:p>
            <a:pPr>
              <a:buNone/>
            </a:pPr>
            <a:r>
              <a:rPr lang="en-US" dirty="0"/>
              <a:t>	WITH LOCAL TIME ZONE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Table</a:t>
            </a:r>
            <a:br>
              <a:rPr lang="en-US" dirty="0"/>
            </a:br>
            <a:r>
              <a:rPr lang="en-US" dirty="0"/>
              <a:t>by Using a </a:t>
            </a:r>
            <a:r>
              <a:rPr lang="en-US" dirty="0" err="1"/>
              <a:t>Subquery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table and insert rows by combining the</a:t>
            </a:r>
          </a:p>
          <a:p>
            <a:pPr>
              <a:buNone/>
            </a:pPr>
            <a:r>
              <a:rPr lang="en-US" dirty="0"/>
              <a:t>	CREATE TABLE statement and the AS </a:t>
            </a:r>
            <a:r>
              <a:rPr lang="en-US" i="1" dirty="0" err="1"/>
              <a:t>subquery</a:t>
            </a:r>
            <a:r>
              <a:rPr lang="en-US" i="1" dirty="0"/>
              <a:t> </a:t>
            </a:r>
            <a:r>
              <a:rPr lang="en-US" dirty="0"/>
              <a:t>option.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Match the number of specified columns to the</a:t>
            </a:r>
          </a:p>
          <a:p>
            <a:pPr>
              <a:buNone/>
            </a:pPr>
            <a:r>
              <a:rPr lang="en-US" dirty="0"/>
              <a:t>	number of </a:t>
            </a:r>
            <a:r>
              <a:rPr lang="en-US" dirty="0" err="1"/>
              <a:t>subquery</a:t>
            </a:r>
            <a:r>
              <a:rPr lang="en-US" dirty="0"/>
              <a:t> columns.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Define columns with column names and default values.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CREATE TABLE </a:t>
            </a:r>
            <a:r>
              <a:rPr lang="en-US" i="1" dirty="0" err="1"/>
              <a:t>table</a:t>
            </a:r>
            <a:endParaRPr lang="en-US" i="1" dirty="0"/>
          </a:p>
          <a:p>
            <a:pPr>
              <a:buNone/>
            </a:pPr>
            <a:r>
              <a:rPr lang="en-US" dirty="0"/>
              <a:t>	[(</a:t>
            </a:r>
            <a:r>
              <a:rPr lang="en-US" i="1" dirty="0"/>
              <a:t>column, column...)]</a:t>
            </a:r>
          </a:p>
          <a:p>
            <a:pPr>
              <a:buNone/>
            </a:pPr>
            <a:r>
              <a:rPr lang="en-US" dirty="0"/>
              <a:t>	AS </a:t>
            </a:r>
            <a:r>
              <a:rPr lang="en-US" i="1" dirty="0" err="1"/>
              <a:t>subquery</a:t>
            </a:r>
            <a:r>
              <a:rPr lang="en-US" i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</a:t>
            </a:r>
            <a:r>
              <a:rPr lang="en-US"/>
              <a:t>TABLE dept20</a:t>
            </a:r>
            <a:endParaRPr lang="en-US" dirty="0"/>
          </a:p>
          <a:p>
            <a:pPr>
              <a:buNone/>
            </a:pPr>
            <a:r>
              <a:rPr lang="en-US" dirty="0"/>
              <a:t>AS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ename,sal</a:t>
            </a:r>
            <a:r>
              <a:rPr lang="en-US" dirty="0"/>
              <a:t>*12 </a:t>
            </a:r>
            <a:r>
              <a:rPr lang="en-US" dirty="0" err="1"/>
              <a:t>Annsal</a:t>
            </a:r>
            <a:r>
              <a:rPr lang="en-US" dirty="0"/>
              <a:t>, </a:t>
            </a:r>
            <a:r>
              <a:rPr lang="en-US" dirty="0" err="1"/>
              <a:t>hiredate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= 20;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ALTER TABLE statement to:</a:t>
            </a:r>
          </a:p>
          <a:p>
            <a:pPr>
              <a:buNone/>
            </a:pPr>
            <a:r>
              <a:rPr lang="en-US" dirty="0"/>
              <a:t>	• Add a new column</a:t>
            </a:r>
          </a:p>
          <a:p>
            <a:pPr>
              <a:buNone/>
            </a:pPr>
            <a:r>
              <a:rPr lang="en-US" dirty="0"/>
              <a:t>	• Modify an existing column</a:t>
            </a:r>
          </a:p>
          <a:p>
            <a:pPr>
              <a:buNone/>
            </a:pPr>
            <a:r>
              <a:rPr lang="en-US" dirty="0"/>
              <a:t>	• Define a default value for the new column</a:t>
            </a:r>
          </a:p>
          <a:p>
            <a:pPr>
              <a:buNone/>
            </a:pPr>
            <a:r>
              <a:rPr lang="en-US" dirty="0"/>
              <a:t>	• Drop a column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938C6-AA41-334A-847F-1CD706AE9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Database Objects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ALTER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ALTER TABLE statement to add, modify, or</a:t>
            </a:r>
          </a:p>
          <a:p>
            <a:pPr>
              <a:buNone/>
            </a:pPr>
            <a:r>
              <a:rPr lang="en-US" dirty="0"/>
              <a:t>	drop columns.</a:t>
            </a:r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table</a:t>
            </a:r>
            <a:r>
              <a:rPr lang="en-US" i="1" dirty="0"/>
              <a:t> </a:t>
            </a:r>
            <a:r>
              <a:rPr lang="en-US" dirty="0"/>
              <a:t>ADD (</a:t>
            </a:r>
            <a:r>
              <a:rPr lang="en-US" i="1" dirty="0"/>
              <a:t>column </a:t>
            </a:r>
            <a:r>
              <a:rPr lang="en-US" i="1" dirty="0" err="1"/>
              <a:t>datatype</a:t>
            </a:r>
            <a:r>
              <a:rPr lang="en-US" i="1" dirty="0"/>
              <a:t> [DEFAULT </a:t>
            </a:r>
            <a:r>
              <a:rPr lang="en-US" i="1" dirty="0" err="1"/>
              <a:t>expr</a:t>
            </a:r>
            <a:r>
              <a:rPr lang="en-US" i="1" dirty="0"/>
              <a:t>]</a:t>
            </a:r>
          </a:p>
          <a:p>
            <a:pPr>
              <a:buNone/>
            </a:pPr>
            <a:r>
              <a:rPr lang="en-US" dirty="0"/>
              <a:t>[, </a:t>
            </a:r>
            <a:r>
              <a:rPr lang="en-US" i="1" dirty="0"/>
              <a:t>column </a:t>
            </a:r>
            <a:r>
              <a:rPr lang="en-US" i="1" dirty="0" err="1"/>
              <a:t>datatype</a:t>
            </a:r>
            <a:r>
              <a:rPr lang="en-US" i="1" dirty="0"/>
              <a:t>]...);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table</a:t>
            </a:r>
            <a:r>
              <a:rPr lang="en-US" i="1" dirty="0"/>
              <a:t> </a:t>
            </a:r>
            <a:r>
              <a:rPr lang="en-US" dirty="0"/>
              <a:t>MODIFY (</a:t>
            </a:r>
            <a:r>
              <a:rPr lang="en-US" i="1" dirty="0"/>
              <a:t>column </a:t>
            </a:r>
            <a:r>
              <a:rPr lang="en-US" i="1" dirty="0" err="1"/>
              <a:t>datatype</a:t>
            </a:r>
            <a:r>
              <a:rPr lang="en-US" i="1" dirty="0"/>
              <a:t> [DEFAULT </a:t>
            </a:r>
            <a:r>
              <a:rPr lang="en-US" i="1" dirty="0" err="1"/>
              <a:t>expr</a:t>
            </a:r>
            <a:r>
              <a:rPr lang="en-US" i="1" dirty="0"/>
              <a:t>]</a:t>
            </a:r>
            <a:r>
              <a:rPr lang="en-US" dirty="0"/>
              <a:t>[, </a:t>
            </a:r>
            <a:r>
              <a:rPr lang="en-US" i="1" dirty="0"/>
              <a:t>column </a:t>
            </a:r>
            <a:r>
              <a:rPr lang="en-US" i="1" dirty="0" err="1"/>
              <a:t>datatype</a:t>
            </a:r>
            <a:r>
              <a:rPr lang="en-US" i="1" dirty="0"/>
              <a:t>]...);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table</a:t>
            </a:r>
            <a:endParaRPr lang="en-US" i="1" dirty="0"/>
          </a:p>
          <a:p>
            <a:pPr>
              <a:buNone/>
            </a:pPr>
            <a:r>
              <a:rPr lang="en-US" dirty="0"/>
              <a:t>DROP (</a:t>
            </a:r>
            <a:r>
              <a:rPr lang="en-US" i="1" dirty="0"/>
              <a:t>column);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ALTER TABLE dept80 ADD (</a:t>
            </a:r>
            <a:r>
              <a:rPr lang="en-US" dirty="0" err="1"/>
              <a:t>job_id</a:t>
            </a:r>
            <a:r>
              <a:rPr lang="en-US" dirty="0"/>
              <a:t> VARCHAR2(9));</a:t>
            </a:r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dirty="0"/>
              <a:t>DROPPING COLUMN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dept80 DROP COLUMN </a:t>
            </a:r>
            <a:r>
              <a:rPr lang="en-US" dirty="0" err="1"/>
              <a:t>job_id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a COLUMN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/>
              <a:t>ALTER TABLE dept80</a:t>
            </a:r>
          </a:p>
          <a:p>
            <a:pPr lvl="1">
              <a:buNone/>
            </a:pPr>
            <a:r>
              <a:rPr lang="en-US" dirty="0"/>
              <a:t>MODIFY (</a:t>
            </a:r>
            <a:r>
              <a:rPr lang="en-US" dirty="0" err="1"/>
              <a:t>last_name</a:t>
            </a:r>
            <a:r>
              <a:rPr lang="en-US" dirty="0"/>
              <a:t> VARCHAR2(30));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You can change a column’s data type, size, and</a:t>
            </a:r>
          </a:p>
          <a:p>
            <a:pPr>
              <a:buNone/>
            </a:pPr>
            <a:r>
              <a:rPr lang="en-US" dirty="0"/>
              <a:t>	default value.</a:t>
            </a:r>
          </a:p>
          <a:p>
            <a:r>
              <a:rPr lang="en-US" dirty="0"/>
              <a:t>A change to the default value affects only</a:t>
            </a:r>
          </a:p>
          <a:p>
            <a:pPr>
              <a:buNone/>
            </a:pPr>
            <a:r>
              <a:rPr lang="en-US" dirty="0"/>
              <a:t>	subsequent insertions to the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 UNUSED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use the SET UNUSED option to mark one or more columns as unused.</a:t>
            </a:r>
          </a:p>
          <a:p>
            <a:r>
              <a:rPr lang="en-US" dirty="0"/>
              <a:t>You use the DROP UNUSED COLUMNS option to remove the columns that are marked as unused.</a:t>
            </a:r>
          </a:p>
          <a:p>
            <a:pPr>
              <a:buNone/>
            </a:pPr>
            <a:r>
              <a:rPr lang="en-US" dirty="0"/>
              <a:t>ALTER TABLE </a:t>
            </a:r>
            <a:r>
              <a:rPr lang="en-US" i="1" dirty="0" err="1"/>
              <a:t>table</a:t>
            </a:r>
            <a:r>
              <a:rPr lang="en-US" i="1" dirty="0"/>
              <a:t> </a:t>
            </a:r>
            <a:r>
              <a:rPr lang="en-US" dirty="0"/>
              <a:t>SET UNUSED (</a:t>
            </a:r>
            <a:r>
              <a:rPr lang="en-US" i="1" dirty="0"/>
              <a:t>column);</a:t>
            </a:r>
          </a:p>
          <a:p>
            <a:pPr>
              <a:buNone/>
            </a:pPr>
            <a:r>
              <a:rPr lang="en-US" dirty="0"/>
              <a:t>OR </a:t>
            </a:r>
          </a:p>
          <a:p>
            <a:pPr>
              <a:buNone/>
            </a:pPr>
            <a:r>
              <a:rPr lang="en-US" dirty="0"/>
              <a:t>ALTER TABLE </a:t>
            </a:r>
            <a:r>
              <a:rPr lang="en-US" dirty="0" err="1"/>
              <a:t>table</a:t>
            </a:r>
            <a:r>
              <a:rPr lang="en-US" dirty="0"/>
              <a:t> SET UNUSED COLUMN </a:t>
            </a:r>
            <a:r>
              <a:rPr lang="en-US" i="1" dirty="0" err="1"/>
              <a:t>column</a:t>
            </a:r>
            <a:r>
              <a:rPr lang="en-US" i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Renaming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name of a table, view, sequence, or synonym, you execute the RENAME statement</a:t>
            </a:r>
          </a:p>
          <a:p>
            <a:endParaRPr lang="en-US" dirty="0"/>
          </a:p>
          <a:p>
            <a:r>
              <a:rPr lang="en-US" dirty="0"/>
              <a:t>RENAME dept TO </a:t>
            </a:r>
            <a:r>
              <a:rPr lang="en-US" dirty="0" err="1"/>
              <a:t>detail_dept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You must be the owner of the object.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Dropping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and structure in the table is deleted.</a:t>
            </a:r>
          </a:p>
          <a:p>
            <a:pPr>
              <a:buNone/>
            </a:pPr>
            <a:r>
              <a:rPr lang="en-US" dirty="0"/>
              <a:t>• Any pending transactions are committed.</a:t>
            </a:r>
          </a:p>
          <a:p>
            <a:pPr>
              <a:buNone/>
            </a:pPr>
            <a:r>
              <a:rPr lang="en-US" dirty="0"/>
              <a:t>• All indexes are dropped.</a:t>
            </a:r>
          </a:p>
          <a:p>
            <a:pPr>
              <a:buNone/>
            </a:pPr>
            <a:r>
              <a:rPr lang="en-US" dirty="0"/>
              <a:t>• You </a:t>
            </a:r>
            <a:r>
              <a:rPr lang="en-US" i="1" dirty="0"/>
              <a:t>cannot roll back the </a:t>
            </a:r>
          </a:p>
          <a:p>
            <a:pPr>
              <a:buNone/>
            </a:pPr>
            <a:r>
              <a:rPr lang="en-US" i="1" dirty="0"/>
              <a:t>	DROP TABLE statement.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DROP TABLE dept80;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Truncating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TRUNCATE TABLE statement:</a:t>
            </a:r>
          </a:p>
          <a:p>
            <a:r>
              <a:rPr lang="en-US" dirty="0"/>
              <a:t>– Removes all rows from a table</a:t>
            </a:r>
          </a:p>
          <a:p>
            <a:r>
              <a:rPr lang="en-US" dirty="0"/>
              <a:t>– Releases the storage space used by that table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TRUNCATE TABLE </a:t>
            </a:r>
            <a:r>
              <a:rPr lang="en-US" i="1" dirty="0" err="1"/>
              <a:t>detail_dept</a:t>
            </a:r>
            <a:r>
              <a:rPr lang="en-US" i="1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You cannot roll back row removal when using TRUNCATE.</a:t>
            </a:r>
          </a:p>
          <a:p>
            <a:r>
              <a:rPr lang="en-US" dirty="0"/>
              <a:t> Alternatively, you can remove rows by using the</a:t>
            </a:r>
          </a:p>
          <a:p>
            <a:pPr>
              <a:buNone/>
            </a:pPr>
            <a:r>
              <a:rPr lang="en-US" dirty="0"/>
              <a:t>	DELETE statement.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24A25-1134-A985-A992-9FA7613EB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/>
              <a:t>Creating Views</a:t>
            </a:r>
            <a:endParaRPr lang="en-U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Objects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763490"/>
              </p:ext>
            </p:extLst>
          </p:nvPr>
        </p:nvGraphicFramePr>
        <p:xfrm>
          <a:off x="628650" y="1568450"/>
          <a:ext cx="11056937" cy="2451982"/>
        </p:xfrm>
        <a:graphic>
          <a:graphicData uri="http://schemas.openxmlformats.org/drawingml/2006/table">
            <a:tbl>
              <a:tblPr/>
              <a:tblGrid>
                <a:gridCol w="331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Object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Table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Basic unit of storage; composed of rows and columns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View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Logically represents subsets of data from one or more tables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Sequence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Numeric value generator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Index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Improves the performance of some queries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Synonym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 Gives alternative names to objects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6337-6787-17E3-922F-160DA447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Z:\Oracle SQL-PLSQL Slides\Oracle Corporation\SQL\Trupti SQL\Example\materialized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19147"/>
            <a:ext cx="7792516" cy="3843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Objects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132808"/>
              </p:ext>
            </p:extLst>
          </p:nvPr>
        </p:nvGraphicFramePr>
        <p:xfrm>
          <a:off x="628650" y="1568450"/>
          <a:ext cx="11056937" cy="2451982"/>
        </p:xfrm>
        <a:graphic>
          <a:graphicData uri="http://schemas.openxmlformats.org/drawingml/2006/table">
            <a:tbl>
              <a:tblPr/>
              <a:tblGrid>
                <a:gridCol w="331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Object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Table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Basic unit of storage; composed of rows and columns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View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Logically represents subsets of data from one or more tables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Sequence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Numeric value generator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Index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Improves the performance of some queries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Synonym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 Gives alternative names to objects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is logical table based on a base table or a view in turn.</a:t>
            </a:r>
          </a:p>
          <a:p>
            <a:r>
              <a:rPr lang="en-US" dirty="0"/>
              <a:t>A view contains no data of its own but is like a window through which data from tables can be viewed or changed.</a:t>
            </a:r>
          </a:p>
          <a:p>
            <a:r>
              <a:rPr lang="en-US" dirty="0"/>
              <a:t>The view is stored as a SELECT statement in the data dictionary.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Views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restrict data access</a:t>
            </a:r>
          </a:p>
          <a:p>
            <a:r>
              <a:rPr lang="en-US" dirty="0"/>
              <a:t> To make complex queries easy</a:t>
            </a:r>
          </a:p>
          <a:p>
            <a:r>
              <a:rPr lang="en-US" dirty="0"/>
              <a:t> To provide data independence</a:t>
            </a:r>
          </a:p>
          <a:p>
            <a:r>
              <a:rPr lang="en-US" dirty="0"/>
              <a:t> To present different views of the same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Views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D0AB-85CE-34AA-8386-A904D9C1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2209800"/>
            <a:ext cx="167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410994" y="2818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3048000"/>
            <a:ext cx="396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505994" y="3276600"/>
            <a:ext cx="456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467600" y="3276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0400" y="3505201"/>
            <a:ext cx="1219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Simple Views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3505201"/>
            <a:ext cx="1295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Complex Views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Views</a:t>
            </a:r>
            <a:br>
              <a:rPr lang="en-US" dirty="0"/>
            </a:br>
            <a:r>
              <a:rPr lang="en-US" dirty="0"/>
              <a:t>and Complex Views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903530"/>
              </p:ext>
            </p:extLst>
          </p:nvPr>
        </p:nvGraphicFramePr>
        <p:xfrm>
          <a:off x="628650" y="1568450"/>
          <a:ext cx="1105693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views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</a:t>
                      </a:r>
                      <a:r>
                        <a:rPr lang="en-US" baseline="0" dirty="0"/>
                        <a:t>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Contain Groups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DML</a:t>
                      </a:r>
                      <a:r>
                        <a:rPr lang="en-US" baseline="0" dirty="0"/>
                        <a:t> Operation Through a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Always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embed a </a:t>
            </a:r>
            <a:r>
              <a:rPr lang="en-US" dirty="0" err="1"/>
              <a:t>subquery</a:t>
            </a:r>
            <a:r>
              <a:rPr lang="en-US" dirty="0"/>
              <a:t> within the CREATE VIEW statement.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CREATE [OR REPLACE] [FORCE|NOFORCE] VIEW </a:t>
            </a:r>
            <a:r>
              <a:rPr lang="en-US" i="1" dirty="0" err="1"/>
              <a:t>view</a:t>
            </a:r>
            <a:r>
              <a:rPr lang="en-US" i="1" dirty="0"/>
              <a:t> </a:t>
            </a:r>
            <a:r>
              <a:rPr lang="en-US" dirty="0"/>
              <a:t>[(</a:t>
            </a:r>
            <a:r>
              <a:rPr lang="en-US" i="1" dirty="0"/>
              <a:t>alias[, alias]...)]</a:t>
            </a:r>
          </a:p>
          <a:p>
            <a:pPr>
              <a:buNone/>
            </a:pPr>
            <a:r>
              <a:rPr lang="en-US" dirty="0"/>
              <a:t>AS </a:t>
            </a:r>
            <a:r>
              <a:rPr lang="en-US" i="1" dirty="0" err="1"/>
              <a:t>subquery</a:t>
            </a:r>
            <a:endParaRPr lang="en-US" i="1" dirty="0"/>
          </a:p>
          <a:p>
            <a:pPr>
              <a:buNone/>
            </a:pPr>
            <a:r>
              <a:rPr lang="en-US" dirty="0"/>
              <a:t>[WITH CHECK OPTION [CONSTRAINT </a:t>
            </a:r>
            <a:r>
              <a:rPr lang="en-US" i="1" dirty="0" err="1"/>
              <a:t>constraint</a:t>
            </a:r>
            <a:r>
              <a:rPr lang="en-US" i="1" dirty="0"/>
              <a:t>]]</a:t>
            </a:r>
          </a:p>
          <a:p>
            <a:pPr>
              <a:buNone/>
            </a:pPr>
            <a:r>
              <a:rPr lang="en-US" dirty="0"/>
              <a:t>[WITH READ ONLY [CONSTRAINT </a:t>
            </a:r>
            <a:r>
              <a:rPr lang="en-US" i="1" dirty="0" err="1"/>
              <a:t>constraint</a:t>
            </a:r>
            <a:r>
              <a:rPr lang="en-US" i="1" dirty="0"/>
              <a:t>]];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View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view, EMPVU30, that contains details of</a:t>
            </a:r>
          </a:p>
          <a:p>
            <a:pPr>
              <a:buNone/>
            </a:pPr>
            <a:r>
              <a:rPr lang="en-US" dirty="0"/>
              <a:t>	employees in department 30.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CREATE VIEW empvu80</a:t>
            </a:r>
          </a:p>
          <a:p>
            <a:pPr>
              <a:buNone/>
            </a:pPr>
            <a:r>
              <a:rPr lang="en-US" dirty="0"/>
              <a:t>	AS 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endParaRPr lang="en-US" dirty="0"/>
          </a:p>
          <a:p>
            <a:pPr>
              <a:buNone/>
            </a:pPr>
            <a:r>
              <a:rPr lang="en-US" dirty="0"/>
              <a:t>	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	WHERE </a:t>
            </a:r>
            <a:r>
              <a:rPr lang="en-US" dirty="0" err="1"/>
              <a:t>deptno</a:t>
            </a:r>
            <a:r>
              <a:rPr lang="en-US" dirty="0"/>
              <a:t>= 30;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DESCRIBE empvu80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View By Using Aliases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CREATE VIEW salvu10 (ID_NUMBER, NAME, ANN_SAL)</a:t>
            </a:r>
          </a:p>
          <a:p>
            <a:pPr>
              <a:buNone/>
            </a:pPr>
            <a:r>
              <a:rPr lang="en-US" dirty="0"/>
              <a:t>AS 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*12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= 10;</a:t>
            </a:r>
          </a:p>
          <a:p>
            <a:pPr algn="ctr">
              <a:buNone/>
            </a:pPr>
            <a:r>
              <a:rPr lang="en-US" dirty="0"/>
              <a:t>OR</a:t>
            </a:r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VIEW salvu10</a:t>
            </a:r>
          </a:p>
          <a:p>
            <a:pPr>
              <a:buNone/>
            </a:pPr>
            <a:r>
              <a:rPr lang="en-US" dirty="0"/>
              <a:t>AS SELECT </a:t>
            </a:r>
            <a:r>
              <a:rPr lang="en-US" dirty="0" err="1"/>
              <a:t>empno</a:t>
            </a:r>
            <a:r>
              <a:rPr lang="en-US" dirty="0"/>
              <a:t> ID_NUMBER, </a:t>
            </a:r>
            <a:r>
              <a:rPr lang="en-US" dirty="0" err="1"/>
              <a:t>ename</a:t>
            </a:r>
            <a:r>
              <a:rPr lang="en-US" dirty="0"/>
              <a:t> NAME, </a:t>
            </a:r>
          </a:p>
          <a:p>
            <a:pPr>
              <a:buNone/>
            </a:pPr>
            <a:r>
              <a:rPr lang="en-US" dirty="0" err="1"/>
              <a:t>sal</a:t>
            </a:r>
            <a:r>
              <a:rPr lang="en-US" dirty="0"/>
              <a:t>*12 ANN_SALARY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 = 10;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‘ALTER VIEW’ command to modify a view.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You have to use ‘CREATE OR REPLACE VIEW </a:t>
            </a:r>
            <a:r>
              <a:rPr lang="en-US" i="1" dirty="0" err="1"/>
              <a:t>view</a:t>
            </a:r>
            <a:r>
              <a:rPr lang="en-US" dirty="0"/>
              <a:t>’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Complex Views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56227" y="1568450"/>
            <a:ext cx="580178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37501" r="32813" b="47916"/>
          <a:stretch>
            <a:fillRect/>
          </a:stretch>
        </p:blipFill>
        <p:spPr bwMode="auto">
          <a:xfrm>
            <a:off x="2743200" y="52578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for Performing</a:t>
            </a:r>
            <a:br>
              <a:rPr lang="en-US" dirty="0"/>
            </a:br>
            <a:r>
              <a:rPr lang="en-US" dirty="0"/>
              <a:t>DML Operations on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You can perform DML operations on simple views.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You cannot remove a row if the view contains the</a:t>
            </a:r>
          </a:p>
          <a:p>
            <a:pPr>
              <a:buNone/>
            </a:pPr>
            <a:r>
              <a:rPr lang="en-US" dirty="0"/>
              <a:t>following:</a:t>
            </a:r>
          </a:p>
          <a:p>
            <a:r>
              <a:rPr lang="en-US" dirty="0"/>
              <a:t>– Group functions</a:t>
            </a:r>
          </a:p>
          <a:p>
            <a:r>
              <a:rPr lang="en-US" dirty="0"/>
              <a:t>– A GROUP BY clause</a:t>
            </a:r>
          </a:p>
          <a:p>
            <a:r>
              <a:rPr lang="en-US" dirty="0"/>
              <a:t>– The DISTINCT keyword</a:t>
            </a:r>
          </a:p>
          <a:p>
            <a:r>
              <a:rPr lang="en-US" dirty="0"/>
              <a:t>– The </a:t>
            </a:r>
            <a:r>
              <a:rPr lang="en-US" dirty="0" err="1"/>
              <a:t>pseudocolumn</a:t>
            </a:r>
            <a:r>
              <a:rPr lang="en-US" dirty="0"/>
              <a:t> ROWNUM keyword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basic unit of database</a:t>
            </a:r>
          </a:p>
          <a:p>
            <a:r>
              <a:rPr lang="en-US" dirty="0"/>
              <a:t>It is used to store data </a:t>
            </a:r>
          </a:p>
          <a:p>
            <a:r>
              <a:rPr lang="en-US" dirty="0"/>
              <a:t>Structure of table must be specified before inserting records in it</a:t>
            </a:r>
          </a:p>
          <a:p>
            <a:r>
              <a:rPr lang="en-US" dirty="0"/>
              <a:t>Records are stored inside table in rows &amp; columnar format.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for Performing</a:t>
            </a:r>
            <a:br>
              <a:rPr lang="en-US" dirty="0"/>
            </a:br>
            <a:r>
              <a:rPr lang="en-US" dirty="0"/>
              <a:t>DML Operations on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</a:t>
            </a:r>
            <a:r>
              <a:rPr lang="en-US" b="1" dirty="0"/>
              <a:t>modify</a:t>
            </a:r>
            <a:r>
              <a:rPr lang="en-US" dirty="0"/>
              <a:t> data in a view if it contains:</a:t>
            </a:r>
          </a:p>
          <a:p>
            <a:endParaRPr lang="en-US" dirty="0"/>
          </a:p>
          <a:p>
            <a:r>
              <a:rPr lang="en-US" dirty="0"/>
              <a:t>Group functions</a:t>
            </a:r>
          </a:p>
          <a:p>
            <a:r>
              <a:rPr lang="en-US" dirty="0"/>
              <a:t>A GROUP BY clause</a:t>
            </a:r>
          </a:p>
          <a:p>
            <a:r>
              <a:rPr lang="en-US" dirty="0"/>
              <a:t>The DISTINCT keyword</a:t>
            </a:r>
          </a:p>
          <a:p>
            <a:r>
              <a:rPr lang="en-US" dirty="0"/>
              <a:t>The </a:t>
            </a:r>
            <a:r>
              <a:rPr lang="en-US" dirty="0" err="1"/>
              <a:t>pseudocolumn</a:t>
            </a:r>
            <a:r>
              <a:rPr lang="en-US" dirty="0"/>
              <a:t> ROWNUM keyword</a:t>
            </a:r>
          </a:p>
          <a:p>
            <a:r>
              <a:rPr lang="en-US" dirty="0">
                <a:solidFill>
                  <a:srgbClr val="FF99FF"/>
                </a:solidFill>
              </a:rPr>
              <a:t>Columns defined by expressions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US" b="1" dirty="0"/>
              <a:t>DML Operations on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cannot add data through a view if the view</a:t>
            </a:r>
          </a:p>
          <a:p>
            <a:r>
              <a:rPr lang="en-US" dirty="0"/>
              <a:t>includes:</a:t>
            </a:r>
          </a:p>
          <a:p>
            <a:endParaRPr lang="en-US" dirty="0"/>
          </a:p>
          <a:p>
            <a:r>
              <a:rPr lang="en-US" dirty="0"/>
              <a:t>Group functions</a:t>
            </a:r>
          </a:p>
          <a:p>
            <a:r>
              <a:rPr lang="en-US" dirty="0"/>
              <a:t>A GROUP BY clause</a:t>
            </a:r>
          </a:p>
          <a:p>
            <a:r>
              <a:rPr lang="en-US" dirty="0"/>
              <a:t>The DISTINCT keyword</a:t>
            </a:r>
          </a:p>
          <a:p>
            <a:r>
              <a:rPr lang="en-US" dirty="0"/>
              <a:t>The </a:t>
            </a:r>
            <a:r>
              <a:rPr lang="en-US" dirty="0" err="1"/>
              <a:t>pseudocolumn</a:t>
            </a:r>
            <a:r>
              <a:rPr lang="en-US" dirty="0"/>
              <a:t> ROWNUM keyword</a:t>
            </a:r>
          </a:p>
          <a:p>
            <a:r>
              <a:rPr lang="en-US" dirty="0"/>
              <a:t>Columns defined by expressions</a:t>
            </a:r>
          </a:p>
          <a:p>
            <a:r>
              <a:rPr lang="en-US" dirty="0">
                <a:solidFill>
                  <a:srgbClr val="FF99FF"/>
                </a:solidFill>
              </a:rPr>
              <a:t>NOT NULL columns in the base tables that are not selected by the view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WITH CHECK OPTION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ensure that DML operations performed on the view stay within the domain of the view by using the WITH CHECK OPTION clause.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Any attempt to change the department number for any row in the view fails because it violates the  WITH CHECK OPTION constraint.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 OR REPLACE VIEW empvu20</a:t>
            </a:r>
          </a:p>
          <a:p>
            <a:pPr>
              <a:buNone/>
            </a:pPr>
            <a:r>
              <a:rPr lang="en-US" dirty="0"/>
              <a:t>AS SELECT *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= 20</a:t>
            </a:r>
          </a:p>
          <a:p>
            <a:pPr>
              <a:buNone/>
            </a:pPr>
            <a:r>
              <a:rPr lang="en-US" dirty="0"/>
              <a:t>WITH CHECK OPTION CONSTRAINT empvu20_ck 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Denying DML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ensure that no DML operations occur by adding the WITH READ ONLY option to your view definition.</a:t>
            </a:r>
          </a:p>
          <a:p>
            <a:endParaRPr lang="en-US" dirty="0"/>
          </a:p>
          <a:p>
            <a:r>
              <a:rPr lang="en-US" dirty="0"/>
              <a:t>Any attempt to perform a DML on any row in the view results in an Oracle server error.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Denying DML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OR REPLACE VIEW empvu10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empno</a:t>
            </a:r>
            <a:r>
              <a:rPr lang="en-US" dirty="0"/>
              <a:t>, name, job)</a:t>
            </a:r>
          </a:p>
          <a:p>
            <a:pPr>
              <a:buNone/>
            </a:pPr>
            <a:r>
              <a:rPr lang="en-US" dirty="0"/>
              <a:t>AS SELECT 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job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= 10</a:t>
            </a:r>
          </a:p>
          <a:p>
            <a:pPr>
              <a:buNone/>
            </a:pPr>
            <a:r>
              <a:rPr lang="en-US" dirty="0"/>
              <a:t>WITH READ ONLY;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Removing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VIEW </a:t>
            </a:r>
            <a:r>
              <a:rPr lang="en-US" i="1" dirty="0" err="1"/>
              <a:t>view</a:t>
            </a:r>
            <a:r>
              <a:rPr lang="en-US" i="1" dirty="0"/>
              <a:t>;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Drop view V1;</a:t>
            </a: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Inline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An inline view is a </a:t>
            </a:r>
            <a:r>
              <a:rPr lang="en-US" dirty="0" err="1"/>
              <a:t>subquery</a:t>
            </a:r>
            <a:r>
              <a:rPr lang="en-US" dirty="0"/>
              <a:t> with an alias (or</a:t>
            </a:r>
          </a:p>
          <a:p>
            <a:r>
              <a:rPr lang="en-US" dirty="0"/>
              <a:t>correlation name) that you can use within a SQL statement.</a:t>
            </a:r>
          </a:p>
          <a:p>
            <a:endParaRPr lang="en-US" dirty="0"/>
          </a:p>
          <a:p>
            <a:r>
              <a:rPr lang="en-US" dirty="0"/>
              <a:t> A named </a:t>
            </a:r>
            <a:r>
              <a:rPr lang="en-US" dirty="0" err="1"/>
              <a:t>subquery</a:t>
            </a:r>
            <a:r>
              <a:rPr lang="en-US" dirty="0"/>
              <a:t> in the FROM clause of the main query is an example of an inline view.</a:t>
            </a:r>
          </a:p>
          <a:p>
            <a:endParaRPr lang="en-US" dirty="0"/>
          </a:p>
          <a:p>
            <a:r>
              <a:rPr lang="en-US" dirty="0"/>
              <a:t> An inline view is not a schema object.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a.ename</a:t>
            </a:r>
            <a:r>
              <a:rPr lang="en-US" dirty="0"/>
              <a:t>, a.sal, </a:t>
            </a:r>
            <a:r>
              <a:rPr lang="en-US" dirty="0" err="1"/>
              <a:t>a.deptno</a:t>
            </a:r>
            <a:r>
              <a:rPr lang="en-US" dirty="0"/>
              <a:t>, </a:t>
            </a:r>
            <a:r>
              <a:rPr lang="en-US" dirty="0" err="1"/>
              <a:t>b.maxsal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 a, (SELECT </a:t>
            </a:r>
            <a:r>
              <a:rPr lang="en-US" dirty="0" err="1"/>
              <a:t>deptno</a:t>
            </a:r>
            <a:r>
              <a:rPr lang="en-US" dirty="0"/>
              <a:t>, max(</a:t>
            </a:r>
            <a:r>
              <a:rPr lang="en-US" dirty="0" err="1"/>
              <a:t>sal</a:t>
            </a:r>
            <a:r>
              <a:rPr lang="en-US" dirty="0"/>
              <a:t>) </a:t>
            </a:r>
            <a:r>
              <a:rPr lang="en-US" dirty="0" err="1"/>
              <a:t>maxsal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GROUP BY </a:t>
            </a:r>
            <a:r>
              <a:rPr lang="en-US" dirty="0" err="1"/>
              <a:t>deptno</a:t>
            </a:r>
            <a:r>
              <a:rPr lang="en-US" dirty="0"/>
              <a:t>) b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a.deptno</a:t>
            </a:r>
            <a:r>
              <a:rPr lang="en-US" dirty="0"/>
              <a:t> = </a:t>
            </a:r>
            <a:r>
              <a:rPr lang="en-US" dirty="0" err="1"/>
              <a:t>b.deptno</a:t>
            </a:r>
            <a:endParaRPr lang="en-US" dirty="0"/>
          </a:p>
          <a:p>
            <a:pPr>
              <a:buNone/>
            </a:pPr>
            <a:r>
              <a:rPr lang="en-US" dirty="0"/>
              <a:t>AND a.sal&lt; </a:t>
            </a:r>
            <a:r>
              <a:rPr lang="en-US" dirty="0" err="1"/>
              <a:t>b.maxsal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6E79A-93AB-78AF-EFEC-84D5BC74C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Other Database Objects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Database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2C648-5A8B-2B31-AF41-8594D7D3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55620" y="1981199"/>
          <a:ext cx="6080760" cy="3173726"/>
        </p:xfrm>
        <a:graphic>
          <a:graphicData uri="http://schemas.openxmlformats.org/drawingml/2006/table">
            <a:tbl>
              <a:tblPr/>
              <a:tblGrid>
                <a:gridCol w="182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Object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Table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Basic unit of storage; composed of rows and columns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View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Logically represents subsets of data from one or more tables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Sequence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Numeric value generator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Index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Improves the performance of some queries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Synonym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Calibri"/>
                          <a:cs typeface="Times New Roman"/>
                        </a:rPr>
                        <a:t> Gives alternative names to objects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names and column names:</a:t>
            </a:r>
          </a:p>
          <a:p>
            <a:r>
              <a:rPr lang="en-US" dirty="0"/>
              <a:t> Must begin with a letter</a:t>
            </a:r>
          </a:p>
          <a:p>
            <a:r>
              <a:rPr lang="en-US" dirty="0"/>
              <a:t> Must be 1–30 characters long</a:t>
            </a:r>
          </a:p>
          <a:p>
            <a:r>
              <a:rPr lang="en-US" dirty="0"/>
              <a:t> Must contain only A–Z, a–z, 0–9, _, $, and #</a:t>
            </a:r>
          </a:p>
          <a:p>
            <a:r>
              <a:rPr lang="en-US" dirty="0"/>
              <a:t> Must not duplicate the name of another object owned by the same user</a:t>
            </a:r>
          </a:p>
          <a:p>
            <a:r>
              <a:rPr lang="en-US" dirty="0"/>
              <a:t> Must not be an Oracle server reserved word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Automatically generates unique numbers</a:t>
            </a:r>
          </a:p>
          <a:p>
            <a:pPr>
              <a:buNone/>
            </a:pPr>
            <a:r>
              <a:rPr lang="en-US" dirty="0"/>
              <a:t>• Is a sharable object</a:t>
            </a:r>
          </a:p>
          <a:p>
            <a:pPr>
              <a:buNone/>
            </a:pPr>
            <a:r>
              <a:rPr lang="en-US" dirty="0"/>
              <a:t>• Is typically used to create a primary key value</a:t>
            </a:r>
          </a:p>
          <a:p>
            <a:pPr>
              <a:buNone/>
            </a:pPr>
            <a:r>
              <a:rPr lang="en-US" dirty="0"/>
              <a:t>• Replaces application code</a:t>
            </a:r>
          </a:p>
          <a:p>
            <a:pPr>
              <a:buNone/>
            </a:pPr>
            <a:r>
              <a:rPr lang="en-US" dirty="0"/>
              <a:t>• Speeds up the efficiency of accessing sequence</a:t>
            </a:r>
          </a:p>
          <a:p>
            <a:r>
              <a:rPr lang="en-US" dirty="0"/>
              <a:t>values when cached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a sequence to generate sequential numbers automatically: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CREATE SEQUENCE </a:t>
            </a:r>
            <a:r>
              <a:rPr lang="en-US" i="1" dirty="0" err="1"/>
              <a:t>sequence</a:t>
            </a:r>
            <a:endParaRPr lang="en-US" i="1" dirty="0"/>
          </a:p>
          <a:p>
            <a:pPr>
              <a:buNone/>
            </a:pPr>
            <a:r>
              <a:rPr lang="en-US" dirty="0"/>
              <a:t>[INCREMENT BY </a:t>
            </a:r>
            <a:r>
              <a:rPr lang="en-US" i="1" dirty="0"/>
              <a:t>n]</a:t>
            </a:r>
          </a:p>
          <a:p>
            <a:pPr>
              <a:buNone/>
            </a:pPr>
            <a:r>
              <a:rPr lang="en-US" dirty="0"/>
              <a:t>[START WITH </a:t>
            </a:r>
            <a:r>
              <a:rPr lang="en-US" i="1" dirty="0"/>
              <a:t>n]</a:t>
            </a:r>
          </a:p>
          <a:p>
            <a:pPr>
              <a:buNone/>
            </a:pPr>
            <a:r>
              <a:rPr lang="en-US" dirty="0"/>
              <a:t>[{MAXVALUE </a:t>
            </a:r>
            <a:r>
              <a:rPr lang="en-US" i="1" dirty="0"/>
              <a:t>n | NOMAXVALUE}]</a:t>
            </a:r>
          </a:p>
          <a:p>
            <a:pPr>
              <a:buNone/>
            </a:pPr>
            <a:r>
              <a:rPr lang="en-US" dirty="0"/>
              <a:t>[{MINVALUE </a:t>
            </a:r>
            <a:r>
              <a:rPr lang="en-US" i="1" dirty="0"/>
              <a:t>n | NOMINVALUE}]</a:t>
            </a:r>
          </a:p>
          <a:p>
            <a:pPr>
              <a:buNone/>
            </a:pPr>
            <a:r>
              <a:rPr lang="en-US" dirty="0"/>
              <a:t>[{CYCLE | NOCYCLE}]</a:t>
            </a:r>
          </a:p>
          <a:p>
            <a:pPr>
              <a:buNone/>
            </a:pPr>
            <a:r>
              <a:rPr lang="en-US" dirty="0"/>
              <a:t>[{CACHE </a:t>
            </a:r>
            <a:r>
              <a:rPr lang="en-US" i="1" dirty="0"/>
              <a:t>n | NOCACHE}];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SEQUENCE </a:t>
            </a:r>
            <a:r>
              <a:rPr lang="en-US" dirty="0" err="1"/>
              <a:t>dept_deptid_seq</a:t>
            </a:r>
            <a:endParaRPr lang="en-US" dirty="0"/>
          </a:p>
          <a:p>
            <a:pPr>
              <a:buNone/>
            </a:pPr>
            <a:r>
              <a:rPr lang="en-US" dirty="0"/>
              <a:t>INCREMENT BY 10</a:t>
            </a:r>
          </a:p>
          <a:p>
            <a:pPr>
              <a:buNone/>
            </a:pPr>
            <a:r>
              <a:rPr lang="en-US" dirty="0"/>
              <a:t>START WITH 120</a:t>
            </a:r>
          </a:p>
          <a:p>
            <a:pPr>
              <a:buNone/>
            </a:pPr>
            <a:r>
              <a:rPr lang="en-US" dirty="0"/>
              <a:t>MAXVALUE 9999</a:t>
            </a:r>
          </a:p>
          <a:p>
            <a:pPr>
              <a:buNone/>
            </a:pPr>
            <a:r>
              <a:rPr lang="en-US" dirty="0"/>
              <a:t>NOCACHE</a:t>
            </a:r>
          </a:p>
          <a:p>
            <a:pPr>
              <a:buNone/>
            </a:pPr>
            <a:r>
              <a:rPr lang="en-US" dirty="0"/>
              <a:t>NOCYCLE;</a:t>
            </a:r>
          </a:p>
          <a:p>
            <a:pPr>
              <a:buNone/>
            </a:pPr>
            <a:r>
              <a:rPr lang="en-US" dirty="0"/>
              <a:t>Sequence created.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NEXTVAL and CURRVAL </a:t>
            </a:r>
            <a:r>
              <a:rPr lang="en-US" dirty="0" err="1"/>
              <a:t>Pseudocolumns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NEXTVAL returns the next available sequence</a:t>
            </a:r>
          </a:p>
          <a:p>
            <a:pPr>
              <a:buNone/>
            </a:pPr>
            <a:r>
              <a:rPr lang="en-US" dirty="0"/>
              <a:t>	value. It returns a unique value every time it is</a:t>
            </a:r>
          </a:p>
          <a:p>
            <a:pPr>
              <a:buNone/>
            </a:pPr>
            <a:r>
              <a:rPr lang="en-US" dirty="0"/>
              <a:t>	referenced, even for different users.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CURRVAL obtains the current sequence value.</a:t>
            </a:r>
          </a:p>
          <a:p>
            <a:endParaRPr lang="en-US" dirty="0"/>
          </a:p>
          <a:p>
            <a:r>
              <a:rPr lang="en-US" dirty="0"/>
              <a:t> NEXTVAL must be issued for that sequence before CURRVAL contains a value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INSERT INTO dept(</a:t>
            </a:r>
            <a:r>
              <a:rPr lang="en-US" dirty="0" err="1"/>
              <a:t>deptno,dname</a:t>
            </a:r>
            <a:r>
              <a:rPr lang="en-US" dirty="0"/>
              <a:t>, loc)</a:t>
            </a:r>
          </a:p>
          <a:p>
            <a:pPr>
              <a:buNone/>
            </a:pPr>
            <a:r>
              <a:rPr lang="en-US" dirty="0"/>
              <a:t>VALUES (</a:t>
            </a:r>
            <a:r>
              <a:rPr lang="en-US" dirty="0" err="1"/>
              <a:t>dept_deptid_seq.NEXTVAL,’Support</a:t>
            </a:r>
            <a:r>
              <a:rPr lang="en-US" dirty="0"/>
              <a:t>’, 2500);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dept_deptid_seq.CURRVAL</a:t>
            </a:r>
            <a:endParaRPr lang="en-US" dirty="0"/>
          </a:p>
          <a:p>
            <a:pPr>
              <a:buNone/>
            </a:pPr>
            <a:r>
              <a:rPr lang="en-US" dirty="0"/>
              <a:t>FROM dual;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Confirming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Verify your sequence values in the</a:t>
            </a:r>
          </a:p>
          <a:p>
            <a:pPr>
              <a:buNone/>
            </a:pPr>
            <a:r>
              <a:rPr lang="en-US" dirty="0"/>
              <a:t>	USER_SEQUENCES data dictionary table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sequence_name</a:t>
            </a:r>
            <a:r>
              <a:rPr lang="en-US" dirty="0"/>
              <a:t>, </a:t>
            </a:r>
            <a:r>
              <a:rPr lang="en-US" dirty="0" err="1"/>
              <a:t>min_value</a:t>
            </a:r>
            <a:r>
              <a:rPr lang="en-US" dirty="0"/>
              <a:t>, </a:t>
            </a:r>
            <a:r>
              <a:rPr lang="en-US" dirty="0" err="1"/>
              <a:t>max_value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 err="1"/>
              <a:t>increment_by</a:t>
            </a:r>
            <a:r>
              <a:rPr lang="en-US" dirty="0"/>
              <a:t>, </a:t>
            </a:r>
            <a:r>
              <a:rPr lang="en-US" dirty="0" err="1"/>
              <a:t>last_number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user_sequences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The LAST_NUMBER column displays the next</a:t>
            </a:r>
          </a:p>
          <a:p>
            <a:pPr>
              <a:buNone/>
            </a:pPr>
            <a:r>
              <a:rPr lang="en-US" dirty="0"/>
              <a:t>available sequence number if NOCACHE is</a:t>
            </a:r>
          </a:p>
          <a:p>
            <a:pPr>
              <a:buNone/>
            </a:pPr>
            <a:r>
              <a:rPr lang="en-US" dirty="0"/>
              <a:t>specified.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Caching sequence values in memory gives faster</a:t>
            </a:r>
          </a:p>
          <a:p>
            <a:pPr>
              <a:buNone/>
            </a:pPr>
            <a:r>
              <a:rPr lang="en-US" dirty="0"/>
              <a:t>	access to those values.</a:t>
            </a:r>
          </a:p>
          <a:p>
            <a:r>
              <a:rPr lang="en-US" dirty="0"/>
              <a:t>Gaps in sequence values can occur when:</a:t>
            </a:r>
          </a:p>
          <a:p>
            <a:pPr>
              <a:buNone/>
            </a:pPr>
            <a:r>
              <a:rPr lang="en-US" dirty="0"/>
              <a:t>	– A rollback occurs</a:t>
            </a:r>
          </a:p>
          <a:p>
            <a:pPr>
              <a:buNone/>
            </a:pPr>
            <a:r>
              <a:rPr lang="en-US" dirty="0"/>
              <a:t>	– The system crashes</a:t>
            </a:r>
          </a:p>
          <a:p>
            <a:pPr>
              <a:buNone/>
            </a:pPr>
            <a:r>
              <a:rPr lang="en-US" dirty="0"/>
              <a:t>	– A sequence is used in another table</a:t>
            </a:r>
          </a:p>
          <a:p>
            <a:r>
              <a:rPr lang="en-US" dirty="0"/>
              <a:t>If the sequence was created with NOCACHE, view</a:t>
            </a:r>
          </a:p>
          <a:p>
            <a:pPr>
              <a:buNone/>
            </a:pPr>
            <a:r>
              <a:rPr lang="en-US" dirty="0"/>
              <a:t>	the next available value, by querying the</a:t>
            </a:r>
          </a:p>
          <a:p>
            <a:pPr>
              <a:buNone/>
            </a:pPr>
            <a:r>
              <a:rPr lang="en-US" dirty="0"/>
              <a:t>	USER_SEQUENCES table.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Modifying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increment value, maximum value,</a:t>
            </a:r>
          </a:p>
          <a:p>
            <a:r>
              <a:rPr lang="en-US" dirty="0"/>
              <a:t>minimum value, cycle option, or cache option.</a:t>
            </a:r>
          </a:p>
          <a:p>
            <a:pPr>
              <a:buNone/>
            </a:pPr>
            <a:r>
              <a:rPr lang="en-US" dirty="0"/>
              <a:t>ALTER SEQUENCE </a:t>
            </a:r>
            <a:r>
              <a:rPr lang="en-US" dirty="0" err="1"/>
              <a:t>dept_deptid_seq</a:t>
            </a:r>
            <a:endParaRPr lang="en-US" dirty="0"/>
          </a:p>
          <a:p>
            <a:pPr>
              <a:buNone/>
            </a:pPr>
            <a:r>
              <a:rPr lang="en-US" dirty="0"/>
              <a:t>	INCREMENT BY 20</a:t>
            </a:r>
          </a:p>
          <a:p>
            <a:pPr>
              <a:buNone/>
            </a:pPr>
            <a:r>
              <a:rPr lang="en-US" dirty="0"/>
              <a:t>	MAXVALUE 999999</a:t>
            </a:r>
          </a:p>
          <a:p>
            <a:pPr>
              <a:buNone/>
            </a:pPr>
            <a:r>
              <a:rPr lang="en-US" dirty="0"/>
              <a:t>	NOCACHE</a:t>
            </a:r>
          </a:p>
          <a:p>
            <a:pPr>
              <a:buNone/>
            </a:pPr>
            <a:r>
              <a:rPr lang="en-US" dirty="0"/>
              <a:t>	NOCYCLE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 for Modifying</a:t>
            </a:r>
            <a:br>
              <a:rPr lang="en-US" dirty="0"/>
            </a:br>
            <a:r>
              <a:rPr lang="en-US" dirty="0"/>
              <a:t>a Sequence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be the owner or have the ALTER privilege for the sequence.</a:t>
            </a:r>
          </a:p>
          <a:p>
            <a:r>
              <a:rPr lang="en-US" dirty="0"/>
              <a:t>Only future sequence numbers are affected.</a:t>
            </a:r>
          </a:p>
          <a:p>
            <a:r>
              <a:rPr lang="en-US" dirty="0"/>
              <a:t>The sequence must be dropped and </a:t>
            </a:r>
          </a:p>
          <a:p>
            <a:pPr>
              <a:buNone/>
            </a:pPr>
            <a:r>
              <a:rPr lang="en-US" dirty="0"/>
              <a:t>	re-created to restart the sequence at a different number.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Removing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 sequence from the data dictionary by using the DROP SEQUENCE statement.</a:t>
            </a:r>
          </a:p>
          <a:p>
            <a:r>
              <a:rPr lang="en-US" dirty="0"/>
              <a:t> Once removed, the sequence can no longer be referenced.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DROP SEQUENCE </a:t>
            </a:r>
            <a:r>
              <a:rPr lang="en-US" dirty="0" err="1"/>
              <a:t>dept_deptid_seq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CREATE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You must have:</a:t>
            </a:r>
          </a:p>
          <a:p>
            <a:pPr>
              <a:buNone/>
            </a:pPr>
            <a:r>
              <a:rPr lang="en-US" dirty="0"/>
              <a:t>– CREATE TABLE privilege</a:t>
            </a:r>
          </a:p>
          <a:p>
            <a:pPr>
              <a:buNone/>
            </a:pPr>
            <a:r>
              <a:rPr lang="en-US" dirty="0"/>
              <a:t>– A storage area</a:t>
            </a:r>
          </a:p>
          <a:p>
            <a:endParaRPr lang="en-US" dirty="0"/>
          </a:p>
          <a:p>
            <a:r>
              <a:rPr lang="en-US" dirty="0"/>
              <a:t>CREATE TABLE [</a:t>
            </a:r>
            <a:r>
              <a:rPr lang="en-US" i="1" dirty="0"/>
              <a:t>schema.]table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i="1" dirty="0"/>
              <a:t>column </a:t>
            </a:r>
            <a:r>
              <a:rPr lang="en-US" i="1" dirty="0" err="1"/>
              <a:t>datatype</a:t>
            </a:r>
            <a:r>
              <a:rPr lang="en-US" i="1" dirty="0"/>
              <a:t> [DEFAULT </a:t>
            </a:r>
            <a:r>
              <a:rPr lang="en-US" i="1" dirty="0" err="1"/>
              <a:t>expr</a:t>
            </a:r>
            <a:r>
              <a:rPr lang="en-US" i="1" dirty="0"/>
              <a:t>][, ...]);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Index is –</a:t>
            </a:r>
          </a:p>
          <a:p>
            <a:r>
              <a:rPr lang="en-US" dirty="0"/>
              <a:t>Is a schema object</a:t>
            </a:r>
          </a:p>
          <a:p>
            <a:r>
              <a:rPr lang="en-US" dirty="0"/>
              <a:t>Is used by the Oracle server to speed up the</a:t>
            </a:r>
          </a:p>
          <a:p>
            <a:pPr>
              <a:buNone/>
            </a:pPr>
            <a:r>
              <a:rPr lang="en-US" dirty="0"/>
              <a:t>	retrieval of rows by using a pointer</a:t>
            </a:r>
          </a:p>
          <a:p>
            <a:r>
              <a:rPr lang="en-US" dirty="0"/>
              <a:t>Can reduce disk I/O by using a rapid path access</a:t>
            </a:r>
          </a:p>
          <a:p>
            <a:pPr>
              <a:buNone/>
            </a:pPr>
            <a:r>
              <a:rPr lang="en-US" dirty="0"/>
              <a:t>	method to locate data quickly</a:t>
            </a:r>
          </a:p>
          <a:p>
            <a:r>
              <a:rPr lang="en-US" dirty="0"/>
              <a:t>Is independent of the table it indexes</a:t>
            </a:r>
          </a:p>
          <a:p>
            <a:r>
              <a:rPr lang="en-US" dirty="0"/>
              <a:t>Is used and maintained automatically by the</a:t>
            </a:r>
          </a:p>
          <a:p>
            <a:pPr>
              <a:buNone/>
            </a:pPr>
            <a:r>
              <a:rPr lang="en-US" dirty="0"/>
              <a:t>	Oracle server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Automatically: A unique index is created</a:t>
            </a:r>
          </a:p>
          <a:p>
            <a:pPr>
              <a:buNone/>
            </a:pPr>
            <a:r>
              <a:rPr lang="en-US" dirty="0"/>
              <a:t>	automatically when you define a PRIMARY KEY or UNIQUE constraint in a table definition.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• Manually: Users can create indexes on columns to speed up access to the rows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Index-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• Create an index on one or more columns.</a:t>
            </a:r>
          </a:p>
          <a:p>
            <a:pPr>
              <a:buNone/>
            </a:pPr>
            <a:r>
              <a:rPr lang="en-US" dirty="0"/>
              <a:t>CREATE INDEX </a:t>
            </a:r>
            <a:r>
              <a:rPr lang="en-US" i="1" dirty="0" err="1"/>
              <a:t>index</a:t>
            </a:r>
            <a:endParaRPr lang="en-US" i="1" dirty="0"/>
          </a:p>
          <a:p>
            <a:pPr>
              <a:buNone/>
            </a:pPr>
            <a:r>
              <a:rPr lang="en-US" dirty="0"/>
              <a:t>ON </a:t>
            </a:r>
            <a:r>
              <a:rPr lang="en-US" i="1" dirty="0"/>
              <a:t>table (column[, column]...);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Improve the speed of query access to the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LAST_NAME column in the EMPLOYEES table.</a:t>
            </a:r>
          </a:p>
          <a:p>
            <a:pPr>
              <a:buNone/>
            </a:pPr>
            <a:r>
              <a:rPr lang="en-US" dirty="0"/>
              <a:t>CREATE INDEX </a:t>
            </a:r>
            <a:r>
              <a:rPr lang="en-US" dirty="0" err="1"/>
              <a:t>emp_last_name_idx</a:t>
            </a:r>
            <a:endParaRPr lang="en-US" dirty="0"/>
          </a:p>
          <a:p>
            <a:pPr>
              <a:buNone/>
            </a:pPr>
            <a:r>
              <a:rPr lang="en-US" dirty="0"/>
              <a:t>ON </a:t>
            </a:r>
            <a:r>
              <a:rPr lang="en-US" dirty="0" err="1"/>
              <a:t>emp</a:t>
            </a:r>
            <a:r>
              <a:rPr lang="en-US" dirty="0"/>
              <a:t> (</a:t>
            </a:r>
            <a:r>
              <a:rPr lang="en-US" dirty="0" err="1"/>
              <a:t>ename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Index created.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When to Create an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create an index if:</a:t>
            </a:r>
          </a:p>
          <a:p>
            <a:r>
              <a:rPr lang="en-US" dirty="0"/>
              <a:t>A column contains a wide range of values</a:t>
            </a:r>
          </a:p>
          <a:p>
            <a:r>
              <a:rPr lang="en-US" dirty="0"/>
              <a:t>A column contains a large number of null values</a:t>
            </a:r>
          </a:p>
          <a:p>
            <a:r>
              <a:rPr lang="en-US" dirty="0"/>
              <a:t>One or more columns are frequently used together in a WHERE clause or a join condition</a:t>
            </a:r>
          </a:p>
          <a:p>
            <a:r>
              <a:rPr lang="en-US" dirty="0"/>
              <a:t>The table is large and most queries are expected to retrieve less than 2 to 4 percent of the 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Not to Create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table is small</a:t>
            </a:r>
          </a:p>
          <a:p>
            <a:r>
              <a:rPr lang="en-US" dirty="0"/>
              <a:t>The columns are not often used as a condition in</a:t>
            </a:r>
          </a:p>
          <a:p>
            <a:pPr>
              <a:buNone/>
            </a:pPr>
            <a:r>
              <a:rPr lang="en-US" dirty="0"/>
              <a:t>	the query</a:t>
            </a:r>
          </a:p>
          <a:p>
            <a:r>
              <a:rPr lang="en-US" dirty="0"/>
              <a:t>Most queries are expected to retrieve more than 2 to 4 percent of the rows in the table</a:t>
            </a:r>
          </a:p>
          <a:p>
            <a:r>
              <a:rPr lang="en-US" dirty="0"/>
              <a:t>The table is updated frequently</a:t>
            </a:r>
          </a:p>
          <a:p>
            <a:r>
              <a:rPr lang="en-US" dirty="0"/>
              <a:t>The indexed columns are referenced as part of an</a:t>
            </a:r>
          </a:p>
          <a:p>
            <a:pPr>
              <a:buNone/>
            </a:pPr>
            <a:r>
              <a:rPr lang="en-US" dirty="0"/>
              <a:t>	expression</a:t>
            </a:r>
          </a:p>
          <a:p>
            <a:r>
              <a:rPr lang="en-US" dirty="0"/>
              <a:t>Use USER_INDEXES or USER_IND_COLUMNS data dictionary views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Function-Based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function-based index is an index based on expressions.</a:t>
            </a:r>
          </a:p>
          <a:p>
            <a:r>
              <a:rPr lang="en-US" dirty="0"/>
              <a:t>The index expression is built from table columns,</a:t>
            </a:r>
          </a:p>
          <a:p>
            <a:pPr>
              <a:buNone/>
            </a:pPr>
            <a:r>
              <a:rPr lang="en-US" dirty="0"/>
              <a:t>	constants, SQL functions, and user-defined functions.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upper_dept_name_idx</a:t>
            </a:r>
            <a:endParaRPr lang="en-US" dirty="0"/>
          </a:p>
          <a:p>
            <a:pPr>
              <a:buNone/>
            </a:pPr>
            <a:r>
              <a:rPr lang="en-US" dirty="0"/>
              <a:t>	ON departments(UPPER(</a:t>
            </a:r>
            <a:r>
              <a:rPr lang="en-US" dirty="0" err="1"/>
              <a:t>department_name</a:t>
            </a:r>
            <a:r>
              <a:rPr lang="en-US" dirty="0"/>
              <a:t>));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SELECT *</a:t>
            </a:r>
          </a:p>
          <a:p>
            <a:pPr>
              <a:buNone/>
            </a:pPr>
            <a:r>
              <a:rPr lang="en-US" dirty="0"/>
              <a:t>	FROM departments</a:t>
            </a:r>
          </a:p>
          <a:p>
            <a:pPr>
              <a:buNone/>
            </a:pPr>
            <a:r>
              <a:rPr lang="en-US" dirty="0"/>
              <a:t>	WHERE UPPER(</a:t>
            </a:r>
            <a:r>
              <a:rPr lang="en-US" dirty="0" err="1"/>
              <a:t>department_name</a:t>
            </a:r>
            <a:r>
              <a:rPr lang="en-US" dirty="0"/>
              <a:t>) = ’SALES’	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Removing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Remove an index from the data dictionary by</a:t>
            </a:r>
          </a:p>
          <a:p>
            <a:pPr>
              <a:buNone/>
            </a:pPr>
            <a:r>
              <a:rPr lang="en-US" dirty="0"/>
              <a:t>	using the DROP INDEX command.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99FF"/>
                </a:solidFill>
              </a:rPr>
              <a:t>DROP INDEX </a:t>
            </a:r>
            <a:r>
              <a:rPr lang="en-US" i="1" dirty="0" err="1">
                <a:solidFill>
                  <a:srgbClr val="FF99FF"/>
                </a:solidFill>
              </a:rPr>
              <a:t>index</a:t>
            </a:r>
            <a:r>
              <a:rPr lang="en-US" i="1" dirty="0">
                <a:solidFill>
                  <a:srgbClr val="FF99FF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Remove the UPPER_LAST_NAME_IDX index from</a:t>
            </a:r>
          </a:p>
          <a:p>
            <a:r>
              <a:rPr lang="en-US" dirty="0"/>
              <a:t>the data dictionary.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99FF"/>
                </a:solidFill>
              </a:rPr>
              <a:t>DROP INDEX </a:t>
            </a:r>
            <a:r>
              <a:rPr lang="en-US" dirty="0" err="1">
                <a:solidFill>
                  <a:srgbClr val="FF99FF"/>
                </a:solidFill>
              </a:rPr>
              <a:t>upper_last_name_idx</a:t>
            </a:r>
            <a:r>
              <a:rPr lang="en-US" dirty="0">
                <a:solidFill>
                  <a:srgbClr val="FF99FF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FF99FF"/>
                </a:solidFill>
              </a:rPr>
              <a:t>	Index dropped.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To drop an index, you must be the owner of the</a:t>
            </a:r>
          </a:p>
          <a:p>
            <a:pPr>
              <a:buNone/>
            </a:pPr>
            <a:r>
              <a:rPr lang="en-US" dirty="0"/>
              <a:t>	index or have the DROP ANY INDEX privilege.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 access to objects by creating a synonym</a:t>
            </a:r>
          </a:p>
          <a:p>
            <a:pPr>
              <a:buNone/>
            </a:pPr>
            <a:r>
              <a:rPr lang="en-US" dirty="0"/>
              <a:t>	(another name for an object). </a:t>
            </a:r>
          </a:p>
          <a:p>
            <a:r>
              <a:rPr lang="en-US" dirty="0"/>
              <a:t>With synonyms, you can:</a:t>
            </a:r>
          </a:p>
          <a:p>
            <a:pPr>
              <a:buNone/>
            </a:pPr>
            <a:r>
              <a:rPr lang="en-US" dirty="0"/>
              <a:t>• Ease referring to a table owned by another user</a:t>
            </a:r>
          </a:p>
          <a:p>
            <a:pPr>
              <a:buNone/>
            </a:pPr>
            <a:r>
              <a:rPr lang="en-US" dirty="0"/>
              <a:t>• Shorten lengthy object names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 [PUBLIC] SYNONYM </a:t>
            </a:r>
            <a:r>
              <a:rPr lang="en-US" i="1" dirty="0" err="1"/>
              <a:t>synonym</a:t>
            </a:r>
            <a:endParaRPr lang="en-US" i="1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i="1" dirty="0"/>
              <a:t>object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and Removing 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• Create a shortened name for the DEPT_SUM_VU view.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 SYNONYM </a:t>
            </a:r>
            <a:r>
              <a:rPr lang="en-US" dirty="0" err="1"/>
              <a:t>d_sum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dept_sum_vu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Synonym Created.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Drop a synonym.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DROP SYNONYM </a:t>
            </a:r>
            <a:r>
              <a:rPr lang="en-US" dirty="0" err="1"/>
              <a:t>d_sum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Synonym dropped.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8137776" y="2139950"/>
            <a:ext cx="2981073" cy="2933700"/>
          </a:xfrm>
          <a:prstGeom prst="roundRect">
            <a:avLst>
              <a:gd name="adj" fmla="val 4684"/>
            </a:avLst>
          </a:prstGeom>
          <a:solidFill>
            <a:srgbClr val="E6F8FC">
              <a:alpha val="66000"/>
            </a:srgbClr>
          </a:solidFill>
          <a:ln>
            <a:gradFill>
              <a:gsLst>
                <a:gs pos="0">
                  <a:srgbClr val="00B2DC"/>
                </a:gs>
                <a:gs pos="100000">
                  <a:srgbClr val="E97F74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E79CD-45E1-533C-1C1D-516039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4" y="1430535"/>
            <a:ext cx="5952723" cy="34576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F164FF-1AD4-F518-61B6-FE82545DE9E6}"/>
              </a:ext>
            </a:extLst>
          </p:cNvPr>
          <p:cNvSpPr txBox="1"/>
          <p:nvPr/>
        </p:nvSpPr>
        <p:spPr>
          <a:xfrm>
            <a:off x="4983658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304, City Tower 2, Near Crown Plaza, Sheikh Zayed Road. Dubai, UAE.</a:t>
            </a:r>
          </a:p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PO.Box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- 213279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4EB23-4422-3123-373F-7C53548449A0}"/>
              </a:ext>
            </a:extLst>
          </p:cNvPr>
          <p:cNvSpPr txBox="1"/>
          <p:nvPr/>
        </p:nvSpPr>
        <p:spPr>
          <a:xfrm>
            <a:off x="1779667" y="5405054"/>
            <a:ext cx="2718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Shivaji Niketan,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Tejas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 Society, Behind Kothrud Bus Stand, Near Mantri Park, Kothrud, Pune - 411029.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CF517-7F3C-D6B8-9BC0-FFEDF1CFEF11}"/>
              </a:ext>
            </a:extLst>
          </p:cNvPr>
          <p:cNvSpPr txBox="1"/>
          <p:nvPr/>
        </p:nvSpPr>
        <p:spPr>
          <a:xfrm>
            <a:off x="8137777" y="5388006"/>
            <a:ext cx="235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132 West 31st Street, First Floor, New York, 10001, USA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6975DD-B15B-0A7D-16AB-A49B46E38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38" y="1988993"/>
            <a:ext cx="520757" cy="1210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ED9CD5-35F8-0BA4-43FD-F361968EC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7" y="2387143"/>
            <a:ext cx="609667" cy="7959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B64473-1BFE-4471-FC60-6D2AFA427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0" y="1911253"/>
            <a:ext cx="520757" cy="8763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2A8E45E-3B42-ADD6-2B5D-97019C73B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76" y="5494536"/>
            <a:ext cx="207456" cy="35140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05472-B2B8-6AEF-BC15-6B8DD031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25" y="5495125"/>
            <a:ext cx="207456" cy="3514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2828EEB-5AAF-6492-93DE-0F782DE379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90" y="5481953"/>
            <a:ext cx="207456" cy="35140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560164" y="2639877"/>
            <a:ext cx="2142097" cy="543220"/>
            <a:chOff x="8560164" y="2244430"/>
            <a:chExt cx="2142097" cy="543220"/>
          </a:xfrm>
        </p:grpSpPr>
        <p:sp>
          <p:nvSpPr>
            <p:cNvPr id="25" name="Rounded Rectangle 24"/>
            <p:cNvSpPr/>
            <p:nvPr/>
          </p:nvSpPr>
          <p:spPr>
            <a:xfrm>
              <a:off x="8560164" y="2244430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99FCBC-5BD9-45D6-DE8A-EFC6F9AE9401}"/>
                </a:ext>
              </a:extLst>
            </p:cNvPr>
            <p:cNvSpPr txBox="1"/>
            <p:nvPr/>
          </p:nvSpPr>
          <p:spPr>
            <a:xfrm>
              <a:off x="9099656" y="2408318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www.vinsys.com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919DF21-1902-B47B-3C5D-21462AB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457" y="2392875"/>
              <a:ext cx="234784" cy="24633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560164" y="3389443"/>
            <a:ext cx="2142097" cy="543220"/>
            <a:chOff x="8560164" y="2993996"/>
            <a:chExt cx="2142097" cy="543220"/>
          </a:xfrm>
        </p:grpSpPr>
        <p:sp>
          <p:nvSpPr>
            <p:cNvPr id="43" name="Rounded Rectangle 42"/>
            <p:cNvSpPr/>
            <p:nvPr/>
          </p:nvSpPr>
          <p:spPr>
            <a:xfrm>
              <a:off x="8560164" y="2993996"/>
              <a:ext cx="2142097" cy="543220"/>
            </a:xfrm>
            <a:prstGeom prst="roundRect">
              <a:avLst>
                <a:gd name="adj" fmla="val 50000"/>
              </a:avLst>
            </a:prstGeom>
            <a:solidFill>
              <a:srgbClr val="E6F8FC"/>
            </a:solidFill>
            <a:ln>
              <a:noFill/>
            </a:ln>
            <a:scene3d>
              <a:camera prst="orthographicFront"/>
              <a:lightRig rig="chilly" dir="t">
                <a:rot lat="0" lon="0" rev="16200000"/>
              </a:lightRig>
            </a:scene3d>
            <a:sp3d prstMaterial="matte">
              <a:bevelT w="82550" h="12700"/>
              <a:bevelB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36CB80-6F95-E4B5-1C5B-4118DA8A1ECA}"/>
                </a:ext>
              </a:extLst>
            </p:cNvPr>
            <p:cNvSpPr txBox="1"/>
            <p:nvPr/>
          </p:nvSpPr>
          <p:spPr>
            <a:xfrm>
              <a:off x="9095035" y="3157884"/>
              <a:ext cx="12666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Medium" panose="00000600000000000000" pitchFamily="2" charset="0"/>
                </a:rPr>
                <a:t>enquiry@vinsys.com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E2F0B76-2F19-2DDE-97FA-8B4F6984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115" y="3179006"/>
              <a:ext cx="234784" cy="173201"/>
            </a:xfrm>
            <a:prstGeom prst="rect">
              <a:avLst/>
            </a:prstGeom>
          </p:spPr>
        </p:pic>
      </p:grpSp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84438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TABLE dept (</a:t>
            </a:r>
            <a:r>
              <a:rPr lang="en-US" dirty="0" err="1"/>
              <a:t>deptno</a:t>
            </a:r>
            <a:r>
              <a:rPr lang="en-US" dirty="0"/>
              <a:t> NUMBER(2),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dname</a:t>
            </a:r>
            <a:r>
              <a:rPr lang="en-US" dirty="0"/>
              <a:t> VARCHAR2(14),</a:t>
            </a:r>
          </a:p>
          <a:p>
            <a:pPr>
              <a:buNone/>
            </a:pPr>
            <a:r>
              <a:rPr lang="en-US" dirty="0"/>
              <a:t>			loc VARCHAR2(13));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 in the Oracle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User Tables:</a:t>
            </a:r>
          </a:p>
          <a:p>
            <a:pPr>
              <a:buNone/>
            </a:pPr>
            <a:r>
              <a:rPr lang="en-US" dirty="0"/>
              <a:t>	– Are a collection of tables created and 	maintained by the user</a:t>
            </a:r>
          </a:p>
          <a:p>
            <a:pPr>
              <a:buNone/>
            </a:pPr>
            <a:r>
              <a:rPr lang="en-US" dirty="0"/>
              <a:t>	– Contain user information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Data Dictionary:</a:t>
            </a:r>
          </a:p>
          <a:p>
            <a:pPr>
              <a:buNone/>
            </a:pPr>
            <a:r>
              <a:rPr lang="en-US" dirty="0"/>
              <a:t>	– Is a collection of tables created and maintained 	by the Oracle Server</a:t>
            </a:r>
          </a:p>
          <a:p>
            <a:pPr>
              <a:buNone/>
            </a:pPr>
            <a:r>
              <a:rPr lang="en-US" dirty="0"/>
              <a:t>	– Contain database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Querying the 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names of tables owned by the user.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</a:t>
            </a:r>
            <a:r>
              <a:rPr lang="en-US" dirty="0" err="1"/>
              <a:t>user_tables</a:t>
            </a:r>
            <a:r>
              <a:rPr lang="en-US" dirty="0"/>
              <a:t>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3055</Words>
  <Application>Microsoft Office PowerPoint</Application>
  <PresentationFormat>Widescreen</PresentationFormat>
  <Paragraphs>560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Courier</vt:lpstr>
      <vt:lpstr>Montserrat</vt:lpstr>
      <vt:lpstr>Montserrat Light</vt:lpstr>
      <vt:lpstr>Montserrat Medium</vt:lpstr>
      <vt:lpstr>Muli</vt:lpstr>
      <vt:lpstr>Office Theme</vt:lpstr>
      <vt:lpstr>PowerPoint Presentation</vt:lpstr>
      <vt:lpstr>PowerPoint Presentation</vt:lpstr>
      <vt:lpstr>Database Objects</vt:lpstr>
      <vt:lpstr>Table</vt:lpstr>
      <vt:lpstr>Naming Rules</vt:lpstr>
      <vt:lpstr>The CREATE TABLE Statement</vt:lpstr>
      <vt:lpstr>Creating Tables</vt:lpstr>
      <vt:lpstr>Tables in the Oracle Database</vt:lpstr>
      <vt:lpstr>Querying the Data Dictionary</vt:lpstr>
      <vt:lpstr>Data Types</vt:lpstr>
      <vt:lpstr>Data Types (continued)</vt:lpstr>
      <vt:lpstr>DateTime Data Types</vt:lpstr>
      <vt:lpstr>Datetime Datatype</vt:lpstr>
      <vt:lpstr>DateTime Data Types</vt:lpstr>
      <vt:lpstr>TIMESTAMP WITH TIME ZONE  Data Type</vt:lpstr>
      <vt:lpstr>TIMESTAMP WITH LOCAL TIME  Data Type</vt:lpstr>
      <vt:lpstr>Creating a Table by Using a Subquery Syntax</vt:lpstr>
      <vt:lpstr>Example </vt:lpstr>
      <vt:lpstr>The ALTER TABLE Statement</vt:lpstr>
      <vt:lpstr>The ALTER TABLE Statement</vt:lpstr>
      <vt:lpstr>Adding a Column</vt:lpstr>
      <vt:lpstr>MODIFYING a COLUMN </vt:lpstr>
      <vt:lpstr>The SET UNUSED Option</vt:lpstr>
      <vt:lpstr>Renaming Object</vt:lpstr>
      <vt:lpstr>Dropping a Table</vt:lpstr>
      <vt:lpstr>Truncating a Table</vt:lpstr>
      <vt:lpstr>PowerPoint Presentation</vt:lpstr>
      <vt:lpstr>Database Objects</vt:lpstr>
      <vt:lpstr>VIEW</vt:lpstr>
      <vt:lpstr>View</vt:lpstr>
      <vt:lpstr>Why Views ?</vt:lpstr>
      <vt:lpstr>Types Of Views  </vt:lpstr>
      <vt:lpstr>Simple Views and Complex Views</vt:lpstr>
      <vt:lpstr>Creating a View</vt:lpstr>
      <vt:lpstr>Creating a View Example </vt:lpstr>
      <vt:lpstr>Creating a View By Using Aliases                     </vt:lpstr>
      <vt:lpstr>Modifying a View</vt:lpstr>
      <vt:lpstr>Creating Complex Views </vt:lpstr>
      <vt:lpstr>Rules for Performing DML Operations on a View</vt:lpstr>
      <vt:lpstr>Rules for Performing DML Operations on a View</vt:lpstr>
      <vt:lpstr>Rules for Performing DML Operations on a View</vt:lpstr>
      <vt:lpstr>Using the WITH CHECK OPTION Clause</vt:lpstr>
      <vt:lpstr>Denying DML Operations</vt:lpstr>
      <vt:lpstr>Denying DML Operations</vt:lpstr>
      <vt:lpstr>Removing a View</vt:lpstr>
      <vt:lpstr>Inline Views</vt:lpstr>
      <vt:lpstr>Example</vt:lpstr>
      <vt:lpstr>PowerPoint Presentation</vt:lpstr>
      <vt:lpstr>Other Database Objects</vt:lpstr>
      <vt:lpstr>Sequence</vt:lpstr>
      <vt:lpstr>Sequence</vt:lpstr>
      <vt:lpstr>Sequence Example</vt:lpstr>
      <vt:lpstr>Using NEXTVAL and CURRVAL Pseudocolumns</vt:lpstr>
      <vt:lpstr>Sequence</vt:lpstr>
      <vt:lpstr>Confirming Sequences</vt:lpstr>
      <vt:lpstr>Using a Sequence</vt:lpstr>
      <vt:lpstr>Modifying a Sequence</vt:lpstr>
      <vt:lpstr>Guidelines for Modifying a Sequence </vt:lpstr>
      <vt:lpstr>Removing a Sequence</vt:lpstr>
      <vt:lpstr>Indexes</vt:lpstr>
      <vt:lpstr>How To Create Index</vt:lpstr>
      <vt:lpstr>Creating Index- </vt:lpstr>
      <vt:lpstr>When to Create an Index</vt:lpstr>
      <vt:lpstr>When Not to Create an Index</vt:lpstr>
      <vt:lpstr>Function-Based Indexes</vt:lpstr>
      <vt:lpstr>Removing an Index</vt:lpstr>
      <vt:lpstr>Synonyms</vt:lpstr>
      <vt:lpstr>Creating and Removing Synonyms</vt:lpstr>
      <vt:lpstr>Physical Presence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Sawant</dc:creator>
  <cp:lastModifiedBy>Trupti Kulkarni</cp:lastModifiedBy>
  <cp:revision>103</cp:revision>
  <dcterms:created xsi:type="dcterms:W3CDTF">2023-04-19T11:21:44Z</dcterms:created>
  <dcterms:modified xsi:type="dcterms:W3CDTF">2024-06-10T06:15:22Z</dcterms:modified>
</cp:coreProperties>
</file>