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8"/>
  </p:notesMasterIdLst>
  <p:sldIdLst>
    <p:sldId id="268" r:id="rId2"/>
    <p:sldId id="256" r:id="rId3"/>
    <p:sldId id="269" r:id="rId4"/>
    <p:sldId id="257" r:id="rId5"/>
    <p:sldId id="258" r:id="rId6"/>
    <p:sldId id="259" r:id="rId7"/>
    <p:sldId id="260" r:id="rId8"/>
    <p:sldId id="263" r:id="rId9"/>
    <p:sldId id="261" r:id="rId10"/>
    <p:sldId id="262" r:id="rId11"/>
    <p:sldId id="265" r:id="rId12"/>
    <p:sldId id="264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419" r:id="rId101"/>
    <p:sldId id="420" r:id="rId102"/>
    <p:sldId id="421" r:id="rId103"/>
    <p:sldId id="422" r:id="rId104"/>
    <p:sldId id="356" r:id="rId105"/>
    <p:sldId id="358" r:id="rId106"/>
    <p:sldId id="359" r:id="rId107"/>
    <p:sldId id="360" r:id="rId108"/>
    <p:sldId id="361" r:id="rId109"/>
    <p:sldId id="362" r:id="rId110"/>
    <p:sldId id="375" r:id="rId111"/>
    <p:sldId id="376" r:id="rId112"/>
    <p:sldId id="377" r:id="rId113"/>
    <p:sldId id="363" r:id="rId114"/>
    <p:sldId id="364" r:id="rId115"/>
    <p:sldId id="365" r:id="rId116"/>
    <p:sldId id="366" r:id="rId117"/>
    <p:sldId id="367" r:id="rId118"/>
    <p:sldId id="368" r:id="rId119"/>
    <p:sldId id="378" r:id="rId120"/>
    <p:sldId id="379" r:id="rId121"/>
    <p:sldId id="369" r:id="rId122"/>
    <p:sldId id="370" r:id="rId123"/>
    <p:sldId id="371" r:id="rId124"/>
    <p:sldId id="372" r:id="rId125"/>
    <p:sldId id="373" r:id="rId126"/>
    <p:sldId id="374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1" r:id="rId148"/>
    <p:sldId id="400" r:id="rId149"/>
    <p:sldId id="402" r:id="rId150"/>
    <p:sldId id="403" r:id="rId151"/>
    <p:sldId id="404" r:id="rId152"/>
    <p:sldId id="405" r:id="rId153"/>
    <p:sldId id="406" r:id="rId154"/>
    <p:sldId id="407" r:id="rId155"/>
    <p:sldId id="408" r:id="rId156"/>
    <p:sldId id="409" r:id="rId157"/>
    <p:sldId id="410" r:id="rId158"/>
    <p:sldId id="411" r:id="rId159"/>
    <p:sldId id="412" r:id="rId160"/>
    <p:sldId id="413" r:id="rId161"/>
    <p:sldId id="414" r:id="rId162"/>
    <p:sldId id="415" r:id="rId163"/>
    <p:sldId id="416" r:id="rId164"/>
    <p:sldId id="417" r:id="rId165"/>
    <p:sldId id="418" r:id="rId166"/>
    <p:sldId id="267" r:id="rId1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F74"/>
    <a:srgbClr val="00B2DC"/>
    <a:srgbClr val="E6F8FC"/>
    <a:srgbClr val="E85A50"/>
    <a:srgbClr val="AC322C"/>
    <a:srgbClr val="F59120"/>
    <a:srgbClr val="FBB615"/>
    <a:srgbClr val="EDC7B9"/>
    <a:srgbClr val="12121E"/>
    <a:srgbClr val="FCD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C76DA-5574-4157-B62F-20384F571CB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1FC32-011A-4547-9318-1486604A9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4DA92-61A5-42F3-A913-30DD0D247A7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4DA92-61A5-42F3-A913-30DD0D247A71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4DA92-61A5-42F3-A913-30DD0D247A71}" type="slidenum">
              <a:rPr lang="en-US" smtClean="0"/>
              <a:pPr/>
              <a:t>96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 b="3333"/>
          <a:stretch/>
        </p:blipFill>
        <p:spPr>
          <a:xfrm>
            <a:off x="0" y="-1"/>
            <a:ext cx="12192000" cy="67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2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40E90-F1EA-CE6C-4352-712F301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92B38-6A36-7379-D109-C7F86635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35841-5A9D-FF6C-2CA1-674AAA2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5D2F-3E14-4731-A807-B422BA61D3A3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82C-8A0F-4DA4-9C75-5D41FE911B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8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1881-31F5-2496-1EA4-74734FF03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25E1-8C13-E577-0A5D-3E7CE984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768C-FCAC-FED8-B88B-0EBEAF75C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7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5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5EF79-2E66-4600-7D7D-5A68CA126D4F}"/>
              </a:ext>
            </a:extLst>
          </p:cNvPr>
          <p:cNvSpPr txBox="1"/>
          <p:nvPr/>
        </p:nvSpPr>
        <p:spPr>
          <a:xfrm>
            <a:off x="6944265" y="122069"/>
            <a:ext cx="6038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DEliVERiNG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SKiLLS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DRiViNG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SUCCESS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A88C-E55C-40C2-DFAF-9786C170AB4F}"/>
              </a:ext>
            </a:extLst>
          </p:cNvPr>
          <p:cNvSpPr txBox="1"/>
          <p:nvPr/>
        </p:nvSpPr>
        <p:spPr>
          <a:xfrm>
            <a:off x="10477763" y="6471111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85A50"/>
                </a:solidFill>
                <a:latin typeface="Montserrat" panose="00000500000000000000" pitchFamily="2" charset="0"/>
              </a:rPr>
              <a:t>www.VINSYS.COM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DA9-25A6-6407-71CC-497490A9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8" y="6221317"/>
            <a:ext cx="88910" cy="24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2" y="216959"/>
            <a:ext cx="1627935" cy="12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 Statement in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to fetch data </a:t>
            </a:r>
          </a:p>
          <a:p>
            <a:r>
              <a:rPr lang="en-US" dirty="0"/>
              <a:t>It is ‘SELECTION’ Type of query .</a:t>
            </a:r>
          </a:p>
          <a:p>
            <a:endParaRPr lang="en-US" dirty="0"/>
          </a:p>
          <a:p>
            <a:r>
              <a:rPr lang="en-US" dirty="0"/>
              <a:t>Basic Select Statement:-</a:t>
            </a:r>
          </a:p>
          <a:p>
            <a:pPr>
              <a:buNone/>
            </a:pPr>
            <a:r>
              <a:rPr lang="en-US" dirty="0"/>
              <a:t>SELECT *|{[DISTINCT] </a:t>
            </a:r>
            <a:r>
              <a:rPr lang="en-US" i="1" dirty="0" err="1"/>
              <a:t>column|expression</a:t>
            </a:r>
            <a:r>
              <a:rPr lang="en-US" i="1" dirty="0"/>
              <a:t> [alias],...}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i="1" dirty="0"/>
              <a:t>table;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009" y="260650"/>
            <a:ext cx="11056219" cy="677562"/>
          </a:xfrm>
        </p:spPr>
        <p:txBody>
          <a:bodyPr/>
          <a:lstStyle/>
          <a:p>
            <a:r>
              <a:rPr lang="en-US" dirty="0"/>
              <a:t>Using Having Clause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20730" y="2246012"/>
            <a:ext cx="580178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192" y="938212"/>
            <a:ext cx="8070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Even use </a:t>
            </a:r>
            <a:r>
              <a:rPr lang="en-US" dirty="0" err="1"/>
              <a:t>subquery</a:t>
            </a:r>
            <a:r>
              <a:rPr lang="en-US" dirty="0"/>
              <a:t> in Having.</a:t>
            </a:r>
          </a:p>
          <a:p>
            <a:r>
              <a:rPr lang="en-US" dirty="0"/>
              <a:t>e.g. Find Max of Salary of those </a:t>
            </a:r>
            <a:r>
              <a:rPr lang="en-US" dirty="0" err="1"/>
              <a:t>Emp</a:t>
            </a:r>
            <a:r>
              <a:rPr lang="en-US" dirty="0"/>
              <a:t> whose Max </a:t>
            </a:r>
            <a:r>
              <a:rPr lang="en-US" dirty="0" err="1"/>
              <a:t>sal</a:t>
            </a:r>
            <a:r>
              <a:rPr lang="en-US" dirty="0"/>
              <a:t> is less than Maximum Sal from Dept 20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D5811-83CE-0999-7CE7-E8866BF62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Manipulating Data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DML statement is executed when you: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Add new rows to a table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Modify existing rows in a table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Remove existing rows from a table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None/>
            </a:pPr>
            <a:r>
              <a:rPr lang="en-US" dirty="0"/>
              <a:t>Logical unit of DML is a ‘Transaction’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 a new row to the table ‘Insert’ Statement is issued.</a:t>
            </a:r>
          </a:p>
          <a:p>
            <a:endParaRPr lang="en-US" dirty="0"/>
          </a:p>
          <a:p>
            <a:r>
              <a:rPr lang="en-US" dirty="0"/>
              <a:t>The INSERT statement syntax –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INSERT INTO </a:t>
            </a:r>
            <a:r>
              <a:rPr lang="en-US" i="1" dirty="0"/>
              <a:t>table [(column [, column...])]</a:t>
            </a:r>
          </a:p>
          <a:p>
            <a:pPr>
              <a:buNone/>
            </a:pPr>
            <a:r>
              <a:rPr lang="en-US" dirty="0"/>
              <a:t>		VALUES </a:t>
            </a:r>
            <a:r>
              <a:rPr lang="en-US" i="1" dirty="0"/>
              <a:t>(value [, value...]);</a:t>
            </a:r>
          </a:p>
          <a:p>
            <a:pPr>
              <a:buNone/>
            </a:pPr>
            <a:endParaRPr lang="en-US" i="1" dirty="0"/>
          </a:p>
          <a:p>
            <a:r>
              <a:rPr lang="en-US" dirty="0"/>
              <a:t> Only one row is inserted at a time with this syntax.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a new row containing values for each column.</a:t>
            </a:r>
          </a:p>
          <a:p>
            <a:r>
              <a:rPr lang="en-US" dirty="0"/>
              <a:t>List values in the default order of the columns in the table.</a:t>
            </a:r>
          </a:p>
          <a:p>
            <a:r>
              <a:rPr lang="en-US" dirty="0"/>
              <a:t>Optionally, list the columns in the INSERT clause.</a:t>
            </a:r>
          </a:p>
          <a:p>
            <a:r>
              <a:rPr lang="en-US" dirty="0"/>
              <a:t>Enclose character and date values within single quotation marks.</a:t>
            </a:r>
          </a:p>
          <a:p>
            <a:r>
              <a:rPr lang="en-US" dirty="0"/>
              <a:t>Explicitly use NULL Or ‘’ if no col. names are provided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careful about inserting data with these constraints:- </a:t>
            </a:r>
          </a:p>
          <a:p>
            <a:pPr>
              <a:buNone/>
            </a:pPr>
            <a:r>
              <a:rPr lang="en-US" dirty="0"/>
              <a:t>• Mandatory value missing for a NOT NULL column</a:t>
            </a:r>
          </a:p>
          <a:p>
            <a:pPr>
              <a:buNone/>
            </a:pPr>
            <a:r>
              <a:rPr lang="en-US" dirty="0"/>
              <a:t>• Duplicate value violates uniqueness constraint</a:t>
            </a:r>
          </a:p>
          <a:p>
            <a:pPr>
              <a:buNone/>
            </a:pPr>
            <a:r>
              <a:rPr lang="en-US" dirty="0"/>
              <a:t>• Foreign key constraint violated</a:t>
            </a:r>
          </a:p>
          <a:p>
            <a:pPr>
              <a:buNone/>
            </a:pPr>
            <a:r>
              <a:rPr lang="en-US" dirty="0"/>
              <a:t>• CHECK constraint violated</a:t>
            </a:r>
          </a:p>
          <a:p>
            <a:pPr>
              <a:buNone/>
            </a:pPr>
            <a:r>
              <a:rPr lang="en-US" dirty="0"/>
              <a:t>• Data type mismatch</a:t>
            </a:r>
          </a:p>
          <a:p>
            <a:pPr>
              <a:buNone/>
            </a:pPr>
            <a:r>
              <a:rPr lang="en-US" dirty="0"/>
              <a:t>• Value too wide to fit in column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Inserting Specific Date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INSERT INTO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VALUES (114,'Den', 'ACCOUNT',7902</a:t>
            </a:r>
          </a:p>
          <a:p>
            <a:pPr>
              <a:buNone/>
            </a:pPr>
            <a:r>
              <a:rPr lang="en-US" dirty="0"/>
              <a:t> ,TO_DATE('FEB 3, 1999', 'MON DD, YYYY')</a:t>
            </a:r>
          </a:p>
          <a:p>
            <a:pPr>
              <a:buNone/>
            </a:pPr>
            <a:r>
              <a:rPr lang="en-US" dirty="0"/>
              <a:t> , 1000, 100, 30)</a:t>
            </a:r>
          </a:p>
          <a:p>
            <a:pPr>
              <a:buNone/>
            </a:pPr>
            <a:r>
              <a:rPr lang="en-US" dirty="0"/>
              <a:t> /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Substitution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&amp; substitution in a SQL statement to prompt for values.</a:t>
            </a:r>
          </a:p>
          <a:p>
            <a:r>
              <a:rPr lang="en-US" dirty="0"/>
              <a:t> &amp; is a placeholder for the variable value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SQL&gt; insert into dept(</a:t>
            </a:r>
            <a:r>
              <a:rPr lang="en-US" dirty="0" err="1"/>
              <a:t>deptno,dname,loc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2  values(&amp;</a:t>
            </a:r>
            <a:r>
              <a:rPr lang="en-US" dirty="0" err="1"/>
              <a:t>deptno,'&amp;dname','&amp;loc</a:t>
            </a:r>
            <a:r>
              <a:rPr lang="en-US" dirty="0"/>
              <a:t>');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Copying Rows</a:t>
            </a:r>
            <a:br>
              <a:rPr lang="en-US" dirty="0"/>
            </a:br>
            <a:r>
              <a:rPr lang="en-US" dirty="0"/>
              <a:t>from Another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your INSERT statement with a </a:t>
            </a:r>
            <a:r>
              <a:rPr lang="en-US" dirty="0" err="1"/>
              <a:t>subquery</a:t>
            </a:r>
            <a:r>
              <a:rPr lang="en-US" dirty="0"/>
              <a:t>.</a:t>
            </a:r>
          </a:p>
          <a:p>
            <a:r>
              <a:rPr lang="en-US" dirty="0"/>
              <a:t> Do not use the VALUES clause.</a:t>
            </a:r>
          </a:p>
          <a:p>
            <a:r>
              <a:rPr lang="en-US" dirty="0"/>
              <a:t> Match the number of columns in the INSERT</a:t>
            </a:r>
          </a:p>
          <a:p>
            <a:pPr>
              <a:buNone/>
            </a:pPr>
            <a:r>
              <a:rPr lang="en-US" dirty="0"/>
              <a:t>	clause to those in the </a:t>
            </a:r>
            <a:r>
              <a:rPr lang="en-US" dirty="0" err="1"/>
              <a:t>subquery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Inserting Based On Another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49333" b="49296"/>
          <a:stretch>
            <a:fillRect/>
          </a:stretch>
        </p:blipFill>
        <p:spPr bwMode="auto">
          <a:xfrm>
            <a:off x="3276600" y="1632284"/>
            <a:ext cx="5715000" cy="400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sql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SQL statements are not case sensitive.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SQL statements can be on one or more lines.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Keywords cannot be abbreviated or split</a:t>
            </a:r>
          </a:p>
          <a:p>
            <a:pPr>
              <a:buNone/>
            </a:pPr>
            <a:r>
              <a:rPr lang="en-US" b="1" dirty="0"/>
              <a:t>across lines.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Clauses are usually placed on separate lines.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Indents are used to enhance readability.</a:t>
            </a:r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 typeface="Calibri" pitchFamily="34" charset="0"/>
              <a:buChar char="?"/>
            </a:pPr>
            <a:r>
              <a:rPr lang="en-US" dirty="0"/>
              <a:t> </a:t>
            </a:r>
            <a:r>
              <a:rPr lang="en-US" dirty="0" err="1"/>
              <a:t>Subquery</a:t>
            </a:r>
            <a:r>
              <a:rPr lang="en-US" dirty="0"/>
              <a:t> In INSERT Statement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56227" y="1568450"/>
            <a:ext cx="580178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8849" y="6139899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TO INCLUDE ALL THE COL. FROM THE TABLE USING SUCH AN INSERT STATEMENT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WITH CHECK OPTION Keyword on DML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subquery</a:t>
            </a:r>
            <a:r>
              <a:rPr lang="en-US" dirty="0"/>
              <a:t> is used to identify the table and</a:t>
            </a:r>
          </a:p>
          <a:p>
            <a:pPr>
              <a:buNone/>
            </a:pPr>
            <a:r>
              <a:rPr lang="en-US" dirty="0"/>
              <a:t>	columns of the DML statement.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The WITH CHECK OPTION keyword prohibits you from changing rows that are not in the </a:t>
            </a:r>
            <a:r>
              <a:rPr lang="en-US" dirty="0" err="1"/>
              <a:t>subquery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7162800" y="3505200"/>
            <a:ext cx="5334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39000" y="3505200"/>
            <a:ext cx="457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56227" y="1568450"/>
            <a:ext cx="580178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5105400" y="35814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5200" y="3505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existing rows with the UPDATE statement.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</a:t>
            </a:r>
            <a:r>
              <a:rPr lang="en-US" i="1" dirty="0"/>
              <a:t>table</a:t>
            </a:r>
          </a:p>
          <a:p>
            <a:pPr>
              <a:buNone/>
            </a:pPr>
            <a:r>
              <a:rPr lang="en-US" dirty="0"/>
              <a:t>SET </a:t>
            </a:r>
            <a:r>
              <a:rPr lang="en-US" i="1" dirty="0"/>
              <a:t>column = value [, column = value, ...]</a:t>
            </a:r>
          </a:p>
          <a:p>
            <a:pPr>
              <a:buNone/>
            </a:pPr>
            <a:r>
              <a:rPr lang="en-US" dirty="0"/>
              <a:t>[WHERE </a:t>
            </a:r>
            <a:r>
              <a:rPr lang="en-US" i="1" dirty="0"/>
              <a:t>condition];</a:t>
            </a: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single row:-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SQL&gt; UPDATE DEPT </a:t>
            </a:r>
          </a:p>
          <a:p>
            <a:pPr>
              <a:buNone/>
            </a:pPr>
            <a:r>
              <a:rPr lang="en-US" dirty="0"/>
              <a:t>  2  SET DNAME='MAHA_SALES'</a:t>
            </a:r>
          </a:p>
          <a:p>
            <a:pPr>
              <a:buNone/>
            </a:pPr>
            <a:r>
              <a:rPr lang="en-US" dirty="0"/>
              <a:t>  3  WHERE DEPTNO=20;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 row updated.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Updating All Rows In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SQL&gt; update </a:t>
            </a:r>
            <a:r>
              <a:rPr lang="en-US" dirty="0" err="1"/>
              <a:t>emphistory</a:t>
            </a:r>
            <a:endParaRPr lang="en-US" dirty="0"/>
          </a:p>
          <a:p>
            <a:pPr>
              <a:buNone/>
            </a:pPr>
            <a:r>
              <a:rPr lang="en-US" dirty="0"/>
              <a:t>    2  	set </a:t>
            </a:r>
            <a:r>
              <a:rPr lang="en-US" dirty="0" err="1"/>
              <a:t>comm</a:t>
            </a:r>
            <a:r>
              <a:rPr lang="en-US" dirty="0"/>
              <a:t> =NULL;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3 rows updated.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Specific Columns With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SQL&gt; update </a:t>
            </a:r>
            <a:r>
              <a:rPr lang="en-US" dirty="0" err="1"/>
              <a:t>emp</a:t>
            </a:r>
            <a:r>
              <a:rPr lang="en-US" dirty="0"/>
              <a:t> </a:t>
            </a:r>
          </a:p>
          <a:p>
            <a:pPr marL="514350" indent="-514350">
              <a:buNone/>
            </a:pPr>
            <a:r>
              <a:rPr lang="en-US" dirty="0"/>
              <a:t>    set job=(select job from </a:t>
            </a:r>
            <a:r>
              <a:rPr lang="en-US" dirty="0" err="1"/>
              <a:t>emp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            	where </a:t>
            </a:r>
            <a:r>
              <a:rPr lang="en-US" dirty="0" err="1"/>
              <a:t>empid</a:t>
            </a:r>
            <a:r>
              <a:rPr lang="en-US" dirty="0"/>
              <a:t>=7902),</a:t>
            </a:r>
          </a:p>
          <a:p>
            <a:pPr marL="514350" indent="-514350">
              <a:buNone/>
            </a:pPr>
            <a:r>
              <a:rPr lang="en-US" dirty="0"/>
              <a:t>   </a:t>
            </a:r>
            <a:r>
              <a:rPr lang="en-US" dirty="0" err="1"/>
              <a:t>sal</a:t>
            </a:r>
            <a:r>
              <a:rPr lang="en-US" dirty="0"/>
              <a:t>=(select </a:t>
            </a:r>
            <a:r>
              <a:rPr lang="en-US" dirty="0" err="1"/>
              <a:t>sal</a:t>
            </a:r>
            <a:r>
              <a:rPr lang="en-US" dirty="0"/>
              <a:t> from </a:t>
            </a:r>
            <a:r>
              <a:rPr lang="en-US" dirty="0" err="1"/>
              <a:t>emp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      	   	where </a:t>
            </a:r>
            <a:r>
              <a:rPr lang="en-US" dirty="0" err="1"/>
              <a:t>empno</a:t>
            </a:r>
            <a:r>
              <a:rPr lang="en-US" dirty="0"/>
              <a:t>=7876)</a:t>
            </a:r>
          </a:p>
          <a:p>
            <a:pPr marL="514350" indent="-514350">
              <a:buNone/>
            </a:pPr>
            <a:r>
              <a:rPr lang="en-US" dirty="0"/>
              <a:t>    where </a:t>
            </a:r>
            <a:r>
              <a:rPr lang="en-US" dirty="0" err="1"/>
              <a:t>ename</a:t>
            </a:r>
            <a:r>
              <a:rPr lang="en-US" dirty="0"/>
              <a:t>='ADAMS';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Rows Based</a:t>
            </a:r>
            <a:br>
              <a:rPr lang="en-US" dirty="0"/>
            </a:br>
            <a:r>
              <a:rPr lang="en-US" dirty="0"/>
              <a:t>on Another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UPDATE </a:t>
            </a:r>
            <a:r>
              <a:rPr lang="en-US" dirty="0" err="1"/>
              <a:t>leave_emp</a:t>
            </a:r>
            <a:endParaRPr lang="en-US" dirty="0"/>
          </a:p>
          <a:p>
            <a:pPr>
              <a:buNone/>
            </a:pPr>
            <a:r>
              <a:rPr lang="en-US" dirty="0"/>
              <a:t>SET tenure= (SELECT </a:t>
            </a:r>
            <a:r>
              <a:rPr lang="en-US" dirty="0" err="1"/>
              <a:t>sysdate_hiredate</a:t>
            </a:r>
            <a:endParaRPr lang="en-US" dirty="0"/>
          </a:p>
          <a:p>
            <a:pPr>
              <a:buNone/>
            </a:pPr>
            <a:r>
              <a:rPr lang="en-US" dirty="0"/>
              <a:t>		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		WHERE </a:t>
            </a:r>
            <a:r>
              <a:rPr lang="en-US" dirty="0" err="1"/>
              <a:t>empno</a:t>
            </a:r>
            <a:r>
              <a:rPr lang="en-US" dirty="0"/>
              <a:t>= 7902)</a:t>
            </a:r>
          </a:p>
          <a:p>
            <a:pPr>
              <a:buNone/>
            </a:pPr>
            <a:r>
              <a:rPr lang="en-US" dirty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Rows:</a:t>
            </a:r>
            <a:br>
              <a:rPr lang="en-US" dirty="0"/>
            </a:br>
            <a:r>
              <a:rPr lang="en-US" dirty="0"/>
              <a:t>Integrity Constraint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UPDATE </a:t>
            </a:r>
            <a:r>
              <a:rPr lang="en-US" dirty="0" err="1"/>
              <a:t>emp</a:t>
            </a:r>
            <a:r>
              <a:rPr lang="en-US" dirty="0"/>
              <a:t> SET </a:t>
            </a:r>
            <a:r>
              <a:rPr lang="en-US" dirty="0" err="1"/>
              <a:t>deptno</a:t>
            </a:r>
            <a:r>
              <a:rPr lang="en-US" dirty="0"/>
              <a:t>= 9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department_id</a:t>
            </a:r>
            <a:r>
              <a:rPr lang="en-US" dirty="0"/>
              <a:t> = 10;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update dept set </a:t>
            </a:r>
            <a:r>
              <a:rPr lang="en-US" dirty="0" err="1"/>
              <a:t>deptno</a:t>
            </a:r>
            <a:r>
              <a:rPr lang="en-US" dirty="0"/>
              <a:t>=9</a:t>
            </a:r>
          </a:p>
          <a:p>
            <a:pPr>
              <a:buNone/>
            </a:pPr>
            <a:r>
              <a:rPr lang="en-US" dirty="0"/>
              <a:t>*</a:t>
            </a:r>
          </a:p>
          <a:p>
            <a:pPr>
              <a:buNone/>
            </a:pPr>
            <a:r>
              <a:rPr lang="en-US" dirty="0"/>
              <a:t>ERROR at line 1:</a:t>
            </a:r>
          </a:p>
          <a:p>
            <a:pPr>
              <a:buNone/>
            </a:pPr>
            <a:r>
              <a:rPr lang="en-US" dirty="0"/>
              <a:t>ORA-02292: integrity constraint (SCOTT.FK_DEPTNO) violated - child record found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Default Values In </a:t>
            </a:r>
            <a:br>
              <a:rPr lang="en-US" dirty="0"/>
            </a:br>
            <a:r>
              <a:rPr lang="en-US" dirty="0"/>
              <a:t>INSERT &amp;UPDATE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explicit default feature, you can use the DEFAULT keyword as a column value where the column default is desired.</a:t>
            </a:r>
          </a:p>
          <a:p>
            <a:endParaRPr lang="en-US" dirty="0"/>
          </a:p>
          <a:p>
            <a:r>
              <a:rPr lang="en-US" dirty="0"/>
              <a:t>Takes Default col. Value if no value is supplied to specified column. </a:t>
            </a:r>
          </a:p>
          <a:p>
            <a:endParaRPr lang="en-US" dirty="0"/>
          </a:p>
          <a:p>
            <a:r>
              <a:rPr lang="en-US" dirty="0"/>
              <a:t>Can be used for INSERT &amp; UPDATE </a:t>
            </a:r>
            <a:r>
              <a:rPr lang="en-US" dirty="0" err="1"/>
              <a:t>Stmnt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Example:-</a:t>
            </a:r>
          </a:p>
          <a:p>
            <a:r>
              <a:rPr lang="en-US" dirty="0"/>
              <a:t>Select * 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  <a:r>
              <a:rPr lang="en-US" dirty="0" err="1"/>
              <a:t>ename,sal</a:t>
            </a: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Default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with INSERT:</a:t>
            </a:r>
          </a:p>
          <a:p>
            <a:pPr>
              <a:buNone/>
            </a:pPr>
            <a:r>
              <a:rPr lang="en-US" dirty="0"/>
              <a:t>INSERT INTO dept (</a:t>
            </a:r>
            <a:r>
              <a:rPr lang="en-US" dirty="0" err="1"/>
              <a:t>depto</a:t>
            </a:r>
            <a:r>
              <a:rPr lang="en-US" dirty="0"/>
              <a:t>, </a:t>
            </a:r>
            <a:r>
              <a:rPr lang="en-US" dirty="0" err="1"/>
              <a:t>dename</a:t>
            </a:r>
            <a:r>
              <a:rPr lang="en-US" dirty="0"/>
              <a:t>, loc)</a:t>
            </a:r>
          </a:p>
          <a:p>
            <a:pPr>
              <a:buNone/>
            </a:pPr>
            <a:r>
              <a:rPr lang="en-US" dirty="0"/>
              <a:t>VALUES (300, 'Engineering', DEFAULT);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DEFAULT with UPDATE: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UPDATE dept SET loc=DEFAULT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deptno</a:t>
            </a:r>
            <a:r>
              <a:rPr lang="en-US" dirty="0"/>
              <a:t>=90;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Removing a Row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or more rows can be deleted by using </a:t>
            </a:r>
          </a:p>
          <a:p>
            <a:pPr>
              <a:buNone/>
            </a:pPr>
            <a:r>
              <a:rPr lang="en-US" dirty="0"/>
              <a:t>	DELETE Statement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You can remove existing rows from a table by using the DELETE statement.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DELETE [FROM] </a:t>
            </a:r>
            <a:r>
              <a:rPr lang="en-US" i="1" dirty="0"/>
              <a:t>table</a:t>
            </a:r>
          </a:p>
          <a:p>
            <a:pPr>
              <a:buNone/>
            </a:pPr>
            <a:r>
              <a:rPr lang="en-US" dirty="0"/>
              <a:t>	[WHERE </a:t>
            </a:r>
            <a:r>
              <a:rPr lang="en-US" i="1" dirty="0"/>
              <a:t>condition];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* </a:t>
            </a:r>
            <a:r>
              <a:rPr lang="en-US" dirty="0"/>
              <a:t>If no rows are deleted, a message “0 rows deleted.” is returned: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Deleting Rows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 rows are deleted if you specify the WHERE clause.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Deleting Rows from a Table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DELETE 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ename</a:t>
            </a:r>
            <a:r>
              <a:rPr lang="en-US" dirty="0"/>
              <a:t> = ‘CLARK’;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 row deleted.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Deleting Rows From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rows in the table are deleted if you omit the WHERE clause.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- DELETE 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Rows Based</a:t>
            </a:r>
            <a:br>
              <a:rPr lang="en-US" dirty="0"/>
            </a:br>
            <a:r>
              <a:rPr lang="en-US" dirty="0"/>
              <a:t>on Another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subqueries</a:t>
            </a:r>
            <a:r>
              <a:rPr lang="en-US" dirty="0"/>
              <a:t> in DELETE statements to remove</a:t>
            </a:r>
          </a:p>
          <a:p>
            <a:r>
              <a:rPr lang="en-US" dirty="0"/>
              <a:t>rows from a table based on values from another table.</a:t>
            </a:r>
          </a:p>
          <a:p>
            <a:endParaRPr lang="en-US" dirty="0"/>
          </a:p>
          <a:p>
            <a:r>
              <a:rPr lang="en-US" dirty="0"/>
              <a:t>DELETE 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deptno</a:t>
            </a:r>
            <a:r>
              <a:rPr lang="en-US" dirty="0"/>
              <a:t>=</a:t>
            </a:r>
          </a:p>
          <a:p>
            <a:pPr>
              <a:buNone/>
            </a:pPr>
            <a:r>
              <a:rPr lang="en-US" dirty="0"/>
              <a:t>				(SELECT </a:t>
            </a:r>
            <a:r>
              <a:rPr lang="en-US" dirty="0" err="1"/>
              <a:t>deptno</a:t>
            </a:r>
            <a:endParaRPr lang="en-US" dirty="0"/>
          </a:p>
          <a:p>
            <a:pPr>
              <a:buNone/>
            </a:pPr>
            <a:r>
              <a:rPr lang="en-US" dirty="0"/>
              <a:t>				FROM dept</a:t>
            </a:r>
          </a:p>
          <a:p>
            <a:pPr>
              <a:buNone/>
            </a:pPr>
            <a:r>
              <a:rPr lang="en-US" dirty="0"/>
              <a:t>				WHERE </a:t>
            </a:r>
            <a:r>
              <a:rPr lang="en-US" dirty="0" err="1"/>
              <a:t>dname</a:t>
            </a:r>
            <a:r>
              <a:rPr lang="en-US" dirty="0"/>
              <a:t> LIKE ’%ING%’);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Rows:</a:t>
            </a:r>
            <a:br>
              <a:rPr lang="en-US" dirty="0"/>
            </a:br>
            <a:r>
              <a:rPr lang="en-US" dirty="0"/>
              <a:t>Integrity Constraint Error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56227" y="1568450"/>
            <a:ext cx="5801784" cy="4351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‘Merge’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the ability to conditionally update or</a:t>
            </a:r>
          </a:p>
          <a:p>
            <a:pPr>
              <a:buNone/>
            </a:pPr>
            <a:r>
              <a:rPr lang="en-US" dirty="0"/>
              <a:t>	insert data into a database table</a:t>
            </a:r>
          </a:p>
          <a:p>
            <a:r>
              <a:rPr lang="en-US" dirty="0"/>
              <a:t>Performs an UPDATE if the row exists, and an</a:t>
            </a:r>
          </a:p>
          <a:p>
            <a:pPr>
              <a:buNone/>
            </a:pPr>
            <a:r>
              <a:rPr lang="en-US" dirty="0"/>
              <a:t>	INSERT if it is a new row:</a:t>
            </a:r>
          </a:p>
          <a:p>
            <a:pPr lvl="1"/>
            <a:r>
              <a:rPr lang="en-US" dirty="0"/>
              <a:t>– Avoids separate updates</a:t>
            </a:r>
          </a:p>
          <a:p>
            <a:pPr lvl="1"/>
            <a:r>
              <a:rPr lang="en-US" dirty="0"/>
              <a:t>– Increases performance and ease of use</a:t>
            </a:r>
          </a:p>
          <a:p>
            <a:pPr lvl="1"/>
            <a:r>
              <a:rPr lang="en-US" dirty="0"/>
              <a:t>– Is useful in data warehousing applications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Merge-Syntax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MERGE INTO </a:t>
            </a:r>
            <a:r>
              <a:rPr lang="en-US" i="1" dirty="0" err="1"/>
              <a:t>table_name</a:t>
            </a:r>
            <a:r>
              <a:rPr lang="en-US" i="1" dirty="0"/>
              <a:t> </a:t>
            </a:r>
            <a:r>
              <a:rPr lang="en-US" i="1" dirty="0" err="1"/>
              <a:t>table_alias</a:t>
            </a:r>
            <a:endParaRPr lang="en-US" i="1" dirty="0"/>
          </a:p>
          <a:p>
            <a:pPr>
              <a:buNone/>
            </a:pPr>
            <a:r>
              <a:rPr lang="en-US" dirty="0"/>
              <a:t>		USING (</a:t>
            </a:r>
            <a:r>
              <a:rPr lang="en-US" i="1" dirty="0" err="1"/>
              <a:t>table|view|sub_query</a:t>
            </a:r>
            <a:r>
              <a:rPr lang="en-US" i="1" dirty="0"/>
              <a:t>) alias</a:t>
            </a:r>
          </a:p>
          <a:p>
            <a:pPr>
              <a:buNone/>
            </a:pPr>
            <a:r>
              <a:rPr lang="en-US" dirty="0"/>
              <a:t>		ON (</a:t>
            </a:r>
            <a:r>
              <a:rPr lang="en-US" i="1" dirty="0"/>
              <a:t>join condition)</a:t>
            </a:r>
          </a:p>
          <a:p>
            <a:pPr>
              <a:buNone/>
            </a:pPr>
            <a:r>
              <a:rPr lang="en-US" dirty="0"/>
              <a:t>WHEN MATCHED THEN</a:t>
            </a:r>
          </a:p>
          <a:p>
            <a:pPr>
              <a:buNone/>
            </a:pPr>
            <a:r>
              <a:rPr lang="en-US" dirty="0"/>
              <a:t>		UPDATE SET</a:t>
            </a:r>
          </a:p>
          <a:p>
            <a:pPr>
              <a:buNone/>
            </a:pPr>
            <a:r>
              <a:rPr lang="en-US" i="1" dirty="0"/>
              <a:t>		col1 = col_val1,</a:t>
            </a:r>
          </a:p>
          <a:p>
            <a:pPr>
              <a:buNone/>
            </a:pPr>
            <a:r>
              <a:rPr lang="en-US" i="1" dirty="0"/>
              <a:t>		col2 = col2_val</a:t>
            </a:r>
          </a:p>
          <a:p>
            <a:pPr>
              <a:buNone/>
            </a:pPr>
            <a:r>
              <a:rPr lang="en-US" dirty="0"/>
              <a:t>WHEN NOT MATCHED THEN</a:t>
            </a:r>
          </a:p>
          <a:p>
            <a:pPr>
              <a:buNone/>
            </a:pPr>
            <a:r>
              <a:rPr lang="en-US" dirty="0"/>
              <a:t>		INSERT (</a:t>
            </a:r>
            <a:r>
              <a:rPr lang="en-US" i="1" dirty="0" err="1"/>
              <a:t>column_list</a:t>
            </a:r>
            <a:r>
              <a:rPr lang="en-US" i="1" dirty="0"/>
              <a:t>)</a:t>
            </a:r>
          </a:p>
          <a:p>
            <a:pPr>
              <a:buNone/>
            </a:pPr>
            <a:r>
              <a:rPr lang="en-US" dirty="0"/>
              <a:t>		VALUES (</a:t>
            </a:r>
            <a:r>
              <a:rPr lang="en-US" i="1" dirty="0" err="1"/>
              <a:t>column_values</a:t>
            </a:r>
            <a:r>
              <a:rPr lang="en-US" i="1" dirty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MERGE INTO MERG_EMP M</a:t>
            </a:r>
          </a:p>
          <a:p>
            <a:pPr>
              <a:buNone/>
            </a:pPr>
            <a:r>
              <a:rPr lang="en-US" dirty="0"/>
              <a:t>  USING EMP E</a:t>
            </a:r>
          </a:p>
          <a:p>
            <a:pPr>
              <a:buNone/>
            </a:pPr>
            <a:r>
              <a:rPr lang="en-US" dirty="0"/>
              <a:t> ON( M.EMPNO=E.EMPNO)</a:t>
            </a:r>
          </a:p>
          <a:p>
            <a:pPr>
              <a:buNone/>
            </a:pPr>
            <a:r>
              <a:rPr lang="en-US" dirty="0"/>
              <a:t> WHEN MATCHED THEN</a:t>
            </a:r>
          </a:p>
          <a:p>
            <a:pPr>
              <a:buNone/>
            </a:pPr>
            <a:r>
              <a:rPr lang="en-US" dirty="0"/>
              <a:t>      UPDATE SET</a:t>
            </a:r>
          </a:p>
          <a:p>
            <a:pPr>
              <a:buNone/>
            </a:pPr>
            <a:r>
              <a:rPr lang="en-US"/>
              <a:t>	     M.ENAME=E.ENAME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            M.JOB=E.JOB,</a:t>
            </a:r>
          </a:p>
          <a:p>
            <a:pPr>
              <a:buNone/>
            </a:pPr>
            <a:r>
              <a:rPr lang="en-US" dirty="0"/>
              <a:t>            M.MGR=E.MGR,</a:t>
            </a:r>
          </a:p>
          <a:p>
            <a:pPr>
              <a:buNone/>
            </a:pPr>
            <a:r>
              <a:rPr lang="en-US" dirty="0"/>
              <a:t>            M.HIREDATE=E.HIREDATE,</a:t>
            </a:r>
          </a:p>
          <a:p>
            <a:pPr>
              <a:buNone/>
            </a:pPr>
            <a:r>
              <a:rPr lang="en-US" dirty="0"/>
              <a:t>            M.SAL=E.SAL,</a:t>
            </a:r>
          </a:p>
          <a:p>
            <a:pPr>
              <a:buNone/>
            </a:pPr>
            <a:r>
              <a:rPr lang="en-US" dirty="0"/>
              <a:t>            M.COMM=E.COMM,</a:t>
            </a:r>
          </a:p>
          <a:p>
            <a:pPr>
              <a:buNone/>
            </a:pPr>
            <a:r>
              <a:rPr lang="en-US" dirty="0"/>
              <a:t>            M.DEPTNO=E.DEPTNO</a:t>
            </a:r>
          </a:p>
          <a:p>
            <a:pPr>
              <a:buNone/>
            </a:pPr>
            <a:r>
              <a:rPr lang="en-US" dirty="0"/>
              <a:t> WHEN NOT MATCHED THEN</a:t>
            </a:r>
          </a:p>
          <a:p>
            <a:pPr>
              <a:buNone/>
            </a:pPr>
            <a:r>
              <a:rPr lang="en-US" dirty="0"/>
              <a:t>    INSERT VALUES(E.EMPNO,E.ENAME,E.JOB,E.MGR,E.HIREDATE,E.SAL,E.COMM,E.DEPTNO);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39A7C-5A9E-10A2-68F8-0CB3E54A5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sz="4400" b="1" dirty="0"/>
              <a:t>Database Transactions</a:t>
            </a:r>
            <a:endParaRPr 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arithmetic Expressions within select statements</a:t>
            </a:r>
          </a:p>
          <a:p>
            <a:pPr>
              <a:buNone/>
            </a:pPr>
            <a:r>
              <a:rPr lang="en-US" dirty="0"/>
              <a:t>Operator			Description</a:t>
            </a:r>
          </a:p>
          <a:p>
            <a:pPr>
              <a:buNone/>
            </a:pPr>
            <a:r>
              <a:rPr lang="en-US" dirty="0"/>
              <a:t>+					Add</a:t>
            </a:r>
          </a:p>
          <a:p>
            <a:pPr>
              <a:buNone/>
            </a:pPr>
            <a:r>
              <a:rPr lang="en-US" sz="4400" dirty="0"/>
              <a:t>-					</a:t>
            </a:r>
            <a:r>
              <a:rPr lang="en-US" dirty="0"/>
              <a:t>subtract </a:t>
            </a:r>
            <a:r>
              <a:rPr lang="en-US" sz="4400" dirty="0"/>
              <a:t> </a:t>
            </a:r>
          </a:p>
          <a:p>
            <a:pPr>
              <a:buNone/>
            </a:pPr>
            <a:r>
              <a:rPr lang="en-US" dirty="0"/>
              <a:t>*					multiply</a:t>
            </a:r>
          </a:p>
          <a:p>
            <a:pPr>
              <a:buNone/>
            </a:pPr>
            <a:r>
              <a:rPr lang="en-US"/>
              <a:t>/                                       divide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98E3C-EED4-9FA5-BEF0-48CD860A2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is a logical unit of related SQL Statements.</a:t>
            </a:r>
          </a:p>
          <a:p>
            <a:r>
              <a:rPr lang="en-US" dirty="0"/>
              <a:t>The DBMS must ensure that a Transaction either completes successfully or not at all</a:t>
            </a:r>
          </a:p>
          <a:p>
            <a:r>
              <a:rPr lang="en-US" dirty="0"/>
              <a:t>It must not be intermediate.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Begin when the first DML SQL statement is Executed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End with one of the following events:</a:t>
            </a:r>
          </a:p>
          <a:p>
            <a:pPr>
              <a:buNone/>
            </a:pPr>
            <a:r>
              <a:rPr lang="en-US" dirty="0"/>
              <a:t>– A COMMIT or ROLLBACK statement is issued</a:t>
            </a:r>
          </a:p>
          <a:p>
            <a:pPr>
              <a:buNone/>
            </a:pPr>
            <a:r>
              <a:rPr lang="en-US" dirty="0"/>
              <a:t>– A DDL or DCL statement executes (automatic</a:t>
            </a:r>
          </a:p>
          <a:p>
            <a:pPr>
              <a:buNone/>
            </a:pPr>
            <a:r>
              <a:rPr lang="en-US" dirty="0"/>
              <a:t>	commit)</a:t>
            </a:r>
          </a:p>
          <a:p>
            <a:pPr>
              <a:buNone/>
            </a:pPr>
            <a:r>
              <a:rPr lang="en-US" dirty="0"/>
              <a:t>– The user exits </a:t>
            </a:r>
            <a:r>
              <a:rPr lang="en-US" i="1" dirty="0" err="1"/>
              <a:t>iSQL</a:t>
            </a:r>
            <a:r>
              <a:rPr lang="en-US" i="1" dirty="0"/>
              <a:t>*Plus</a:t>
            </a:r>
          </a:p>
          <a:p>
            <a:pPr>
              <a:buNone/>
            </a:pPr>
            <a:r>
              <a:rPr lang="en-US" dirty="0"/>
              <a:t>– The system crashes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Statements Used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</a:t>
            </a:r>
          </a:p>
          <a:p>
            <a:endParaRPr lang="en-US" dirty="0"/>
          </a:p>
          <a:p>
            <a:r>
              <a:rPr lang="en-US" dirty="0"/>
              <a:t>Rollback</a:t>
            </a:r>
          </a:p>
          <a:p>
            <a:endParaRPr lang="en-US" dirty="0"/>
          </a:p>
          <a:p>
            <a:r>
              <a:rPr lang="en-US" dirty="0" err="1"/>
              <a:t>Savepoint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TCL-Transaction Control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Commit-Makes changes made to the </a:t>
            </a:r>
            <a:r>
              <a:rPr lang="en-US" dirty="0" err="1"/>
              <a:t>data,Permenent</a:t>
            </a:r>
            <a:r>
              <a:rPr lang="en-US" dirty="0"/>
              <a:t>.</a:t>
            </a:r>
          </a:p>
          <a:p>
            <a:r>
              <a:rPr lang="en-US" dirty="0"/>
              <a:t>Rollback-Used to undo the changes made to the database till last commit was fired</a:t>
            </a:r>
          </a:p>
          <a:p>
            <a:r>
              <a:rPr lang="en-US" dirty="0" err="1"/>
              <a:t>Savepoint</a:t>
            </a:r>
            <a:r>
              <a:rPr lang="en-US" dirty="0"/>
              <a:t>-Creating a mark for previous action taken on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COMMIT</a:t>
            </a:r>
            <a:br>
              <a:rPr lang="en-US" dirty="0"/>
            </a:br>
            <a:r>
              <a:rPr lang="en-US" dirty="0"/>
              <a:t>and ROLLBACK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With COMMIT and ROLLBACK statements, you can: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Ensure data consistency</a:t>
            </a:r>
          </a:p>
          <a:p>
            <a:r>
              <a:rPr lang="en-US" dirty="0"/>
              <a:t>Preview data changes before making changes</a:t>
            </a:r>
          </a:p>
          <a:p>
            <a:pPr>
              <a:buNone/>
            </a:pPr>
            <a:r>
              <a:rPr lang="en-US" dirty="0"/>
              <a:t>permanent</a:t>
            </a:r>
          </a:p>
          <a:p>
            <a:r>
              <a:rPr lang="en-US" dirty="0"/>
              <a:t>Group logically related operations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25B380-9E30-752E-1D06-1958399F5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control transaction by using </a:t>
            </a:r>
          </a:p>
          <a:p>
            <a:r>
              <a:rPr lang="en-US" dirty="0"/>
              <a:t>Commit/Rollback/</a:t>
            </a:r>
            <a:r>
              <a:rPr lang="en-US" dirty="0" err="1"/>
              <a:t>Savepoint</a:t>
            </a:r>
            <a:r>
              <a:rPr lang="en-US" dirty="0"/>
              <a:t> depending upon whether to make SQL Statement permanent or not.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069247"/>
              </p:ext>
            </p:extLst>
          </p:nvPr>
        </p:nvGraphicFramePr>
        <p:xfrm>
          <a:off x="628650" y="1568450"/>
          <a:ext cx="11056937" cy="4548732"/>
        </p:xfrm>
        <a:graphic>
          <a:graphicData uri="http://schemas.openxmlformats.org/drawingml/2006/table">
            <a:tbl>
              <a:tblPr/>
              <a:tblGrid>
                <a:gridCol w="429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7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8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Statement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"/>
                          <a:ea typeface="Calibri"/>
                          <a:cs typeface="Courier"/>
                        </a:rPr>
                        <a:t>COMMIT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Ends the current transaction by making all pending data changes Permanent</a:t>
                      </a:r>
                      <a:endParaRPr lang="en-US" sz="1800" dirty="0">
                        <a:latin typeface="Courier"/>
                        <a:ea typeface="Calibri"/>
                        <a:cs typeface="Courier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"/>
                          <a:ea typeface="Calibri"/>
                          <a:cs typeface="Courier"/>
                        </a:rPr>
                        <a:t>SAVEPOINT </a:t>
                      </a:r>
                      <a:r>
                        <a:rPr lang="en-US" sz="1400" i="1" dirty="0">
                          <a:latin typeface="Courier"/>
                          <a:ea typeface="Calibri"/>
                          <a:cs typeface="Courier"/>
                        </a:rPr>
                        <a:t>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Courier"/>
                          <a:ea typeface="Calibri"/>
                          <a:cs typeface="Courier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Marks a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savepoint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within the current transaction</a:t>
                      </a:r>
                      <a:endParaRPr lang="en-US" sz="1800" dirty="0">
                        <a:latin typeface="Courier"/>
                        <a:ea typeface="Calibri"/>
                        <a:cs typeface="Courier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"/>
                          <a:ea typeface="Calibri"/>
                          <a:cs typeface="Courier"/>
                        </a:rPr>
                        <a:t>ROLLBACK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ROLLBACK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ends the current transaction by discarding all pending data changes</a:t>
                      </a:r>
                      <a:endParaRPr lang="en-US" sz="1800" dirty="0">
                        <a:latin typeface="Courier"/>
                        <a:ea typeface="Calibri"/>
                        <a:cs typeface="Courier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"/>
                          <a:ea typeface="Calibri"/>
                          <a:cs typeface="Courier"/>
                        </a:rPr>
                        <a:t>ROLLBACK TO</a:t>
                      </a:r>
                      <a:r>
                        <a:rPr lang="en-US" sz="1400" i="1" dirty="0">
                          <a:latin typeface="Courier"/>
                          <a:ea typeface="Calibri"/>
                          <a:cs typeface="Courier"/>
                        </a:rPr>
                        <a:t> SAVEPOINT 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ROLLBACK TO SAVEPOINT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rolls back the current transaction to</a:t>
                      </a:r>
                      <a:r>
                        <a:rPr lang="en-US" sz="1800" baseline="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the specified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savepoint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, thereby discarding any changes and or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savepoints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created after the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savepoint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to which you are rolling back.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If you omit the </a:t>
                      </a: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TO SAVEPOINT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clause, the </a:t>
                      </a: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ROLLBACK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statement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rolls back the entire transaction. As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savepoints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are logical, there is</a:t>
                      </a:r>
                      <a:r>
                        <a:rPr lang="en-US" sz="1800" baseline="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no way to list the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savepoints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you have created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Rolling Back Changes</a:t>
            </a:r>
            <a:br>
              <a:rPr lang="en-US" dirty="0"/>
            </a:br>
            <a:r>
              <a:rPr lang="en-US" dirty="0"/>
              <a:t>to a Marker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UPDATE...</a:t>
            </a:r>
          </a:p>
          <a:p>
            <a:pPr>
              <a:buNone/>
            </a:pPr>
            <a:r>
              <a:rPr lang="en-US" dirty="0"/>
              <a:t>SAVEPOINT </a:t>
            </a:r>
            <a:r>
              <a:rPr lang="en-US" dirty="0" err="1"/>
              <a:t>update_done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Savepoint</a:t>
            </a:r>
            <a:r>
              <a:rPr lang="en-US" dirty="0"/>
              <a:t> created.</a:t>
            </a:r>
          </a:p>
          <a:p>
            <a:pPr>
              <a:buNone/>
            </a:pPr>
            <a:r>
              <a:rPr lang="en-US" dirty="0"/>
              <a:t>INSERT...</a:t>
            </a:r>
          </a:p>
          <a:p>
            <a:pPr>
              <a:buNone/>
            </a:pPr>
            <a:r>
              <a:rPr lang="en-US" dirty="0"/>
              <a:t>ROLLBACK TO </a:t>
            </a:r>
            <a:r>
              <a:rPr lang="en-US" dirty="0" err="1"/>
              <a:t>update_done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Rollback complete.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Implicit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automatic commit occurs under the following</a:t>
            </a:r>
          </a:p>
          <a:p>
            <a:r>
              <a:rPr lang="en-US" dirty="0"/>
              <a:t>circumstances:</a:t>
            </a:r>
          </a:p>
          <a:p>
            <a:pPr lvl="1"/>
            <a:r>
              <a:rPr lang="en-US" dirty="0"/>
              <a:t> DDL statement is issued</a:t>
            </a:r>
          </a:p>
          <a:p>
            <a:pPr lvl="1"/>
            <a:r>
              <a:rPr lang="en-US" dirty="0"/>
              <a:t> DCL statement is issued</a:t>
            </a:r>
          </a:p>
          <a:p>
            <a:pPr lvl="1"/>
            <a:r>
              <a:rPr lang="en-US" dirty="0"/>
              <a:t> Normal exit from </a:t>
            </a:r>
            <a:r>
              <a:rPr lang="en-US" i="1" dirty="0" err="1"/>
              <a:t>iSQL</a:t>
            </a:r>
            <a:r>
              <a:rPr lang="en-US" i="1" dirty="0"/>
              <a:t>*Plus, without explicitly</a:t>
            </a:r>
          </a:p>
          <a:p>
            <a:pPr lvl="1">
              <a:buNone/>
            </a:pPr>
            <a:r>
              <a:rPr lang="en-US" dirty="0"/>
              <a:t>		issuing COMMIT or ROLLBACK statements</a:t>
            </a:r>
          </a:p>
          <a:p>
            <a:r>
              <a:rPr lang="en-US" dirty="0"/>
              <a:t> An automatic rollback occurs under an abnormal</a:t>
            </a:r>
          </a:p>
          <a:p>
            <a:pPr>
              <a:buNone/>
            </a:pPr>
            <a:r>
              <a:rPr lang="en-US" dirty="0"/>
              <a:t>		termination of </a:t>
            </a:r>
            <a:r>
              <a:rPr lang="en-US" i="1" dirty="0" err="1"/>
              <a:t>iSQL</a:t>
            </a:r>
            <a:r>
              <a:rPr lang="en-US" i="1" dirty="0"/>
              <a:t>*Plus or a system failure.</a:t>
            </a: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of the Data</a:t>
            </a:r>
            <a:br>
              <a:rPr lang="en-US" dirty="0"/>
            </a:br>
            <a:r>
              <a:rPr lang="en-US" dirty="0"/>
              <a:t>Before COMMIT or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previous state of the data can be recovered.</a:t>
            </a:r>
          </a:p>
          <a:p>
            <a:r>
              <a:rPr lang="en-US" dirty="0"/>
              <a:t>The current user can review the results of the DML operations by using the SELECT statement.</a:t>
            </a:r>
          </a:p>
          <a:p>
            <a:r>
              <a:rPr lang="en-US" dirty="0"/>
              <a:t>Other users </a:t>
            </a:r>
            <a:r>
              <a:rPr lang="en-US" i="1" dirty="0"/>
              <a:t>cannot view the results of the DML </a:t>
            </a:r>
            <a:r>
              <a:rPr lang="en-US" dirty="0"/>
              <a:t>statements by the current user.</a:t>
            </a:r>
          </a:p>
          <a:p>
            <a:r>
              <a:rPr lang="en-US" dirty="0"/>
              <a:t>The affected rows are </a:t>
            </a:r>
            <a:r>
              <a:rPr lang="en-US" i="1" dirty="0"/>
              <a:t>locked; other users cannot change </a:t>
            </a:r>
            <a:r>
              <a:rPr lang="en-US" dirty="0"/>
              <a:t>the data within the affected rows.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Oprt</a:t>
            </a:r>
            <a:r>
              <a:rPr lang="en-US" dirty="0"/>
              <a:t>.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 + 300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of the Data after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changes are made permanent in the database.</a:t>
            </a:r>
          </a:p>
          <a:p>
            <a:r>
              <a:rPr lang="en-US" dirty="0"/>
              <a:t>The previous state of the data is permanently lost.</a:t>
            </a:r>
          </a:p>
          <a:p>
            <a:r>
              <a:rPr lang="en-US" dirty="0"/>
              <a:t>All users can view the results.</a:t>
            </a:r>
          </a:p>
          <a:p>
            <a:r>
              <a:rPr lang="en-US" dirty="0"/>
              <a:t>Locks on the affected rows are released; those rows</a:t>
            </a:r>
          </a:p>
          <a:p>
            <a:r>
              <a:rPr lang="en-US" dirty="0"/>
              <a:t>are available for other users to manipulate.</a:t>
            </a:r>
          </a:p>
          <a:p>
            <a:r>
              <a:rPr lang="en-US" dirty="0"/>
              <a:t>All </a:t>
            </a:r>
            <a:r>
              <a:rPr lang="en-US" dirty="0" err="1"/>
              <a:t>savepoints</a:t>
            </a:r>
            <a:r>
              <a:rPr lang="en-US" dirty="0"/>
              <a:t> are erased.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Committing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COMMIT;</a:t>
            </a:r>
          </a:p>
          <a:p>
            <a:pPr>
              <a:buNone/>
            </a:pPr>
            <a:r>
              <a:rPr lang="en-US" dirty="0"/>
              <a:t>Commit complete.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of the Data After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Discard all pending changes by using the ROLLBACK statement:</a:t>
            </a:r>
          </a:p>
          <a:p>
            <a:r>
              <a:rPr lang="en-US" dirty="0"/>
              <a:t> Data changes are undone.</a:t>
            </a:r>
          </a:p>
          <a:p>
            <a:r>
              <a:rPr lang="en-US" dirty="0"/>
              <a:t> Previous state of the data is restored.</a:t>
            </a:r>
          </a:p>
          <a:p>
            <a:r>
              <a:rPr lang="en-US" dirty="0"/>
              <a:t> Locks on the affected rows are released.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FROM </a:t>
            </a:r>
            <a:r>
              <a:rPr lang="en-US" dirty="0" err="1"/>
              <a:t>copy_emp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22 rows deleted.</a:t>
            </a:r>
          </a:p>
          <a:p>
            <a:pPr>
              <a:buNone/>
            </a:pPr>
            <a:r>
              <a:rPr lang="en-US" dirty="0"/>
              <a:t>	ROLLBACK;</a:t>
            </a:r>
          </a:p>
          <a:p>
            <a:pPr>
              <a:buNone/>
            </a:pPr>
            <a:r>
              <a:rPr lang="en-US" dirty="0"/>
              <a:t>	Rollback complete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Statement-Level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single DML statement fails during execution,</a:t>
            </a:r>
          </a:p>
          <a:p>
            <a:pPr>
              <a:buNone/>
            </a:pPr>
            <a:r>
              <a:rPr lang="en-US" dirty="0"/>
              <a:t>	only that statement is rolled back.</a:t>
            </a:r>
          </a:p>
          <a:p>
            <a:r>
              <a:rPr lang="en-US" dirty="0"/>
              <a:t>The Oracle server implements an implicit </a:t>
            </a:r>
            <a:r>
              <a:rPr lang="en-US" dirty="0" err="1"/>
              <a:t>savepoint</a:t>
            </a:r>
            <a:r>
              <a:rPr lang="en-US" dirty="0"/>
              <a:t>.</a:t>
            </a:r>
          </a:p>
          <a:p>
            <a:r>
              <a:rPr lang="en-US" dirty="0"/>
              <a:t>All other changes are retained.</a:t>
            </a:r>
          </a:p>
          <a:p>
            <a:r>
              <a:rPr lang="en-US" dirty="0"/>
              <a:t>The user should terminate transactions explicitly</a:t>
            </a:r>
          </a:p>
          <a:p>
            <a:pPr>
              <a:buNone/>
            </a:pPr>
            <a:r>
              <a:rPr lang="en-US" dirty="0"/>
              <a:t>	by executing a COMMIT or ROLLBACK statement.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consistency guarantees a consistent view of the data at all times.</a:t>
            </a:r>
          </a:p>
          <a:p>
            <a:r>
              <a:rPr lang="en-US" dirty="0"/>
              <a:t>Changes made by one user do not conflict with</a:t>
            </a:r>
          </a:p>
          <a:p>
            <a:r>
              <a:rPr lang="en-US" dirty="0"/>
              <a:t>Changes made by another user.</a:t>
            </a:r>
          </a:p>
          <a:p>
            <a:r>
              <a:rPr lang="en-US" dirty="0"/>
              <a:t>Read consistency ensures that on the same data:</a:t>
            </a:r>
          </a:p>
          <a:p>
            <a:pPr>
              <a:buNone/>
            </a:pPr>
            <a:r>
              <a:rPr lang="en-US" dirty="0"/>
              <a:t>	– Readers do not wait for writers.</a:t>
            </a:r>
          </a:p>
          <a:p>
            <a:pPr>
              <a:buNone/>
            </a:pPr>
            <a:r>
              <a:rPr lang="en-US" dirty="0"/>
              <a:t>	– Writers do not wait for readers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 Oracle database, locks:</a:t>
            </a:r>
          </a:p>
          <a:p>
            <a:r>
              <a:rPr lang="en-US" dirty="0"/>
              <a:t> Prevent destructive interaction between</a:t>
            </a:r>
          </a:p>
          <a:p>
            <a:pPr>
              <a:buNone/>
            </a:pPr>
            <a:r>
              <a:rPr lang="en-US" dirty="0"/>
              <a:t>	concurrent transactions</a:t>
            </a:r>
          </a:p>
          <a:p>
            <a:r>
              <a:rPr lang="en-US" dirty="0"/>
              <a:t> Require no user action</a:t>
            </a:r>
          </a:p>
          <a:p>
            <a:r>
              <a:rPr lang="en-US" dirty="0"/>
              <a:t> Automatically use the lowest level of restrictiveness</a:t>
            </a:r>
          </a:p>
          <a:p>
            <a:r>
              <a:rPr lang="en-US" dirty="0"/>
              <a:t> Are held for the duration of the transaction</a:t>
            </a:r>
          </a:p>
          <a:p>
            <a:r>
              <a:rPr lang="en-US" dirty="0"/>
              <a:t> Are of two types: explicit locking and implicit</a:t>
            </a:r>
          </a:p>
          <a:p>
            <a:r>
              <a:rPr lang="en-US" dirty="0"/>
              <a:t>locking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Implicit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Two lock modes:</a:t>
            </a:r>
          </a:p>
          <a:p>
            <a:pPr>
              <a:buNone/>
            </a:pPr>
            <a:r>
              <a:rPr lang="en-US" dirty="0"/>
              <a:t>	– Exclusive: Locks out other users</a:t>
            </a:r>
          </a:p>
          <a:p>
            <a:pPr>
              <a:buNone/>
            </a:pPr>
            <a:r>
              <a:rPr lang="en-US"/>
              <a:t>	– </a:t>
            </a:r>
            <a:r>
              <a:rPr lang="en-US" dirty="0"/>
              <a:t>Share: Allows other users to access</a:t>
            </a:r>
          </a:p>
          <a:p>
            <a:r>
              <a:rPr lang="en-US" dirty="0"/>
              <a:t> High level of data concurrency:</a:t>
            </a:r>
          </a:p>
          <a:p>
            <a:pPr>
              <a:buNone/>
            </a:pPr>
            <a:r>
              <a:rPr lang="en-US" dirty="0"/>
              <a:t>	– DML: Table share, row exclusive</a:t>
            </a:r>
          </a:p>
          <a:p>
            <a:pPr>
              <a:buNone/>
            </a:pPr>
            <a:r>
              <a:rPr lang="en-US" dirty="0"/>
              <a:t>	– Queries: No locks required</a:t>
            </a:r>
          </a:p>
          <a:p>
            <a:pPr>
              <a:buNone/>
            </a:pPr>
            <a:r>
              <a:rPr lang="en-US" dirty="0"/>
              <a:t>	– DDL: Protects object definitions</a:t>
            </a:r>
          </a:p>
          <a:p>
            <a:r>
              <a:rPr lang="en-US" dirty="0"/>
              <a:t> Locks held until commit or rollback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E577-F506-446F-6511-AD683441C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sz="4800" dirty="0"/>
          </a:p>
          <a:p>
            <a:pPr algn="ctr">
              <a:buNone/>
            </a:pPr>
            <a:r>
              <a:rPr lang="en-US" sz="6000" dirty="0"/>
              <a:t>DCL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Control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multiple-user environment, you want to maintain security of the database access and use.</a:t>
            </a:r>
          </a:p>
          <a:p>
            <a:endParaRPr lang="en-US" dirty="0"/>
          </a:p>
          <a:p>
            <a:r>
              <a:rPr lang="en-US" dirty="0"/>
              <a:t>Oracle server database  can give you security for </a:t>
            </a:r>
          </a:p>
          <a:p>
            <a:pPr lvl="1"/>
            <a:r>
              <a:rPr lang="en-US" sz="3200" dirty="0"/>
              <a:t>Access of data.</a:t>
            </a:r>
          </a:p>
          <a:p>
            <a:pPr lvl="1"/>
            <a:r>
              <a:rPr lang="en-US" sz="3200" dirty="0"/>
              <a:t>Giving privileges on the data to user or group</a:t>
            </a:r>
          </a:p>
          <a:p>
            <a:pPr lvl="1"/>
            <a:r>
              <a:rPr lang="en-US" sz="3200" dirty="0"/>
              <a:t>Revoking privileges back from the user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Controlling User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Database Security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5182394" y="2514600"/>
            <a:ext cx="761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438400" y="2819400"/>
            <a:ext cx="6553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020094" y="33139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8535194" y="3275806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1905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SYSTEM SECURITY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600" y="3657600"/>
            <a:ext cx="1676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SECURITY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247900" y="43815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8800" y="464820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SYSTEM LEVEL ACCESS</a:t>
            </a:r>
          </a:p>
          <a:p>
            <a:r>
              <a:rPr lang="en-US" dirty="0"/>
              <a:t>  e.g. </a:t>
            </a:r>
          </a:p>
          <a:p>
            <a:r>
              <a:rPr lang="en-US" dirty="0"/>
              <a:t>--USER NAME</a:t>
            </a:r>
          </a:p>
          <a:p>
            <a:pPr>
              <a:buFontTx/>
              <a:buChar char="-"/>
            </a:pPr>
            <a:r>
              <a:rPr lang="en-US" dirty="0"/>
              <a:t>-PASSWORD</a:t>
            </a:r>
          </a:p>
        </p:txBody>
      </p:sp>
      <p:cxnSp>
        <p:nvCxnSpPr>
          <p:cNvPr id="26" name="Straight Connector 25"/>
          <p:cNvCxnSpPr>
            <a:stCxn id="17" idx="2"/>
          </p:cNvCxnSpPr>
          <p:nvPr/>
        </p:nvCxnSpPr>
        <p:spPr>
          <a:xfrm rot="5400000">
            <a:off x="8795266" y="4299466"/>
            <a:ext cx="5450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58200" y="4572000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ACCESS &amp; USE OF DATABASE OBJECTS</a:t>
            </a:r>
          </a:p>
          <a:p>
            <a:r>
              <a:rPr lang="en-US" dirty="0"/>
              <a:t>e.g.  ACCESS TO DATABSE OBJECTS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*  /  	+	-</a:t>
            </a:r>
          </a:p>
          <a:p>
            <a:r>
              <a:rPr lang="en-US" dirty="0"/>
              <a:t>Multiplication and division take priority over addition and subtraction.</a:t>
            </a:r>
          </a:p>
          <a:p>
            <a:r>
              <a:rPr lang="en-US" dirty="0"/>
              <a:t> Operators of the same priority are evaluated from left to right.</a:t>
            </a:r>
          </a:p>
          <a:p>
            <a:r>
              <a:rPr lang="en-US" dirty="0"/>
              <a:t> Parentheses are used to force prioritized evaluation and to clarify statements.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database administrator has high-level system privileges for tasks such as:</a:t>
            </a:r>
          </a:p>
          <a:p>
            <a:r>
              <a:rPr lang="en-US" dirty="0">
                <a:latin typeface="Times New Roman"/>
                <a:ea typeface="Calibri"/>
                <a:cs typeface="Times New Roman"/>
              </a:rPr>
              <a:t>Typical DBA Privileges</a:t>
            </a:r>
            <a:endParaRPr lang="en-US" dirty="0">
              <a:ea typeface="Calibri"/>
              <a:cs typeface="Times New Roman"/>
            </a:endParaRPr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76751"/>
              </p:ext>
            </p:extLst>
          </p:nvPr>
        </p:nvGraphicFramePr>
        <p:xfrm>
          <a:off x="2286000" y="2862470"/>
          <a:ext cx="7467600" cy="3616598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9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System Privilege 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Operations Authorized</a:t>
                      </a:r>
                      <a:r>
                        <a:rPr lang="en-US" sz="2000" b="1" baseline="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"/>
                          <a:ea typeface="Calibri"/>
                          <a:cs typeface="Courier"/>
                        </a:rPr>
                        <a:t>CREATE USER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Grantee can create other Oracle users (a privilege required</a:t>
                      </a:r>
                      <a:r>
                        <a:rPr lang="en-US" sz="1800" baseline="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for a DBA role).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"/>
                          <a:ea typeface="Calibri"/>
                          <a:cs typeface="Courier"/>
                        </a:rPr>
                        <a:t>DROP USER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Grantee can drop another user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"/>
                          <a:ea typeface="Calibri"/>
                          <a:cs typeface="Courier"/>
                        </a:rPr>
                        <a:t>DROP ANY TABLE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Grantee can drop a table in any schema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"/>
                          <a:ea typeface="Calibri"/>
                          <a:cs typeface="Courier"/>
                        </a:rPr>
                        <a:t>BACKUP ANY TABLE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Grantee can back up any table in any schema with the</a:t>
                      </a:r>
                      <a:r>
                        <a:rPr lang="en-US" sz="1800" baseline="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export utility.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"/>
                          <a:ea typeface="Calibri"/>
                          <a:cs typeface="Courier"/>
                        </a:rPr>
                        <a:t>SELECT ANY TABLE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Grantee can query tables, views, or snapshots in any </a:t>
                      </a:r>
                      <a:r>
                        <a:rPr lang="en-US" sz="1800" baseline="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schema.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9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"/>
                          <a:ea typeface="Calibri"/>
                          <a:cs typeface="Courier"/>
                        </a:rPr>
                        <a:t>CREATE ANY TABLE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Grantee can create tables in any schema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DBA creates users by using the CREATE USER</a:t>
            </a:r>
          </a:p>
          <a:p>
            <a:pPr>
              <a:buNone/>
            </a:pPr>
            <a:r>
              <a:rPr lang="en-US" dirty="0"/>
              <a:t>	statement.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User created.</a:t>
            </a:r>
          </a:p>
          <a:p>
            <a:pPr>
              <a:buNone/>
            </a:pPr>
            <a:r>
              <a:rPr lang="en-US" dirty="0"/>
              <a:t>	CREATE USER </a:t>
            </a:r>
            <a:r>
              <a:rPr lang="en-US" i="1" dirty="0" err="1"/>
              <a:t>user</a:t>
            </a:r>
            <a:endParaRPr lang="en-US" i="1" dirty="0"/>
          </a:p>
          <a:p>
            <a:pPr>
              <a:buNone/>
            </a:pPr>
            <a:r>
              <a:rPr lang="en-US" dirty="0"/>
              <a:t>	IDENTIFIED BY </a:t>
            </a:r>
            <a:r>
              <a:rPr lang="en-US" i="1" dirty="0"/>
              <a:t>password;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Example:-</a:t>
            </a:r>
          </a:p>
          <a:p>
            <a:pPr>
              <a:buNone/>
            </a:pPr>
            <a:r>
              <a:rPr lang="en-US" dirty="0"/>
              <a:t>CREATE USER </a:t>
            </a:r>
            <a:r>
              <a:rPr lang="en-US" dirty="0" err="1"/>
              <a:t>scott</a:t>
            </a:r>
            <a:endParaRPr lang="en-US" dirty="0"/>
          </a:p>
          <a:p>
            <a:pPr>
              <a:buNone/>
            </a:pPr>
            <a:r>
              <a:rPr lang="en-US" dirty="0"/>
              <a:t>IDENTIFIED BY tiger;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System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a user is created, the DBA can grant specific</a:t>
            </a:r>
          </a:p>
          <a:p>
            <a:pPr>
              <a:buNone/>
            </a:pPr>
            <a:r>
              <a:rPr lang="en-US" dirty="0"/>
              <a:t>	system privileges to a user.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An application developer, for example, may have</a:t>
            </a:r>
          </a:p>
          <a:p>
            <a:pPr>
              <a:buNone/>
            </a:pPr>
            <a:r>
              <a:rPr lang="en-US" dirty="0"/>
              <a:t>	the following system privileges:</a:t>
            </a:r>
          </a:p>
          <a:p>
            <a:pPr lvl="1">
              <a:buNone/>
            </a:pPr>
            <a:r>
              <a:rPr lang="en-US" dirty="0"/>
              <a:t>– CREATE SESSION</a:t>
            </a:r>
          </a:p>
          <a:p>
            <a:pPr lvl="1">
              <a:buNone/>
            </a:pPr>
            <a:r>
              <a:rPr lang="en-US" dirty="0"/>
              <a:t>– CREATE TABLE</a:t>
            </a:r>
          </a:p>
          <a:p>
            <a:pPr lvl="1">
              <a:buNone/>
            </a:pPr>
            <a:r>
              <a:rPr lang="en-US" dirty="0"/>
              <a:t>– CREATE SEQUENCE</a:t>
            </a:r>
          </a:p>
          <a:p>
            <a:pPr lvl="1">
              <a:buNone/>
            </a:pPr>
            <a:r>
              <a:rPr lang="en-US" dirty="0"/>
              <a:t>– CREATE VIEW</a:t>
            </a:r>
          </a:p>
          <a:p>
            <a:pPr lvl="1">
              <a:buNone/>
            </a:pPr>
            <a:r>
              <a:rPr lang="en-US" dirty="0"/>
              <a:t>– CREATE PROCEDURE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Granting System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DBA can grant a user specific system privileges.</a:t>
            </a:r>
          </a:p>
          <a:p>
            <a:endParaRPr lang="en-US" dirty="0"/>
          </a:p>
          <a:p>
            <a:r>
              <a:rPr lang="en-US" dirty="0"/>
              <a:t>GRANT create session, create table,</a:t>
            </a:r>
          </a:p>
          <a:p>
            <a:pPr>
              <a:buNone/>
            </a:pPr>
            <a:r>
              <a:rPr lang="en-US" dirty="0"/>
              <a:t>create sequence, create view</a:t>
            </a:r>
          </a:p>
          <a:p>
            <a:pPr>
              <a:buNone/>
            </a:pPr>
            <a:r>
              <a:rPr lang="en-US" dirty="0"/>
              <a:t>TO </a:t>
            </a:r>
            <a:r>
              <a:rPr lang="en-US" dirty="0" err="1"/>
              <a:t>scott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Grant succeeded.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role is a named group of related privileges that can be granted to the user.</a:t>
            </a:r>
          </a:p>
          <a:p>
            <a:r>
              <a:rPr lang="en-US" dirty="0"/>
              <a:t> This method makes it easier to revoke and maintain privileges.</a:t>
            </a:r>
          </a:p>
          <a:p>
            <a:r>
              <a:rPr lang="en-US" dirty="0"/>
              <a:t>A user can have access to several roles, and several users can be assigned the same role.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and Granting Privileges to a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role</a:t>
            </a:r>
          </a:p>
          <a:p>
            <a:pPr>
              <a:buNone/>
            </a:pPr>
            <a:r>
              <a:rPr lang="en-US" dirty="0"/>
              <a:t>			CREATE ROLE manager;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r>
              <a:rPr lang="en-US" dirty="0"/>
              <a:t>Grant privileges to a role</a:t>
            </a:r>
          </a:p>
          <a:p>
            <a:pPr>
              <a:buNone/>
            </a:pPr>
            <a:r>
              <a:rPr lang="en-US" dirty="0"/>
              <a:t>			GRANT create table, create view</a:t>
            </a:r>
          </a:p>
          <a:p>
            <a:pPr>
              <a:buNone/>
            </a:pPr>
            <a:r>
              <a:rPr lang="en-US" dirty="0"/>
              <a:t>			TO manager;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Grant a role to users</a:t>
            </a:r>
          </a:p>
          <a:p>
            <a:pPr>
              <a:buNone/>
            </a:pPr>
            <a:r>
              <a:rPr lang="en-US" dirty="0"/>
              <a:t>			GRANT manager TO DEHAAN,KOCHHAR;</a:t>
            </a:r>
          </a:p>
          <a:p>
            <a:pPr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Changing Your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DBA creates your user account and initializes your password.</a:t>
            </a:r>
          </a:p>
          <a:p>
            <a:endParaRPr lang="en-US" dirty="0"/>
          </a:p>
          <a:p>
            <a:r>
              <a:rPr lang="en-US" dirty="0"/>
              <a:t> You can change your password by using the</a:t>
            </a:r>
          </a:p>
          <a:p>
            <a:r>
              <a:rPr lang="en-US" dirty="0"/>
              <a:t>ALTER USER statement.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ALTER USER </a:t>
            </a:r>
            <a:r>
              <a:rPr lang="en-US" dirty="0" err="1"/>
              <a:t>scott</a:t>
            </a:r>
            <a:endParaRPr lang="en-US" dirty="0"/>
          </a:p>
          <a:p>
            <a:pPr>
              <a:buNone/>
            </a:pPr>
            <a:r>
              <a:rPr lang="en-US" dirty="0"/>
              <a:t>	IDENTIFIED BY lion;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F279E-DA6C-564C-B822-56E7683E1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>
              <a:buNone/>
            </a:pPr>
            <a:r>
              <a:rPr lang="en-US" dirty="0"/>
              <a:t>OBJECT PRIVILEGES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object privilege is a privilege or right to perform a particular action on a specific table, </a:t>
            </a:r>
            <a:r>
              <a:rPr lang="en-US" i="1" dirty="0" err="1"/>
              <a:t>view,</a:t>
            </a:r>
            <a:r>
              <a:rPr lang="en-US" dirty="0" err="1"/>
              <a:t>sequence</a:t>
            </a:r>
            <a:r>
              <a:rPr lang="en-US" dirty="0"/>
              <a:t>, or procedure.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Privileges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707295"/>
              </p:ext>
            </p:extLst>
          </p:nvPr>
        </p:nvGraphicFramePr>
        <p:xfrm>
          <a:off x="757859" y="1644095"/>
          <a:ext cx="11056935" cy="4495804"/>
        </p:xfrm>
        <a:graphic>
          <a:graphicData uri="http://schemas.openxmlformats.org/drawingml/2006/table">
            <a:tbl>
              <a:tblPr/>
              <a:tblGrid>
                <a:gridCol w="248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6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Object Privilege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Table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View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Sequence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Procedure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"/>
                          <a:ea typeface="Calibri"/>
                          <a:cs typeface="Courier"/>
                        </a:rPr>
                        <a:t>ALTER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"/>
                          <a:ea typeface="Calibri"/>
                          <a:cs typeface="Courier"/>
                        </a:rPr>
                        <a:t>DELETE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"/>
                          <a:ea typeface="Calibri"/>
                          <a:cs typeface="Courier"/>
                        </a:rPr>
                        <a:t>EXECUTE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"/>
                          <a:ea typeface="Calibri"/>
                          <a:cs typeface="Courier"/>
                        </a:rPr>
                        <a:t>INDEX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"/>
                          <a:ea typeface="Calibri"/>
                          <a:cs typeface="Courier"/>
                        </a:rPr>
                        <a:t>INSERT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"/>
                          <a:ea typeface="Calibri"/>
                          <a:cs typeface="Courier"/>
                        </a:rPr>
                        <a:t>REFERENCES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"/>
                          <a:ea typeface="Calibri"/>
                          <a:cs typeface="Courier"/>
                        </a:rPr>
                        <a:t>SELECT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ourier"/>
                          <a:ea typeface="Calibri"/>
                          <a:cs typeface="Courier"/>
                        </a:rPr>
                        <a:t>UPDATE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2286000"/>
            <a:ext cx="762000" cy="304800"/>
          </a:xfrm>
          <a:prstGeom prst="rect">
            <a:avLst/>
          </a:prstGeom>
        </p:spPr>
      </p:pic>
      <p:pic>
        <p:nvPicPr>
          <p:cNvPr id="7" name="Picture 6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2743200"/>
            <a:ext cx="762000" cy="304800"/>
          </a:xfrm>
          <a:prstGeom prst="rect">
            <a:avLst/>
          </a:prstGeom>
        </p:spPr>
      </p:pic>
      <p:pic>
        <p:nvPicPr>
          <p:cNvPr id="8" name="Picture 7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505200"/>
            <a:ext cx="762000" cy="304800"/>
          </a:xfrm>
          <a:prstGeom prst="rect">
            <a:avLst/>
          </a:prstGeom>
        </p:spPr>
      </p:pic>
      <p:pic>
        <p:nvPicPr>
          <p:cNvPr id="9" name="Picture 8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962400"/>
            <a:ext cx="762000" cy="304800"/>
          </a:xfrm>
          <a:prstGeom prst="rect">
            <a:avLst/>
          </a:prstGeom>
        </p:spPr>
      </p:pic>
      <p:pic>
        <p:nvPicPr>
          <p:cNvPr id="10" name="Picture 9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4572000"/>
            <a:ext cx="762000" cy="304800"/>
          </a:xfrm>
          <a:prstGeom prst="rect">
            <a:avLst/>
          </a:prstGeom>
        </p:spPr>
      </p:pic>
      <p:pic>
        <p:nvPicPr>
          <p:cNvPr id="11" name="Picture 10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5105400"/>
            <a:ext cx="762000" cy="304800"/>
          </a:xfrm>
          <a:prstGeom prst="rect">
            <a:avLst/>
          </a:prstGeom>
        </p:spPr>
      </p:pic>
      <p:pic>
        <p:nvPicPr>
          <p:cNvPr id="12" name="Picture 11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5562600"/>
            <a:ext cx="762000" cy="304800"/>
          </a:xfrm>
          <a:prstGeom prst="rect">
            <a:avLst/>
          </a:prstGeom>
        </p:spPr>
      </p:pic>
      <p:pic>
        <p:nvPicPr>
          <p:cNvPr id="13" name="Picture 12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2667000"/>
            <a:ext cx="762000" cy="304800"/>
          </a:xfrm>
          <a:prstGeom prst="rect">
            <a:avLst/>
          </a:prstGeom>
        </p:spPr>
      </p:pic>
      <p:pic>
        <p:nvPicPr>
          <p:cNvPr id="14" name="Picture 13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3962400"/>
            <a:ext cx="762000" cy="304800"/>
          </a:xfrm>
          <a:prstGeom prst="rect">
            <a:avLst/>
          </a:prstGeom>
        </p:spPr>
      </p:pic>
      <p:pic>
        <p:nvPicPr>
          <p:cNvPr id="15" name="Picture 14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4572000"/>
            <a:ext cx="762000" cy="304800"/>
          </a:xfrm>
          <a:prstGeom prst="rect">
            <a:avLst/>
          </a:prstGeom>
        </p:spPr>
      </p:pic>
      <p:pic>
        <p:nvPicPr>
          <p:cNvPr id="16" name="Picture 15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5105400"/>
            <a:ext cx="762000" cy="304800"/>
          </a:xfrm>
          <a:prstGeom prst="rect">
            <a:avLst/>
          </a:prstGeom>
        </p:spPr>
      </p:pic>
      <p:pic>
        <p:nvPicPr>
          <p:cNvPr id="17" name="Picture 16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5486400"/>
            <a:ext cx="762000" cy="304800"/>
          </a:xfrm>
          <a:prstGeom prst="rect">
            <a:avLst/>
          </a:prstGeom>
        </p:spPr>
      </p:pic>
      <p:pic>
        <p:nvPicPr>
          <p:cNvPr id="18" name="Picture 17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0"/>
            <a:ext cx="762000" cy="304800"/>
          </a:xfrm>
          <a:prstGeom prst="rect">
            <a:avLst/>
          </a:prstGeom>
        </p:spPr>
      </p:pic>
      <p:pic>
        <p:nvPicPr>
          <p:cNvPr id="19" name="Picture 18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49818" y="5105400"/>
            <a:ext cx="762000" cy="304800"/>
          </a:xfrm>
          <a:prstGeom prst="rect">
            <a:avLst/>
          </a:prstGeom>
        </p:spPr>
      </p:pic>
      <p:pic>
        <p:nvPicPr>
          <p:cNvPr id="20" name="Picture 19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0409" y="3124200"/>
            <a:ext cx="762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Example of Use of Parenthesis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12*sal+100</a:t>
            </a:r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12*(sal+100)</a:t>
            </a:r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privileges vary from object to object.</a:t>
            </a:r>
          </a:p>
          <a:p>
            <a:r>
              <a:rPr lang="en-US" dirty="0"/>
              <a:t>An owner has all the privileges on the object.</a:t>
            </a:r>
          </a:p>
          <a:p>
            <a:r>
              <a:rPr lang="en-US" dirty="0"/>
              <a:t>An owner can give specific privileges on that owner’s object.</a:t>
            </a:r>
          </a:p>
          <a:p>
            <a:endParaRPr lang="en-US" dirty="0"/>
          </a:p>
          <a:p>
            <a:r>
              <a:rPr lang="en-US" dirty="0"/>
              <a:t>GRANT </a:t>
            </a:r>
            <a:r>
              <a:rPr lang="en-US" i="1" dirty="0" err="1"/>
              <a:t>object_priv</a:t>
            </a:r>
            <a:r>
              <a:rPr lang="en-US" i="1" dirty="0"/>
              <a:t> [(columns)]</a:t>
            </a:r>
          </a:p>
          <a:p>
            <a:pPr>
              <a:buNone/>
            </a:pPr>
            <a:r>
              <a:rPr lang="en-US" dirty="0"/>
              <a:t>		ON </a:t>
            </a:r>
            <a:r>
              <a:rPr lang="en-US" i="1" dirty="0"/>
              <a:t>object</a:t>
            </a:r>
          </a:p>
          <a:p>
            <a:pPr>
              <a:buNone/>
            </a:pPr>
            <a:r>
              <a:rPr lang="en-US" dirty="0"/>
              <a:t>		TO {</a:t>
            </a:r>
            <a:r>
              <a:rPr lang="en-US" i="1" dirty="0" err="1"/>
              <a:t>user|role|PUBLIC</a:t>
            </a:r>
            <a:r>
              <a:rPr lang="en-US" i="1" dirty="0"/>
              <a:t>}</a:t>
            </a:r>
          </a:p>
          <a:p>
            <a:pPr>
              <a:buNone/>
            </a:pPr>
            <a:r>
              <a:rPr lang="en-US" dirty="0"/>
              <a:t>		[WITH GRANT OPTION];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Granting Object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Grant query privileges on the EMPLOYEES table.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GRANT select</a:t>
            </a:r>
          </a:p>
          <a:p>
            <a:pPr>
              <a:buNone/>
            </a:pPr>
            <a:r>
              <a:rPr lang="en-US" dirty="0"/>
              <a:t>	ON employees</a:t>
            </a:r>
          </a:p>
          <a:p>
            <a:pPr>
              <a:buNone/>
            </a:pPr>
            <a:r>
              <a:rPr lang="en-US" dirty="0"/>
              <a:t>	TO sue, rich;</a:t>
            </a:r>
          </a:p>
          <a:p>
            <a:pPr>
              <a:buNone/>
            </a:pPr>
            <a:r>
              <a:rPr lang="en-US" dirty="0"/>
              <a:t>Grant succeeded.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Grant privileges to update specific columns to users and roles.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GRANT update (</a:t>
            </a:r>
            <a:r>
              <a:rPr lang="en-US" dirty="0" err="1"/>
              <a:t>department_name</a:t>
            </a:r>
            <a:r>
              <a:rPr lang="en-US" dirty="0"/>
              <a:t>, </a:t>
            </a:r>
            <a:r>
              <a:rPr lang="en-US" dirty="0" err="1"/>
              <a:t>location_id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ON departments</a:t>
            </a:r>
          </a:p>
          <a:p>
            <a:pPr>
              <a:buNone/>
            </a:pPr>
            <a:r>
              <a:rPr lang="en-US" dirty="0"/>
              <a:t>	TO </a:t>
            </a:r>
            <a:r>
              <a:rPr lang="en-US" dirty="0" err="1"/>
              <a:t>scott</a:t>
            </a:r>
            <a:r>
              <a:rPr lang="en-US" dirty="0"/>
              <a:t>, manager;</a:t>
            </a:r>
          </a:p>
          <a:p>
            <a:pPr>
              <a:buNone/>
            </a:pPr>
            <a:r>
              <a:rPr lang="en-US" dirty="0"/>
              <a:t>Grant succeeded.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WITH GRANT OPTION and PUBLIC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Give a user authority to pass along privileges.</a:t>
            </a:r>
          </a:p>
          <a:p>
            <a:pPr>
              <a:buNone/>
            </a:pPr>
            <a:r>
              <a:rPr lang="en-US" dirty="0"/>
              <a:t>GRANT select, insert</a:t>
            </a:r>
          </a:p>
          <a:p>
            <a:pPr>
              <a:buNone/>
            </a:pPr>
            <a:r>
              <a:rPr lang="en-US" dirty="0"/>
              <a:t>ON departments</a:t>
            </a:r>
          </a:p>
          <a:p>
            <a:pPr>
              <a:buNone/>
            </a:pPr>
            <a:r>
              <a:rPr lang="en-US" dirty="0"/>
              <a:t>TO </a:t>
            </a:r>
            <a:r>
              <a:rPr lang="en-US" dirty="0" err="1"/>
              <a:t>scott</a:t>
            </a:r>
            <a:endParaRPr lang="en-US" dirty="0"/>
          </a:p>
          <a:p>
            <a:pPr>
              <a:buNone/>
            </a:pPr>
            <a:r>
              <a:rPr lang="en-US" dirty="0"/>
              <a:t>WITH GRANT OPTION;</a:t>
            </a:r>
          </a:p>
          <a:p>
            <a:pPr>
              <a:buNone/>
            </a:pPr>
            <a:r>
              <a:rPr lang="en-US" dirty="0"/>
              <a:t>Grant succeeded.</a:t>
            </a:r>
          </a:p>
          <a:p>
            <a:endParaRPr lang="en-US" dirty="0"/>
          </a:p>
          <a:p>
            <a:r>
              <a:rPr lang="en-US" dirty="0"/>
              <a:t> Allow all users on the system to query data from </a:t>
            </a:r>
          </a:p>
          <a:p>
            <a:pPr>
              <a:buNone/>
            </a:pPr>
            <a:r>
              <a:rPr lang="en-US" dirty="0"/>
              <a:t>Alice’s DEPARTMENTS table.</a:t>
            </a:r>
          </a:p>
          <a:p>
            <a:pPr>
              <a:buNone/>
            </a:pPr>
            <a:r>
              <a:rPr lang="en-US" dirty="0"/>
              <a:t>GRANT select</a:t>
            </a:r>
          </a:p>
          <a:p>
            <a:pPr>
              <a:buNone/>
            </a:pPr>
            <a:r>
              <a:rPr lang="en-US" dirty="0"/>
              <a:t>ON </a:t>
            </a:r>
            <a:r>
              <a:rPr lang="en-US" dirty="0" err="1"/>
              <a:t>alice.departments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TO PUBLIC;</a:t>
            </a:r>
          </a:p>
          <a:p>
            <a:pPr>
              <a:buNone/>
            </a:pPr>
            <a:r>
              <a:rPr lang="en-US" dirty="0"/>
              <a:t>Grant succeeded.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Data Dictionary For Checking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ROLE_SYS_PRIVS 		System privileges granted to roles</a:t>
            </a:r>
          </a:p>
          <a:p>
            <a:r>
              <a:rPr lang="en-US" dirty="0"/>
              <a:t>ROLE_TAB_PRIVS 		Table privileges granted to roles</a:t>
            </a:r>
          </a:p>
          <a:p>
            <a:r>
              <a:rPr lang="en-US" dirty="0"/>
              <a:t>USER_ROLE_PRIVS 		Roles accessible by the user</a:t>
            </a:r>
          </a:p>
          <a:p>
            <a:r>
              <a:rPr lang="en-US" dirty="0"/>
              <a:t>USER_TAB_PRIVS_MADE 	Object privileges granted on the</a:t>
            </a:r>
          </a:p>
          <a:p>
            <a:pPr>
              <a:buNone/>
            </a:pPr>
            <a:r>
              <a:rPr lang="en-US" dirty="0"/>
              <a:t>					user’s objects</a:t>
            </a:r>
          </a:p>
          <a:p>
            <a:r>
              <a:rPr lang="en-US" dirty="0"/>
              <a:t>USER_TAB_PRIVS_RECD 	Object privileges granted to the user</a:t>
            </a:r>
          </a:p>
          <a:p>
            <a:r>
              <a:rPr lang="en-US" dirty="0"/>
              <a:t>USER_COL_PRIVS_MADE 	Object privileges granted on the</a:t>
            </a:r>
          </a:p>
          <a:p>
            <a:pPr>
              <a:buNone/>
            </a:pPr>
            <a:r>
              <a:rPr lang="en-US" dirty="0"/>
              <a:t>					columns of the user’s objects</a:t>
            </a:r>
          </a:p>
          <a:p>
            <a:r>
              <a:rPr lang="en-US" dirty="0"/>
              <a:t>USER_COL_PRIVS_RECD 	Object privileges granted to the</a:t>
            </a:r>
          </a:p>
          <a:p>
            <a:pPr>
              <a:buNone/>
            </a:pPr>
            <a:r>
              <a:rPr lang="en-US" dirty="0"/>
              <a:t>					user on specific columns</a:t>
            </a:r>
          </a:p>
          <a:p>
            <a:r>
              <a:rPr lang="en-US" dirty="0"/>
              <a:t>USER_SYS_PRIVS 		Lists system privileges granted to the</a:t>
            </a:r>
          </a:p>
          <a:p>
            <a:pPr>
              <a:buNone/>
            </a:pPr>
            <a:r>
              <a:rPr lang="en-US" dirty="0"/>
              <a:t>					user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Revoke Object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use the REVOKE statement to revoke privileges granted to other users.</a:t>
            </a:r>
          </a:p>
          <a:p>
            <a:endParaRPr lang="en-US" dirty="0"/>
          </a:p>
          <a:p>
            <a:r>
              <a:rPr lang="en-US" dirty="0"/>
              <a:t>Privileges granted to others through the</a:t>
            </a:r>
          </a:p>
          <a:p>
            <a:pPr>
              <a:buNone/>
            </a:pPr>
            <a:r>
              <a:rPr lang="en-US" dirty="0"/>
              <a:t>  WITH GRANT OPTION clause are also revoked.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REVOKE {privilege [, privilege...]|ALL}</a:t>
            </a:r>
          </a:p>
          <a:p>
            <a:pPr>
              <a:buNone/>
            </a:pPr>
            <a:r>
              <a:rPr lang="en-US" dirty="0"/>
              <a:t> ON object</a:t>
            </a:r>
          </a:p>
          <a:p>
            <a:pPr>
              <a:buNone/>
            </a:pPr>
            <a:r>
              <a:rPr lang="en-US" dirty="0"/>
              <a:t> FROM {user[, user...]|</a:t>
            </a:r>
            <a:r>
              <a:rPr lang="en-US" dirty="0" err="1"/>
              <a:t>role|PUBLIC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 [CASCADE CONSTRAINTS];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user Alice, revoke the SELECT and INSERT privileges given to user Scott on the DEPARTMENTS table.</a:t>
            </a:r>
            <a:endParaRPr lang="en-US"/>
          </a:p>
          <a:p>
            <a:endParaRPr lang="en-US" dirty="0"/>
          </a:p>
          <a:p>
            <a:r>
              <a:rPr lang="en-US" dirty="0"/>
              <a:t>REVOKE select, insert</a:t>
            </a:r>
          </a:p>
          <a:p>
            <a:pPr>
              <a:buNone/>
            </a:pPr>
            <a:r>
              <a:rPr lang="en-US" dirty="0"/>
              <a:t>ON departments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scott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Revoke succeeded.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8137776" y="2139950"/>
            <a:ext cx="2981073" cy="2933700"/>
          </a:xfrm>
          <a:prstGeom prst="roundRect">
            <a:avLst>
              <a:gd name="adj" fmla="val 4684"/>
            </a:avLst>
          </a:prstGeom>
          <a:solidFill>
            <a:srgbClr val="E6F8FC">
              <a:alpha val="66000"/>
            </a:srgbClr>
          </a:solidFill>
          <a:ln>
            <a:gradFill>
              <a:gsLst>
                <a:gs pos="0">
                  <a:srgbClr val="00B2DC"/>
                </a:gs>
                <a:gs pos="100000">
                  <a:srgbClr val="E97F74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BE79CD-45E1-533C-1C1D-51603994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4" y="1430535"/>
            <a:ext cx="5952723" cy="34576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F164FF-1AD4-F518-61B6-FE82545DE9E6}"/>
              </a:ext>
            </a:extLst>
          </p:cNvPr>
          <p:cNvSpPr txBox="1"/>
          <p:nvPr/>
        </p:nvSpPr>
        <p:spPr>
          <a:xfrm>
            <a:off x="4983658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304, City Tower 2, Near Crown Plaza, Sheikh Zayed Road. Dubai, UAE.</a:t>
            </a:r>
          </a:p>
          <a:p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PO.Box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- 213279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E4EB23-4422-3123-373F-7C53548449A0}"/>
              </a:ext>
            </a:extLst>
          </p:cNvPr>
          <p:cNvSpPr txBox="1"/>
          <p:nvPr/>
        </p:nvSpPr>
        <p:spPr>
          <a:xfrm>
            <a:off x="1779667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Shivaji Niketan,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Tejas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Society, Behind Kothrud Bus Stand, Near Mantri Park, Kothrud, Pune - 411029.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1CF517-7F3C-D6B8-9BC0-FFEDF1CFEF11}"/>
              </a:ext>
            </a:extLst>
          </p:cNvPr>
          <p:cNvSpPr txBox="1"/>
          <p:nvPr/>
        </p:nvSpPr>
        <p:spPr>
          <a:xfrm>
            <a:off x="8137777" y="5388006"/>
            <a:ext cx="235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132 West 31st Street, First Floor, New York, 10001, USA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6975DD-B15B-0A7D-16AB-A49B46E38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38" y="1988993"/>
            <a:ext cx="520757" cy="1210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ED9CD5-35F8-0BA4-43FD-F361968EC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37" y="2387143"/>
            <a:ext cx="609667" cy="7959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B64473-1BFE-4471-FC60-6D2AFA427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30" y="1911253"/>
            <a:ext cx="520757" cy="8763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2A8E45E-3B42-ADD6-2B5D-97019C73B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76" y="5494536"/>
            <a:ext cx="207456" cy="3514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2505472-B2B8-6AEF-BC15-6B8DD031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25" y="5495125"/>
            <a:ext cx="207456" cy="35140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2828EEB-5AAF-6492-93DE-0F782DE37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90" y="5481953"/>
            <a:ext cx="207456" cy="35140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560164" y="2639877"/>
            <a:ext cx="2142097" cy="543220"/>
            <a:chOff x="8560164" y="2244430"/>
            <a:chExt cx="2142097" cy="543220"/>
          </a:xfrm>
        </p:grpSpPr>
        <p:sp>
          <p:nvSpPr>
            <p:cNvPr id="25" name="Rounded Rectangle 24"/>
            <p:cNvSpPr/>
            <p:nvPr/>
          </p:nvSpPr>
          <p:spPr>
            <a:xfrm>
              <a:off x="8560164" y="2244430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99FCBC-5BD9-45D6-DE8A-EFC6F9AE9401}"/>
                </a:ext>
              </a:extLst>
            </p:cNvPr>
            <p:cNvSpPr txBox="1"/>
            <p:nvPr/>
          </p:nvSpPr>
          <p:spPr>
            <a:xfrm>
              <a:off x="9099656" y="2408318"/>
              <a:ext cx="1063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www.vinsys.com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19DF21-1902-B47B-3C5D-21462AB8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457" y="2392875"/>
              <a:ext cx="234784" cy="24633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560164" y="3389443"/>
            <a:ext cx="2142097" cy="543220"/>
            <a:chOff x="8560164" y="2993996"/>
            <a:chExt cx="2142097" cy="543220"/>
          </a:xfrm>
        </p:grpSpPr>
        <p:sp>
          <p:nvSpPr>
            <p:cNvPr id="43" name="Rounded Rectangle 42"/>
            <p:cNvSpPr/>
            <p:nvPr/>
          </p:nvSpPr>
          <p:spPr>
            <a:xfrm>
              <a:off x="8560164" y="2993996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36CB80-6F95-E4B5-1C5B-4118DA8A1ECA}"/>
                </a:ext>
              </a:extLst>
            </p:cNvPr>
            <p:cNvSpPr txBox="1"/>
            <p:nvPr/>
          </p:nvSpPr>
          <p:spPr>
            <a:xfrm>
              <a:off x="9095035" y="3157884"/>
              <a:ext cx="12666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enquiry@vinsys.com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E2F0B76-2F19-2DDE-97FA-8B4F6984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115" y="3179006"/>
              <a:ext cx="234784" cy="173201"/>
            </a:xfrm>
            <a:prstGeom prst="rect">
              <a:avLst/>
            </a:prstGeom>
          </p:spPr>
        </p:pic>
      </p:grpSp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Physical Presence</a:t>
            </a:r>
          </a:p>
        </p:txBody>
      </p:sp>
    </p:spTree>
    <p:extLst>
      <p:ext uri="{BB962C8B-B14F-4D97-AF65-F5344CB8AC3E}">
        <p14:creationId xmlns:p14="http://schemas.microsoft.com/office/powerpoint/2010/main" val="84438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Defining a Null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null is a value that is unavailable, </a:t>
            </a:r>
            <a:r>
              <a:rPr lang="en-US" dirty="0" err="1"/>
              <a:t>unassigned,unknown</a:t>
            </a:r>
            <a:r>
              <a:rPr lang="en-US" dirty="0"/>
              <a:t>, or inapplicable.</a:t>
            </a:r>
          </a:p>
          <a:p>
            <a:r>
              <a:rPr lang="en-US" dirty="0"/>
              <a:t> A null is not the same as zero or a blank space.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job, </a:t>
            </a:r>
            <a:r>
              <a:rPr lang="en-US" dirty="0" err="1"/>
              <a:t>sal,</a:t>
            </a:r>
            <a:r>
              <a:rPr lang="en-US" b="1" dirty="0" err="1">
                <a:solidFill>
                  <a:srgbClr val="E43CC0"/>
                </a:solidFill>
              </a:rPr>
              <a:t>comm</a:t>
            </a:r>
            <a:endParaRPr lang="en-US" b="1" dirty="0">
              <a:solidFill>
                <a:srgbClr val="E43CC0"/>
              </a:solidFill>
            </a:endParaRP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r>
              <a:rPr lang="en-US" dirty="0"/>
              <a:t>Arithmetic expressions containing NULL value evaluate  to NULL.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Defining a Column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Renames a column heading</a:t>
            </a:r>
          </a:p>
          <a:p>
            <a:r>
              <a:rPr lang="en-US" dirty="0"/>
              <a:t> Is useful with calculations</a:t>
            </a:r>
          </a:p>
          <a:p>
            <a:r>
              <a:rPr lang="en-US" dirty="0"/>
              <a:t>Immediately follows the column name - there can also be the optional AS keyword between the column name and alias</a:t>
            </a:r>
          </a:p>
          <a:p>
            <a:r>
              <a:rPr lang="en-US" dirty="0"/>
              <a:t> Requires double quotation marks if it contains</a:t>
            </a:r>
          </a:p>
          <a:p>
            <a:pPr>
              <a:buNone/>
            </a:pPr>
            <a:r>
              <a:rPr lang="en-US" dirty="0"/>
              <a:t>	spaces or special characters or is case sensitive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Using Column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AS name,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 </a:t>
            </a:r>
            <a:r>
              <a:rPr lang="en-US" dirty="0" err="1"/>
              <a:t>comm_given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"Name",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sal</a:t>
            </a:r>
            <a:r>
              <a:rPr lang="en-US" dirty="0"/>
              <a:t>*12  "Annual Salary"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938C6-AA41-334A-847F-1CD706AE9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Concatenation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concatenation operator:</a:t>
            </a:r>
          </a:p>
          <a:p>
            <a:r>
              <a:rPr lang="en-US" dirty="0"/>
              <a:t> Concatenates columns or character strings to</a:t>
            </a:r>
          </a:p>
          <a:p>
            <a:pPr>
              <a:buNone/>
            </a:pPr>
            <a:r>
              <a:rPr lang="en-US" dirty="0"/>
              <a:t>	 other columns</a:t>
            </a:r>
          </a:p>
          <a:p>
            <a:r>
              <a:rPr lang="en-US" dirty="0"/>
              <a:t> Is represented by two vertical bars (||)</a:t>
            </a:r>
          </a:p>
          <a:p>
            <a:r>
              <a:rPr lang="en-US" dirty="0"/>
              <a:t> Creates a resultant column that is a character</a:t>
            </a:r>
          </a:p>
          <a:p>
            <a:pPr>
              <a:buNone/>
            </a:pPr>
            <a:r>
              <a:rPr lang="en-US" dirty="0"/>
              <a:t>	expression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>
                <a:solidFill>
                  <a:srgbClr val="E43CC0"/>
                </a:solidFill>
              </a:rPr>
              <a:t>||</a:t>
            </a:r>
            <a:r>
              <a:rPr lang="en-US" dirty="0"/>
              <a:t>job AS "Employees"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Literal Character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literal is a character, a number, or a date</a:t>
            </a:r>
          </a:p>
          <a:p>
            <a:pPr>
              <a:buNone/>
            </a:pPr>
            <a:r>
              <a:rPr lang="en-US" dirty="0"/>
              <a:t>	included in the SELECT list.</a:t>
            </a:r>
          </a:p>
          <a:p>
            <a:r>
              <a:rPr lang="en-US" dirty="0"/>
              <a:t>Date and character literal values must be enclosed within single quotation marks.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||’ is a ’||job </a:t>
            </a:r>
          </a:p>
          <a:p>
            <a:r>
              <a:rPr lang="en-US" dirty="0"/>
              <a:t>AS "Employee Details"</a:t>
            </a:r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‘Distinct’ in Select </a:t>
            </a:r>
            <a:r>
              <a:rPr lang="en-US" dirty="0" err="1"/>
              <a:t>Stmnt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</a:t>
            </a:r>
            <a:r>
              <a:rPr lang="en-US" dirty="0" err="1"/>
              <a:t>deptno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>
                <a:solidFill>
                  <a:srgbClr val="E43CC0"/>
                </a:solidFill>
              </a:rPr>
              <a:t>distinct</a:t>
            </a:r>
            <a:r>
              <a:rPr lang="en-US" dirty="0"/>
              <a:t> </a:t>
            </a:r>
            <a:r>
              <a:rPr lang="en-US" dirty="0" err="1"/>
              <a:t>deptno</a:t>
            </a:r>
            <a:endParaRPr lang="en-US" dirty="0"/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Will this work?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SELECT DISTINCT </a:t>
            </a:r>
            <a:r>
              <a:rPr lang="en-US" dirty="0" err="1"/>
              <a:t>deptno</a:t>
            </a:r>
            <a:r>
              <a:rPr lang="en-US" dirty="0"/>
              <a:t>, job 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REPORTS OR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Complete details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Restricting number of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 the rows returned by using the WHERE clause.</a:t>
            </a:r>
          </a:p>
          <a:p>
            <a:r>
              <a:rPr lang="en-US" dirty="0"/>
              <a:t>The WHERE clause follows the FROM clause.</a:t>
            </a:r>
          </a:p>
          <a:p>
            <a:r>
              <a:rPr lang="en-US" dirty="0"/>
              <a:t>SELECT *|{[DISTINCT] </a:t>
            </a:r>
            <a:r>
              <a:rPr lang="en-US" i="1" dirty="0" err="1"/>
              <a:t>column|expression</a:t>
            </a:r>
            <a:r>
              <a:rPr lang="en-US" i="1" dirty="0"/>
              <a:t> [alias],...}</a:t>
            </a:r>
          </a:p>
          <a:p>
            <a:pPr>
              <a:buNone/>
            </a:pPr>
            <a:r>
              <a:rPr lang="en-US" dirty="0"/>
              <a:t>	FROM </a:t>
            </a:r>
            <a:r>
              <a:rPr lang="en-US" i="1" dirty="0"/>
              <a:t>table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E43CC0"/>
                </a:solidFill>
              </a:rPr>
              <a:t>[WHERE </a:t>
            </a:r>
            <a:r>
              <a:rPr lang="en-US" i="1" dirty="0">
                <a:solidFill>
                  <a:srgbClr val="E43CC0"/>
                </a:solidFill>
              </a:rPr>
              <a:t>condition(s)]</a:t>
            </a:r>
            <a:r>
              <a:rPr lang="en-US" i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clause in ‘Select Statement’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dname,loc</a:t>
            </a:r>
            <a:endParaRPr lang="en-US" dirty="0"/>
          </a:p>
          <a:p>
            <a:r>
              <a:rPr lang="en-US" dirty="0"/>
              <a:t> From dept</a:t>
            </a:r>
          </a:p>
          <a:p>
            <a:r>
              <a:rPr lang="en-US" dirty="0"/>
              <a:t> Where </a:t>
            </a:r>
            <a:r>
              <a:rPr lang="en-US" dirty="0" err="1"/>
              <a:t>deptno</a:t>
            </a:r>
            <a:r>
              <a:rPr lang="en-US" dirty="0"/>
              <a:t>=30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dname,loc</a:t>
            </a:r>
            <a:endParaRPr lang="en-US" dirty="0"/>
          </a:p>
          <a:p>
            <a:pPr>
              <a:buNone/>
            </a:pPr>
            <a:r>
              <a:rPr lang="en-US" dirty="0"/>
              <a:t> From dept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E43CC0"/>
                </a:solidFill>
              </a:rPr>
              <a:t>Where </a:t>
            </a:r>
            <a:r>
              <a:rPr lang="en-US" dirty="0" err="1">
                <a:solidFill>
                  <a:srgbClr val="E43CC0"/>
                </a:solidFill>
              </a:rPr>
              <a:t>deptno</a:t>
            </a:r>
            <a:r>
              <a:rPr lang="en-US" dirty="0">
                <a:solidFill>
                  <a:srgbClr val="E43CC0"/>
                </a:solidFill>
              </a:rPr>
              <a:t>=50;</a:t>
            </a:r>
          </a:p>
          <a:p>
            <a:pPr>
              <a:buNone/>
            </a:pPr>
            <a:endParaRPr lang="en-US" dirty="0">
              <a:solidFill>
                <a:srgbClr val="E43C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 Strings And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strings and date values are enclosed in single quotation marks.</a:t>
            </a:r>
          </a:p>
          <a:p>
            <a:r>
              <a:rPr lang="en-US" dirty="0"/>
              <a:t>Characters are case sensitive</a:t>
            </a:r>
          </a:p>
          <a:p>
            <a:r>
              <a:rPr lang="en-US" dirty="0"/>
              <a:t>dates are format sensitive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Comparison Conditions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		Meaning</a:t>
            </a:r>
          </a:p>
          <a:p>
            <a:pPr lvl="1">
              <a:buNone/>
            </a:pPr>
            <a:r>
              <a:rPr lang="en-US" dirty="0"/>
              <a:t>=					 Equal to</a:t>
            </a:r>
          </a:p>
          <a:p>
            <a:pPr lvl="1">
              <a:buNone/>
            </a:pPr>
            <a:r>
              <a:rPr lang="en-US" dirty="0"/>
              <a:t>&gt;					 Greater than</a:t>
            </a:r>
          </a:p>
          <a:p>
            <a:pPr lvl="1">
              <a:buNone/>
            </a:pPr>
            <a:r>
              <a:rPr lang="en-US" dirty="0"/>
              <a:t>&gt;=				 Greater than equal to</a:t>
            </a:r>
          </a:p>
          <a:p>
            <a:pPr lvl="1">
              <a:buNone/>
            </a:pPr>
            <a:r>
              <a:rPr lang="en-US" dirty="0"/>
              <a:t>&lt;                                   	 Less than</a:t>
            </a:r>
          </a:p>
          <a:p>
            <a:pPr lvl="1">
              <a:buNone/>
            </a:pPr>
            <a:r>
              <a:rPr lang="en-US" dirty="0"/>
              <a:t>&lt;=				 Less than equal to </a:t>
            </a:r>
          </a:p>
          <a:p>
            <a:pPr lvl="1">
              <a:buNone/>
            </a:pPr>
            <a:r>
              <a:rPr lang="en-US" dirty="0"/>
              <a:t>!=/&lt;&gt;/^=			</a:t>
            </a:r>
            <a:r>
              <a:rPr lang="en-US"/>
              <a:t>NOT Equal to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Operator				Meaning</a:t>
            </a:r>
          </a:p>
          <a:p>
            <a:endParaRPr lang="en-US" dirty="0"/>
          </a:p>
          <a:p>
            <a:r>
              <a:rPr lang="en-US" dirty="0"/>
              <a:t>BETWEEN	          			Between two values(inclusive),</a:t>
            </a:r>
          </a:p>
          <a:p>
            <a:pPr>
              <a:buNone/>
            </a:pPr>
            <a:r>
              <a:rPr lang="en-US" dirty="0"/>
              <a:t>	...AND...	          			(NOT BETWEEN……AND)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IN(set)/NOT IN			Match any of a list of values</a:t>
            </a:r>
          </a:p>
          <a:p>
            <a:endParaRPr lang="en-US" dirty="0"/>
          </a:p>
          <a:p>
            <a:r>
              <a:rPr lang="en-US" dirty="0"/>
              <a:t>LIKE	/NOT LIKE			Match a character pattern	</a:t>
            </a:r>
          </a:p>
          <a:p>
            <a:endParaRPr lang="en-US" dirty="0"/>
          </a:p>
          <a:p>
            <a:r>
              <a:rPr lang="en-US" dirty="0"/>
              <a:t>IS NULL/</a:t>
            </a:r>
          </a:p>
          <a:p>
            <a:r>
              <a:rPr lang="en-US" dirty="0"/>
              <a:t>IS NOT NULL	Is a null value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210594" y="38854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506933" y="2287588"/>
            <a:ext cx="9399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between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BETWEEN condition to display rows based on a range of values. This range includes Lower as well as Upper Limits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endParaRPr lang="en-US" dirty="0"/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sal</a:t>
            </a:r>
            <a:r>
              <a:rPr lang="en-US" dirty="0"/>
              <a:t> BETWEEN 2500 AND 3500;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sz="2400" dirty="0"/>
              <a:t>	Lower limit 	Upper limit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4995207" y="5098327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6930025" y="5109923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5EBC3-BDBD-0766-0A1B-A05480AF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in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IN membership condition to test for values in a list.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salary, </a:t>
            </a:r>
            <a:r>
              <a:rPr lang="en-US" dirty="0" err="1"/>
              <a:t>manager_id</a:t>
            </a:r>
            <a:endParaRPr lang="en-US" dirty="0"/>
          </a:p>
          <a:p>
            <a:pPr>
              <a:buNone/>
            </a:pPr>
            <a:r>
              <a:rPr lang="en-US" dirty="0"/>
              <a:t>	FROM employees</a:t>
            </a:r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manager_id</a:t>
            </a:r>
            <a:r>
              <a:rPr lang="en-US" dirty="0"/>
              <a:t> IN (100, 101, 201);</a:t>
            </a:r>
          </a:p>
          <a:p>
            <a:pPr>
              <a:buNone/>
            </a:pPr>
            <a:r>
              <a:rPr lang="en-US" dirty="0"/>
              <a:t>* Maximum values which can be provided to the set of IN operator is 1024 for comparison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Use the LIKE condition to perform wildcard</a:t>
            </a:r>
          </a:p>
          <a:p>
            <a:pPr>
              <a:buNone/>
            </a:pPr>
            <a:r>
              <a:rPr lang="en-US" dirty="0"/>
              <a:t>searches of valid search string values.</a:t>
            </a:r>
          </a:p>
          <a:p>
            <a:pPr>
              <a:buNone/>
            </a:pPr>
            <a:r>
              <a:rPr lang="en-US" dirty="0"/>
              <a:t>• Search conditions can contain either literal</a:t>
            </a:r>
          </a:p>
          <a:p>
            <a:pPr>
              <a:buNone/>
            </a:pPr>
            <a:r>
              <a:rPr lang="en-US" dirty="0"/>
              <a:t>characters or numbers:</a:t>
            </a:r>
          </a:p>
          <a:p>
            <a:pPr>
              <a:buNone/>
            </a:pPr>
            <a:r>
              <a:rPr lang="en-US" dirty="0"/>
              <a:t>– % denotes zero or many characters.</a:t>
            </a:r>
          </a:p>
          <a:p>
            <a:pPr>
              <a:buNone/>
            </a:pPr>
            <a:r>
              <a:rPr lang="en-US" dirty="0"/>
              <a:t>– _ denotes one character.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‘Escape’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ESCAPE Option</a:t>
            </a:r>
          </a:p>
          <a:p>
            <a:endParaRPr lang="en-US" i="1" dirty="0"/>
          </a:p>
          <a:p>
            <a:r>
              <a:rPr lang="en-US" dirty="0"/>
              <a:t>When you need to have an exact match for the actual </a:t>
            </a:r>
            <a:r>
              <a:rPr lang="en-US" i="1" dirty="0"/>
              <a:t>% and _ characters, use the ESCAPE option.</a:t>
            </a:r>
          </a:p>
          <a:p>
            <a:endParaRPr lang="en-US" i="1" dirty="0"/>
          </a:p>
          <a:p>
            <a:r>
              <a:rPr lang="en-US" dirty="0"/>
              <a:t>This option specifies what the escape character is. If you want to search for strings that contain ‘SA_’,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Like Operator with Escape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following SQL statement: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job_id</a:t>
            </a:r>
            <a:endParaRPr lang="en-US" dirty="0"/>
          </a:p>
          <a:p>
            <a:pPr>
              <a:buNone/>
            </a:pPr>
            <a:r>
              <a:rPr lang="en-US" dirty="0"/>
              <a:t>	FROM employees</a:t>
            </a:r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job_id</a:t>
            </a:r>
            <a:r>
              <a:rPr lang="en-US" dirty="0"/>
              <a:t> LIKE ’%SA\_%’ ESCAPE ’\’;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 NULL operator:-</a:t>
            </a:r>
          </a:p>
          <a:p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manager_id</a:t>
            </a:r>
            <a:endParaRPr lang="en-US" dirty="0"/>
          </a:p>
          <a:p>
            <a:pPr>
              <a:buNone/>
            </a:pPr>
            <a:r>
              <a:rPr lang="en-US" dirty="0"/>
              <a:t>FROM employees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manager_id</a:t>
            </a:r>
            <a:r>
              <a:rPr lang="en-US" dirty="0"/>
              <a:t> IS NULL;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Of Precedence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job, </a:t>
            </a:r>
            <a:r>
              <a:rPr lang="en-US" dirty="0" err="1"/>
              <a:t>sal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WHERE job = ’SALESMAN’</a:t>
            </a:r>
          </a:p>
          <a:p>
            <a:pPr>
              <a:buNone/>
            </a:pPr>
            <a:r>
              <a:rPr lang="en-US" dirty="0"/>
              <a:t>OR job = ‘PRESIDENT’</a:t>
            </a:r>
          </a:p>
          <a:p>
            <a:pPr>
              <a:buNone/>
            </a:pPr>
            <a:r>
              <a:rPr lang="en-US" dirty="0"/>
              <a:t>AND </a:t>
            </a:r>
            <a:r>
              <a:rPr lang="en-US" dirty="0" err="1"/>
              <a:t>sal</a:t>
            </a:r>
            <a:r>
              <a:rPr lang="en-US" dirty="0"/>
              <a:t> &gt; =5000;</a:t>
            </a:r>
          </a:p>
          <a:p>
            <a:pPr>
              <a:buNone/>
            </a:pPr>
            <a:r>
              <a:rPr lang="en-US" dirty="0"/>
              <a:t>* (</a:t>
            </a:r>
            <a:r>
              <a:rPr lang="en-US" dirty="0" err="1">
                <a:solidFill>
                  <a:srgbClr val="E43CC0"/>
                </a:solidFill>
              </a:rPr>
              <a:t>job_id</a:t>
            </a:r>
            <a:r>
              <a:rPr lang="en-US" dirty="0">
                <a:solidFill>
                  <a:srgbClr val="E43CC0"/>
                </a:solidFill>
              </a:rPr>
              <a:t> = ’SA_REP’</a:t>
            </a:r>
          </a:p>
          <a:p>
            <a:pPr>
              <a:buNone/>
            </a:pPr>
            <a:r>
              <a:rPr lang="en-US" dirty="0">
                <a:solidFill>
                  <a:srgbClr val="E43CC0"/>
                </a:solidFill>
              </a:rPr>
              <a:t>OR </a:t>
            </a:r>
            <a:r>
              <a:rPr lang="en-US" dirty="0" err="1">
                <a:solidFill>
                  <a:srgbClr val="E43CC0"/>
                </a:solidFill>
              </a:rPr>
              <a:t>job_id</a:t>
            </a:r>
            <a:r>
              <a:rPr lang="en-US" dirty="0">
                <a:solidFill>
                  <a:srgbClr val="E43CC0"/>
                </a:solidFill>
              </a:rPr>
              <a:t> = ’AD_PRES</a:t>
            </a:r>
            <a:r>
              <a:rPr lang="en-US" dirty="0"/>
              <a:t>’)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displaying data in ‘Ascending’ or ‘Descending’ manner.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rows with the ORDER BY clause</a:t>
            </a:r>
          </a:p>
          <a:p>
            <a:pPr>
              <a:buNone/>
            </a:pPr>
            <a:r>
              <a:rPr lang="en-US" dirty="0"/>
              <a:t>	– ASC: ascending order, default</a:t>
            </a:r>
          </a:p>
          <a:p>
            <a:pPr>
              <a:buNone/>
            </a:pPr>
            <a:r>
              <a:rPr lang="en-US" dirty="0"/>
              <a:t>	– DESC: descending order</a:t>
            </a:r>
          </a:p>
          <a:p>
            <a:endParaRPr lang="en-US" dirty="0"/>
          </a:p>
          <a:p>
            <a:r>
              <a:rPr lang="en-US" dirty="0"/>
              <a:t>You can sort Data on Multiple columns too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*The ORDER BY clause comes last in the SELECT</a:t>
            </a:r>
          </a:p>
          <a:p>
            <a:pPr>
              <a:buNone/>
            </a:pPr>
            <a:r>
              <a:rPr lang="en-US" dirty="0"/>
              <a:t>statement.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Clause Of The Query Executes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*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sal</a:t>
            </a:r>
            <a:r>
              <a:rPr lang="en-US" dirty="0"/>
              <a:t>&gt;4000;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Ways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ename,sal+100 as </a:t>
            </a:r>
            <a:r>
              <a:rPr lang="en-US" dirty="0" err="1"/>
              <a:t>Total_Sal</a:t>
            </a:r>
            <a:r>
              <a:rPr lang="en-US" dirty="0"/>
              <a:t>, job</a:t>
            </a:r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Order by job;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Select ename,sal+100 as </a:t>
            </a:r>
            <a:r>
              <a:rPr lang="en-US" dirty="0" err="1"/>
              <a:t>Total_Sal</a:t>
            </a:r>
            <a:r>
              <a:rPr lang="en-US" dirty="0"/>
              <a:t>, job</a:t>
            </a:r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Order by job </a:t>
            </a:r>
            <a:r>
              <a:rPr lang="en-US" dirty="0" err="1"/>
              <a:t>Total_Sal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</a:t>
            </a:r>
            <a:r>
              <a:rPr lang="en-US" b="1" dirty="0"/>
              <a:t>S</a:t>
            </a:r>
            <a:r>
              <a:rPr lang="en-US" dirty="0"/>
              <a:t>tructured </a:t>
            </a:r>
            <a:r>
              <a:rPr lang="en-US" b="1" dirty="0"/>
              <a:t>Q</a:t>
            </a:r>
            <a:r>
              <a:rPr lang="en-US" dirty="0"/>
              <a:t>uery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SQL is the language used to communicate with the database(Oracle MS-ACCES,MS SQL Server) to access, manipulate, and control data</a:t>
            </a:r>
            <a:r>
              <a:rPr lang="en-US" b="1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Ways </a:t>
            </a:r>
            <a:r>
              <a:rPr lang="en-US"/>
              <a:t>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ename,sal+100 as </a:t>
            </a:r>
            <a:r>
              <a:rPr lang="en-US" dirty="0" err="1"/>
              <a:t>Total_Sal</a:t>
            </a:r>
            <a:r>
              <a:rPr lang="en-US" dirty="0"/>
              <a:t>, job</a:t>
            </a:r>
          </a:p>
          <a:p>
            <a:pPr>
              <a:buNone/>
            </a:pPr>
            <a:r>
              <a:rPr lang="en-US" dirty="0"/>
              <a:t> 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	Order by 3;</a:t>
            </a:r>
          </a:p>
          <a:p>
            <a:pPr>
              <a:buNone/>
            </a:pPr>
            <a:r>
              <a:rPr lang="en-US" dirty="0"/>
              <a:t>/</a:t>
            </a:r>
          </a:p>
          <a:p>
            <a:pPr>
              <a:buFont typeface="Arial" charset="0"/>
              <a:buChar char="•"/>
            </a:pPr>
            <a:r>
              <a:rPr lang="en-US" dirty="0"/>
              <a:t>Max Number of col. </a:t>
            </a:r>
            <a:r>
              <a:rPr lang="en-US" dirty="0" err="1"/>
              <a:t>Tht</a:t>
            </a:r>
            <a:r>
              <a:rPr lang="en-US" dirty="0"/>
              <a:t> can be used in Order By Clause are </a:t>
            </a:r>
            <a:r>
              <a:rPr lang="en-US"/>
              <a:t>– 1024.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b="1" dirty="0"/>
              <a:t>B</a:t>
            </a:r>
            <a:r>
              <a:rPr lang="en-US" dirty="0"/>
              <a:t>est Practices are use of aliases to expression in order by clause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729B9-C257-BEC7-8C7C-9360962A1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SUMMARY QUERIES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summary queries are those queries which use different Functions. </a:t>
            </a:r>
          </a:p>
          <a:p>
            <a:r>
              <a:rPr lang="en-US" dirty="0"/>
              <a:t>Perform calculations on data</a:t>
            </a:r>
          </a:p>
          <a:p>
            <a:r>
              <a:rPr lang="en-US" dirty="0"/>
              <a:t> Modify individual data items</a:t>
            </a:r>
          </a:p>
          <a:p>
            <a:r>
              <a:rPr lang="en-US" dirty="0"/>
              <a:t> Manipulate output for groups of rows</a:t>
            </a:r>
          </a:p>
          <a:p>
            <a:r>
              <a:rPr lang="en-US" dirty="0"/>
              <a:t> Format dates and numbers for display</a:t>
            </a:r>
          </a:p>
          <a:p>
            <a:r>
              <a:rPr lang="en-US" dirty="0"/>
              <a:t> Convert column data types</a:t>
            </a:r>
          </a:p>
          <a:p>
            <a:r>
              <a:rPr lang="en-US" dirty="0"/>
              <a:t>SQL functions sometimes take arguments and always return a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Types of SQL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388E1-385D-9147-7FDE-0CFBA47D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2133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525294" y="2628900"/>
            <a:ext cx="2278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1400" y="2743200"/>
            <a:ext cx="4648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1800" y="3048001"/>
            <a:ext cx="1752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SINGLE ROW FUNCTIONS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57400" y="3352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00600" y="3276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5200" y="3124201"/>
            <a:ext cx="16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MULTI ROW FUNCTIONS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915400" y="3352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8038306" y="2933700"/>
            <a:ext cx="381794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429794" y="28948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29400" y="3276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629400" y="3505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29400" y="3733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/>
              <a:t>Single row functions</a:t>
            </a:r>
          </a:p>
          <a:p>
            <a:r>
              <a:rPr lang="en-US" dirty="0"/>
              <a:t>Manipulate data items</a:t>
            </a:r>
          </a:p>
          <a:p>
            <a:r>
              <a:rPr lang="en-US" dirty="0"/>
              <a:t> Accept arguments and return one value</a:t>
            </a:r>
          </a:p>
          <a:p>
            <a:r>
              <a:rPr lang="en-US" dirty="0"/>
              <a:t> Act on each row returned</a:t>
            </a:r>
          </a:p>
          <a:p>
            <a:r>
              <a:rPr lang="en-US" dirty="0"/>
              <a:t> Return one result per row</a:t>
            </a:r>
          </a:p>
          <a:p>
            <a:r>
              <a:rPr lang="en-US" dirty="0"/>
              <a:t> May modify the data type</a:t>
            </a:r>
          </a:p>
          <a:p>
            <a:r>
              <a:rPr lang="en-US" dirty="0"/>
              <a:t> Can be nested</a:t>
            </a:r>
          </a:p>
          <a:p>
            <a:r>
              <a:rPr lang="en-US" dirty="0"/>
              <a:t>Accept arguments which can be a column or an</a:t>
            </a:r>
          </a:p>
          <a:p>
            <a:endParaRPr lang="en-US" dirty="0"/>
          </a:p>
          <a:p>
            <a:r>
              <a:rPr lang="en-US" dirty="0"/>
              <a:t>Expression  </a:t>
            </a:r>
            <a:r>
              <a:rPr lang="en-US" i="1" dirty="0" err="1"/>
              <a:t>function_name</a:t>
            </a:r>
            <a:r>
              <a:rPr lang="en-US" i="1" dirty="0"/>
              <a:t> [(arg1, arg2,...)]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Row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39EFA-E737-9B11-66C3-4CD93EC5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3124201"/>
            <a:ext cx="21336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/>
              <a:t>Single row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2209800"/>
            <a:ext cx="1905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Character </a:t>
            </a: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rot="16200000" flipH="1">
            <a:off x="5347216" y="2527816"/>
            <a:ext cx="545068" cy="647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3429000"/>
            <a:ext cx="175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cxnSp>
        <p:nvCxnSpPr>
          <p:cNvPr id="14" name="Straight Connector 13"/>
          <p:cNvCxnSpPr>
            <a:stCxn id="12" idx="3"/>
            <a:endCxn id="4" idx="1"/>
          </p:cNvCxnSpPr>
          <p:nvPr/>
        </p:nvCxnSpPr>
        <p:spPr>
          <a:xfrm>
            <a:off x="4267200" y="3613666"/>
            <a:ext cx="914400" cy="183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4724400"/>
            <a:ext cx="220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Conversion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5486400" y="4114800"/>
            <a:ext cx="6096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91400" y="4724400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086600" y="4114800"/>
            <a:ext cx="11430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315200" y="2438400"/>
            <a:ext cx="106680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81800" y="213360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90" y="170690"/>
            <a:ext cx="11056219" cy="677562"/>
          </a:xfrm>
        </p:spPr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90" y="872331"/>
            <a:ext cx="11056219" cy="4351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dirty="0"/>
              <a:t>accept character data as input and can return both character and</a:t>
            </a:r>
          </a:p>
          <a:p>
            <a:pPr algn="ctr">
              <a:buNone/>
            </a:pPr>
            <a:r>
              <a:rPr lang="en-US" sz="2400" dirty="0"/>
              <a:t>numeric values.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	LOWER					CONCAT	</a:t>
            </a:r>
          </a:p>
          <a:p>
            <a:pPr marL="342900" lvl="8" indent="-342900">
              <a:buNone/>
            </a:pPr>
            <a:r>
              <a:rPr lang="en-US" b="1" dirty="0"/>
              <a:t>	UPPER					SUBSTR</a:t>
            </a:r>
          </a:p>
          <a:p>
            <a:pPr>
              <a:buNone/>
            </a:pPr>
            <a:r>
              <a:rPr lang="en-US" sz="2000" b="1" dirty="0"/>
              <a:t>	INITCAP– Oracle Proprietary   			LENGTH</a:t>
            </a:r>
          </a:p>
          <a:p>
            <a:pPr>
              <a:buNone/>
            </a:pPr>
            <a:r>
              <a:rPr lang="en-US" sz="2000" b="1" dirty="0"/>
              <a:t>							INSTR</a:t>
            </a:r>
          </a:p>
          <a:p>
            <a:pPr>
              <a:buNone/>
            </a:pPr>
            <a:r>
              <a:rPr lang="en-US" sz="2000" b="1" dirty="0"/>
              <a:t>							LPAD | RPAD</a:t>
            </a:r>
          </a:p>
          <a:p>
            <a:pPr>
              <a:buNone/>
            </a:pPr>
            <a:r>
              <a:rPr lang="en-US" sz="2000" b="1" dirty="0"/>
              <a:t>							TRIM</a:t>
            </a:r>
          </a:p>
          <a:p>
            <a:pPr>
              <a:buNone/>
            </a:pPr>
            <a:r>
              <a:rPr lang="en-US" sz="2000" b="1" dirty="0"/>
              <a:t>							REPLACE</a:t>
            </a:r>
            <a:endParaRPr lang="en-US" sz="2000" dirty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2133600"/>
            <a:ext cx="335280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/>
              <a:t>Character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3048001"/>
            <a:ext cx="31242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Case manipulation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3048001"/>
            <a:ext cx="38862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Character manipulation function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7315200" y="4038600"/>
            <a:ext cx="0" cy="95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5146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563394" y="27424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10000" y="28194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277100" y="29337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696494" y="29329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Function 					Result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CONCAT(’Hello’, ’World’)		 </a:t>
            </a:r>
            <a:r>
              <a:rPr lang="en-US" dirty="0" err="1"/>
              <a:t>HelloWorld</a:t>
            </a:r>
            <a:endParaRPr lang="en-US" dirty="0"/>
          </a:p>
          <a:p>
            <a:pPr>
              <a:buNone/>
            </a:pPr>
            <a:r>
              <a:rPr lang="en-US" dirty="0"/>
              <a:t>SUBSTR(’HelloWorld’,1,5)		 Hello </a:t>
            </a:r>
          </a:p>
          <a:p>
            <a:pPr>
              <a:buNone/>
            </a:pPr>
            <a:r>
              <a:rPr lang="en-US" dirty="0"/>
              <a:t>LENGTH(’</a:t>
            </a:r>
            <a:r>
              <a:rPr lang="en-US" dirty="0" err="1"/>
              <a:t>HelloWorld</a:t>
            </a:r>
            <a:r>
              <a:rPr lang="en-US" dirty="0"/>
              <a:t>’) 			 10 </a:t>
            </a:r>
          </a:p>
          <a:p>
            <a:pPr>
              <a:buNone/>
            </a:pPr>
            <a:r>
              <a:rPr lang="en-US" dirty="0"/>
              <a:t>INSTR(’</a:t>
            </a:r>
            <a:r>
              <a:rPr lang="en-US" dirty="0" err="1"/>
              <a:t>HelloWorld</a:t>
            </a:r>
            <a:r>
              <a:rPr lang="en-US" dirty="0"/>
              <a:t>’, ’W’) 		6	</a:t>
            </a:r>
          </a:p>
          <a:p>
            <a:pPr>
              <a:buNone/>
            </a:pPr>
            <a:r>
              <a:rPr lang="en-US" dirty="0"/>
              <a:t>LPAD(salary,10,’*’)			*****24000</a:t>
            </a:r>
          </a:p>
          <a:p>
            <a:pPr>
              <a:buNone/>
            </a:pPr>
            <a:r>
              <a:rPr lang="en-US" dirty="0"/>
              <a:t>RPAD(salary, 10, ’*’) 		 	24000***** </a:t>
            </a:r>
          </a:p>
          <a:p>
            <a:pPr>
              <a:buNone/>
            </a:pPr>
            <a:r>
              <a:rPr lang="en-US" dirty="0"/>
              <a:t>TRIM(’H’ FROM ’</a:t>
            </a:r>
            <a:r>
              <a:rPr lang="en-US" dirty="0" err="1"/>
              <a:t>HelloWorld</a:t>
            </a:r>
            <a:r>
              <a:rPr lang="en-US" dirty="0"/>
              <a:t>’) 	 </a:t>
            </a:r>
            <a:r>
              <a:rPr lang="en-US" dirty="0" err="1"/>
              <a:t>elloWorld</a:t>
            </a:r>
            <a:r>
              <a:rPr lang="en-US" dirty="0"/>
              <a:t> 		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e.g.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SUBSTR(</a:t>
            </a:r>
            <a:r>
              <a:rPr lang="en-US" i="1" dirty="0" err="1"/>
              <a:t>column|expression,m</a:t>
            </a:r>
            <a:r>
              <a:rPr lang="en-US" i="1" dirty="0"/>
              <a:t>[,n])</a:t>
            </a:r>
          </a:p>
          <a:p>
            <a:pPr>
              <a:buNone/>
            </a:pPr>
            <a:r>
              <a:rPr lang="en-US" dirty="0"/>
              <a:t>Returns specified characters from character value starting at character position </a:t>
            </a:r>
            <a:r>
              <a:rPr lang="en-US" i="1" dirty="0"/>
              <a:t>m, n characters long. </a:t>
            </a:r>
          </a:p>
          <a:p>
            <a:pPr>
              <a:buNone/>
            </a:pPr>
            <a:r>
              <a:rPr lang="en-US" i="1" dirty="0"/>
              <a:t>If m is negative, the </a:t>
            </a:r>
            <a:r>
              <a:rPr lang="en-US" dirty="0"/>
              <a:t>count starts from the end of the character value. </a:t>
            </a:r>
          </a:p>
          <a:p>
            <a:pPr>
              <a:buNone/>
            </a:pPr>
            <a:r>
              <a:rPr lang="en-US" dirty="0"/>
              <a:t>If </a:t>
            </a:r>
            <a:r>
              <a:rPr lang="en-US" i="1" dirty="0"/>
              <a:t>n is </a:t>
            </a:r>
            <a:r>
              <a:rPr lang="en-US" dirty="0"/>
              <a:t>omitted, all characters to the end of the string are returned.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31004" y="1568450"/>
            <a:ext cx="725223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SQL TYPE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5791200" y="2286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7000" y="2971801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ANSI</a:t>
            </a:r>
          </a:p>
          <a:p>
            <a:r>
              <a:rPr lang="en-US" dirty="0"/>
              <a:t>(Common for all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2971801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PROPRITORY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57600" y="2514600"/>
            <a:ext cx="396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429794" y="27424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429500" y="27051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LPAD/RPAD</a:t>
            </a:r>
          </a:p>
          <a:p>
            <a:r>
              <a:rPr lang="en-US" b="1" dirty="0"/>
              <a:t>SELECT </a:t>
            </a:r>
            <a:r>
              <a:rPr lang="en-US" dirty="0"/>
              <a:t>LPAD(</a:t>
            </a:r>
            <a:r>
              <a:rPr lang="en-US" dirty="0" err="1"/>
              <a:t>sal</a:t>
            </a:r>
            <a:r>
              <a:rPr lang="en-US" dirty="0"/>
              <a:t>, 10, ’*') </a:t>
            </a:r>
            <a:r>
              <a:rPr lang="en-US" b="1" dirty="0"/>
              <a:t>FROM 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r>
              <a:rPr lang="en-US" b="1" dirty="0"/>
              <a:t>SELECT </a:t>
            </a:r>
            <a:r>
              <a:rPr lang="en-US" dirty="0"/>
              <a:t>RPAD(</a:t>
            </a:r>
            <a:r>
              <a:rPr lang="en-US" dirty="0" err="1"/>
              <a:t>sal</a:t>
            </a:r>
            <a:r>
              <a:rPr lang="en-US" dirty="0"/>
              <a:t>, 10, ’*') </a:t>
            </a:r>
            <a:r>
              <a:rPr lang="en-US" b="1" dirty="0"/>
              <a:t>FROM 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r>
              <a:rPr lang="en-US" b="1" dirty="0"/>
              <a:t>SELECT </a:t>
            </a:r>
            <a:r>
              <a:rPr lang="en-US" dirty="0"/>
              <a:t> </a:t>
            </a:r>
            <a:r>
              <a:rPr lang="en-US" dirty="0" err="1"/>
              <a:t>sal,sal</a:t>
            </a:r>
            <a:r>
              <a:rPr lang="en-US" dirty="0"/>
              <a:t>/100,rpad('</a:t>
            </a:r>
            <a:r>
              <a:rPr lang="en-US" dirty="0" err="1"/>
              <a:t>o',sal</a:t>
            </a:r>
            <a:r>
              <a:rPr lang="en-US" dirty="0"/>
              <a:t>/100,'o') as histogram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from   </a:t>
            </a:r>
            <a:r>
              <a:rPr lang="en-US" dirty="0" err="1"/>
              <a:t>emp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where  </a:t>
            </a:r>
            <a:r>
              <a:rPr lang="en-US" dirty="0" err="1"/>
              <a:t>deptno</a:t>
            </a:r>
            <a:r>
              <a:rPr lang="en-US" dirty="0"/>
              <a:t> = 30;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Simple ‘TRIM’ function:-</a:t>
            </a:r>
          </a:p>
          <a:p>
            <a:pPr>
              <a:buNone/>
            </a:pPr>
            <a:r>
              <a:rPr lang="en-US" b="1" dirty="0"/>
              <a:t>SELECT </a:t>
            </a:r>
            <a:r>
              <a:rPr lang="en-US" dirty="0"/>
              <a:t>TRIM (0 </a:t>
            </a:r>
            <a:r>
              <a:rPr lang="en-US" b="1" dirty="0"/>
              <a:t>FROM </a:t>
            </a:r>
            <a:r>
              <a:rPr lang="en-US" dirty="0"/>
              <a:t>067270676800) "TRIM Example“</a:t>
            </a:r>
            <a:br>
              <a:rPr lang="en-US" dirty="0"/>
            </a:br>
            <a:r>
              <a:rPr lang="en-US" dirty="0"/>
              <a:t> </a:t>
            </a:r>
            <a:r>
              <a:rPr lang="en-US" b="1" dirty="0"/>
              <a:t>FROM </a:t>
            </a:r>
            <a:r>
              <a:rPr lang="en-US" dirty="0"/>
              <a:t>DUAL;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SELECT </a:t>
            </a:r>
            <a:r>
              <a:rPr lang="en-US" dirty="0"/>
              <a:t>TRIM('S' </a:t>
            </a:r>
            <a:r>
              <a:rPr lang="en-US" b="1" dirty="0"/>
              <a:t>FROM </a:t>
            </a:r>
            <a:r>
              <a:rPr lang="en-US" dirty="0"/>
              <a:t>'STEVENS') AS TRIM </a:t>
            </a:r>
          </a:p>
          <a:p>
            <a:pPr>
              <a:buNone/>
            </a:pPr>
            <a:r>
              <a:rPr lang="en-US" b="1" dirty="0"/>
              <a:t>FROM </a:t>
            </a:r>
            <a:r>
              <a:rPr lang="en-US" dirty="0"/>
              <a:t>Dual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SELECT </a:t>
            </a:r>
            <a:r>
              <a:rPr lang="en-US" dirty="0"/>
              <a:t>TRIM(TRAILING 'S' </a:t>
            </a:r>
            <a:r>
              <a:rPr lang="en-US" b="1" dirty="0"/>
              <a:t>FROM </a:t>
            </a:r>
            <a:r>
              <a:rPr lang="en-US" dirty="0"/>
              <a:t>'STEVENS' ) AS TRIM </a:t>
            </a:r>
          </a:p>
          <a:p>
            <a:pPr>
              <a:buNone/>
            </a:pPr>
            <a:r>
              <a:rPr lang="en-US" b="1" dirty="0"/>
              <a:t>FROM </a:t>
            </a:r>
            <a:r>
              <a:rPr lang="en-US" dirty="0"/>
              <a:t>Dual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SELECT </a:t>
            </a:r>
            <a:r>
              <a:rPr lang="en-US" dirty="0"/>
              <a:t>TRIM(LEADING 'S' </a:t>
            </a:r>
            <a:r>
              <a:rPr lang="en-US" b="1" dirty="0"/>
              <a:t>FROM </a:t>
            </a:r>
            <a:r>
              <a:rPr lang="en-US" dirty="0"/>
              <a:t>'STEVENS' ) AS TRIM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/>
              <a:t>FROM </a:t>
            </a:r>
            <a:r>
              <a:rPr lang="en-US" dirty="0"/>
              <a:t>Dual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SELECT </a:t>
            </a:r>
            <a:r>
              <a:rPr lang="en-US" dirty="0"/>
              <a:t>TRIM (both ' ' </a:t>
            </a:r>
            <a:r>
              <a:rPr lang="en-US" b="1" dirty="0"/>
              <a:t>from </a:t>
            </a:r>
            <a:r>
              <a:rPr lang="en-US" dirty="0"/>
              <a:t>' String with blanks ') </a:t>
            </a:r>
          </a:p>
          <a:p>
            <a:pPr>
              <a:buNone/>
            </a:pPr>
            <a:r>
              <a:rPr lang="en-US" b="1" dirty="0"/>
              <a:t>FROM </a:t>
            </a:r>
            <a:r>
              <a:rPr lang="en-US" dirty="0"/>
              <a:t>dual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functions accept numeric input and return numeric values.</a:t>
            </a:r>
          </a:p>
          <a:p>
            <a:r>
              <a:rPr lang="en-US" dirty="0"/>
              <a:t>Round()</a:t>
            </a:r>
          </a:p>
          <a:p>
            <a:r>
              <a:rPr lang="en-US" dirty="0"/>
              <a:t>Trunc()</a:t>
            </a:r>
          </a:p>
          <a:p>
            <a:r>
              <a:rPr lang="en-US" dirty="0"/>
              <a:t>Mod()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function</a:t>
            </a:r>
            <a:br>
              <a:rPr lang="en-US" dirty="0"/>
            </a:br>
            <a:r>
              <a:rPr lang="en-US" dirty="0"/>
              <a:t>ROUND()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625786"/>
              </p:ext>
            </p:extLst>
          </p:nvPr>
        </p:nvGraphicFramePr>
        <p:xfrm>
          <a:off x="628650" y="1568450"/>
          <a:ext cx="11056937" cy="3715813"/>
        </p:xfrm>
        <a:graphic>
          <a:graphicData uri="http://schemas.openxmlformats.org/drawingml/2006/table">
            <a:tbl>
              <a:tblPr/>
              <a:tblGrid>
                <a:gridCol w="574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1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Examples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947" marR="22947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947" marR="22947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234"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ROUND(748.58, -1)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947" marR="22947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750.00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947" marR="22947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234"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ROUND(748.58, -2)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947" marR="22947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700.00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947" marR="22947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234"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ROUND(748.58, -3)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947" marR="22947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1000.00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947" marR="22947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4343400" y="1295400"/>
            <a:ext cx="7848600" cy="914400"/>
          </a:xfrm>
        </p:spPr>
        <p:txBody>
          <a:bodyPr>
            <a:normAutofit/>
          </a:bodyPr>
          <a:lstStyle/>
          <a:p>
            <a:r>
              <a:rPr lang="en-US" dirty="0"/>
              <a:t>select round(788.447,2) from dual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FUNCTIONS</a:t>
            </a:r>
            <a:br>
              <a:rPr lang="en-US" dirty="0"/>
            </a:br>
            <a:r>
              <a:rPr lang="en-US" dirty="0"/>
              <a:t>TRUNC()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TRUNC function truncates the column, expression, or value to </a:t>
            </a:r>
            <a:r>
              <a:rPr lang="en-US" i="1" dirty="0"/>
              <a:t>n decimal places</a:t>
            </a:r>
          </a:p>
          <a:p>
            <a:pPr>
              <a:buNone/>
            </a:pPr>
            <a:r>
              <a:rPr lang="en-US" dirty="0"/>
              <a:t>SELECT TRUNC(45.923,2), TRUNC(45.923),</a:t>
            </a:r>
          </a:p>
          <a:p>
            <a:pPr>
              <a:buNone/>
            </a:pPr>
            <a:r>
              <a:rPr lang="en-US" dirty="0"/>
              <a:t>TRUNC(45.923,-2)</a:t>
            </a:r>
          </a:p>
          <a:p>
            <a:pPr>
              <a:buNone/>
            </a:pPr>
            <a:r>
              <a:rPr lang="en-US" dirty="0"/>
              <a:t>FROM DUAL;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t="70610" r="1511"/>
          <a:stretch>
            <a:fillRect/>
          </a:stretch>
        </p:blipFill>
        <p:spPr bwMode="auto">
          <a:xfrm>
            <a:off x="1905001" y="4038600"/>
            <a:ext cx="840710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 function finds the remainder of value1 divided by value2.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MOD(</a:t>
            </a:r>
            <a:r>
              <a:rPr lang="en-US" dirty="0" err="1"/>
              <a:t>sal</a:t>
            </a:r>
            <a:r>
              <a:rPr lang="en-US" dirty="0"/>
              <a:t>, 5000)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WHERE job= ‘SALESMAN’;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Date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Oracle database stores dates in an internal</a:t>
            </a:r>
          </a:p>
          <a:p>
            <a:pPr>
              <a:buNone/>
            </a:pPr>
            <a:r>
              <a:rPr lang="en-US" dirty="0"/>
              <a:t>	numeric format: century, year, month, day, hours,minutes, seconds.</a:t>
            </a:r>
          </a:p>
          <a:p>
            <a:pPr>
              <a:buNone/>
            </a:pPr>
            <a:r>
              <a:rPr lang="en-US" dirty="0"/>
              <a:t>• The default date display format is  </a:t>
            </a:r>
          </a:p>
          <a:p>
            <a:pPr>
              <a:buNone/>
            </a:pPr>
            <a:r>
              <a:rPr lang="en-US" dirty="0"/>
              <a:t>	DD-MON-RR.</a:t>
            </a:r>
          </a:p>
          <a:p>
            <a:pPr>
              <a:buNone/>
            </a:pPr>
            <a:r>
              <a:rPr lang="en-US" dirty="0"/>
              <a:t>	SYSDATE is a function that returns:</a:t>
            </a:r>
          </a:p>
          <a:p>
            <a:pPr>
              <a:buNone/>
            </a:pPr>
            <a:r>
              <a:rPr lang="en-US" dirty="0"/>
              <a:t>• Date</a:t>
            </a:r>
          </a:p>
          <a:p>
            <a:pPr>
              <a:buNone/>
            </a:pPr>
            <a:r>
              <a:rPr lang="en-US" dirty="0"/>
              <a:t>• Time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Function.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e.g. </a:t>
            </a:r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hiredate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ename</a:t>
            </a:r>
            <a:r>
              <a:rPr lang="en-US" dirty="0"/>
              <a:t> like ’A%’;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ENAME      HIREDATE</a:t>
            </a:r>
          </a:p>
          <a:p>
            <a:pPr>
              <a:buNone/>
            </a:pPr>
            <a:r>
              <a:rPr lang="en-US" dirty="0"/>
              <a:t>---------- ---------</a:t>
            </a:r>
          </a:p>
          <a:p>
            <a:pPr>
              <a:buNone/>
            </a:pPr>
            <a:r>
              <a:rPr lang="en-US" dirty="0"/>
              <a:t>ALLEN      20-FEB-81</a:t>
            </a:r>
          </a:p>
          <a:p>
            <a:pPr>
              <a:buNone/>
            </a:pPr>
            <a:r>
              <a:rPr lang="en-US" dirty="0"/>
              <a:t>ADAMS      23-MAY-87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SQL&gt;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with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or subtract a number to or from a date for a resultant date value.</a:t>
            </a:r>
          </a:p>
          <a:p>
            <a:r>
              <a:rPr lang="en-US" dirty="0"/>
              <a:t>Subtract two dates to find the number of days between those dates.</a:t>
            </a:r>
          </a:p>
          <a:p>
            <a:r>
              <a:rPr lang="en-US" dirty="0"/>
              <a:t> Add hours to a date by dividing the number of</a:t>
            </a:r>
          </a:p>
          <a:p>
            <a:r>
              <a:rPr lang="en-US" dirty="0"/>
              <a:t>hours by 24.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with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database stores dates as numbers, you can perform calculations using arithmetic operators</a:t>
            </a:r>
          </a:p>
          <a:p>
            <a:r>
              <a:rPr lang="en-US" dirty="0"/>
              <a:t>such as addition and subtraction. You can add and subtract number constants as well as dates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4267200"/>
          <a:ext cx="8305800" cy="229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98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Result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26">
                <a:tc>
                  <a:txBody>
                    <a:bodyPr/>
                    <a:lstStyle/>
                    <a:p>
                      <a:r>
                        <a:rPr lang="en-US" dirty="0"/>
                        <a:t>date +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a number of days to a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88">
                <a:tc>
                  <a:txBody>
                    <a:bodyPr/>
                    <a:lstStyle/>
                    <a:p>
                      <a:r>
                        <a:rPr lang="en-US" dirty="0"/>
                        <a:t>date -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Subtracts a number of days from a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26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-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Subtracts one date from 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26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+ number/24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a number of hours to a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SQL Command(categories)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867400" y="2286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3048000"/>
            <a:ext cx="114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3048000"/>
            <a:ext cx="106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DDL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3048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DRL/DQL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3048000"/>
            <a:ext cx="114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DCL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05800" y="3048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TCL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971800" y="2514600"/>
            <a:ext cx="586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705100" y="27813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0"/>
          </p:cNvCxnSpPr>
          <p:nvPr/>
        </p:nvCxnSpPr>
        <p:spPr>
          <a:xfrm rot="5400000">
            <a:off x="3924300" y="27813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143500" y="27813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0"/>
          </p:cNvCxnSpPr>
          <p:nvPr/>
        </p:nvCxnSpPr>
        <p:spPr>
          <a:xfrm rot="16200000" flipH="1">
            <a:off x="7143750" y="27622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8573294" y="2780506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7543800" y="3429001"/>
            <a:ext cx="0" cy="277091"/>
          </a:xfrm>
          <a:custGeom>
            <a:avLst/>
            <a:gdLst>
              <a:gd name="connsiteX0" fmla="*/ 0 w 0"/>
              <a:gd name="connsiteY0" fmla="*/ 0 h 277091"/>
              <a:gd name="connsiteX1" fmla="*/ 0 w 0"/>
              <a:gd name="connsiteY1" fmla="*/ 277091 h 2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77091">
                <a:moveTo>
                  <a:pt x="0" y="0"/>
                </a:moveTo>
                <a:lnTo>
                  <a:pt x="0" y="27709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8763794" y="35806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43800" y="3733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8115300" y="38481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20000" y="38862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BE PROPRITORY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888579"/>
              </p:ext>
            </p:extLst>
          </p:nvPr>
        </p:nvGraphicFramePr>
        <p:xfrm>
          <a:off x="628650" y="1568450"/>
          <a:ext cx="11056937" cy="455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19"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27"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MONTHS_BETWEEN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months between two dates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27"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calendar months to 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NEXT_DAY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 day of the date Specified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LAST_DAY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 day of the month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 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Truncate 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Date Function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MONTHS_BETWEEN (’01-SEP-95’,’11-JAN-94’)-</a:t>
            </a:r>
          </a:p>
          <a:p>
            <a:pPr lvl="1">
              <a:buNone/>
            </a:pPr>
            <a:r>
              <a:rPr lang="en-US" b="1" dirty="0"/>
              <a:t>19.6774194</a:t>
            </a:r>
            <a:endParaRPr lang="en-US" dirty="0"/>
          </a:p>
          <a:p>
            <a:r>
              <a:rPr lang="en-US" dirty="0"/>
              <a:t> ADD_MONTHS (’11-JAN-94’,6)-</a:t>
            </a:r>
            <a:r>
              <a:rPr lang="en-US" b="1" dirty="0"/>
              <a:t> ’11-JUL-94’</a:t>
            </a:r>
          </a:p>
          <a:p>
            <a:endParaRPr lang="en-US" dirty="0"/>
          </a:p>
          <a:p>
            <a:r>
              <a:rPr lang="en-US" dirty="0"/>
              <a:t> NEXT_DAY (’01-SEP-95’,’FRIDAY’)-</a:t>
            </a:r>
            <a:r>
              <a:rPr lang="en-US" b="1" dirty="0"/>
              <a:t> ’08-SEP-95’</a:t>
            </a:r>
          </a:p>
          <a:p>
            <a:endParaRPr lang="en-US" dirty="0"/>
          </a:p>
          <a:p>
            <a:r>
              <a:rPr lang="en-US" dirty="0"/>
              <a:t> LAST_DAY(’01-FEB-95’)-</a:t>
            </a:r>
            <a:r>
              <a:rPr lang="en-US" b="1" dirty="0"/>
              <a:t> ’28-FEB-95’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ROUND &amp; TRUNC With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ROUND(SYSDATE,’MONTH’) 01-AUG-95</a:t>
            </a:r>
          </a:p>
          <a:p>
            <a:r>
              <a:rPr lang="en-US" b="1" dirty="0"/>
              <a:t>TRUNC(SYSDATE ,’YEAR’) 01-JAN-95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Conversion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04" y="2066822"/>
            <a:ext cx="11056219" cy="424994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3000" dirty="0"/>
              <a:t>	-CHAR TO NUMBER</a:t>
            </a:r>
          </a:p>
          <a:p>
            <a:pPr>
              <a:buNone/>
            </a:pPr>
            <a:r>
              <a:rPr lang="en-US" sz="3000" dirty="0"/>
              <a:t>	-CHAR TO DATE</a:t>
            </a:r>
          </a:p>
          <a:p>
            <a:pPr>
              <a:buNone/>
            </a:pPr>
            <a:r>
              <a:rPr lang="en-US" sz="3000" dirty="0"/>
              <a:t>	-DATE TO CHAR</a:t>
            </a:r>
          </a:p>
          <a:p>
            <a:pPr>
              <a:buNone/>
            </a:pPr>
            <a:r>
              <a:rPr lang="en-US" sz="3000" dirty="0"/>
              <a:t>	-NUMBR TO CHAR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447800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 Type Conversion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677694" y="2094706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86200" y="2362200"/>
            <a:ext cx="419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581797" y="2666603"/>
            <a:ext cx="609600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7696994" y="2742406"/>
            <a:ext cx="76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2800" y="2971800"/>
            <a:ext cx="1371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Implicit </a:t>
            </a:r>
            <a:r>
              <a:rPr lang="en-US" dirty="0" err="1"/>
              <a:t>Datatype</a:t>
            </a:r>
            <a:r>
              <a:rPr lang="en-US" dirty="0"/>
              <a:t> Conversion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7600" y="2971800"/>
            <a:ext cx="1524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Explicit </a:t>
            </a:r>
            <a:r>
              <a:rPr lang="en-US" dirty="0" err="1"/>
              <a:t>Datatupe</a:t>
            </a:r>
            <a:r>
              <a:rPr lang="en-US" dirty="0"/>
              <a:t> Conversion</a:t>
            </a:r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3890665" y="4043065"/>
            <a:ext cx="2958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Explicit Data 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provides three functions to convert a value from one data type to another:</a:t>
            </a:r>
          </a:p>
          <a:p>
            <a:r>
              <a:rPr lang="en-US" dirty="0"/>
              <a:t>TO_NUMBER</a:t>
            </a:r>
          </a:p>
          <a:p>
            <a:r>
              <a:rPr lang="en-US" dirty="0"/>
              <a:t>TO_CHAR</a:t>
            </a:r>
          </a:p>
          <a:p>
            <a:r>
              <a:rPr lang="en-US" dirty="0"/>
              <a:t>TO_DATE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err="1"/>
              <a:t>Datatype</a:t>
            </a:r>
            <a:r>
              <a:rPr lang="en-US" dirty="0"/>
              <a:t>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format model:</a:t>
            </a:r>
          </a:p>
          <a:p>
            <a:r>
              <a:rPr lang="en-US" b="1" dirty="0"/>
              <a:t>TO_CHAR(</a:t>
            </a:r>
            <a:r>
              <a:rPr lang="en-US" b="1" i="1" dirty="0"/>
              <a:t>date, ’</a:t>
            </a:r>
            <a:r>
              <a:rPr lang="en-US" b="1" i="1" dirty="0" err="1"/>
              <a:t>format_model</a:t>
            </a:r>
            <a:r>
              <a:rPr lang="en-US" b="1" i="1" dirty="0"/>
              <a:t>’)</a:t>
            </a:r>
            <a:endParaRPr lang="en-US" dirty="0"/>
          </a:p>
          <a:p>
            <a:r>
              <a:rPr lang="en-US" dirty="0"/>
              <a:t> Must be enclosed in single quotation marks and is case sensitive</a:t>
            </a:r>
          </a:p>
          <a:p>
            <a:r>
              <a:rPr lang="en-US" dirty="0"/>
              <a:t> Can include any valid date format element</a:t>
            </a:r>
          </a:p>
          <a:p>
            <a:r>
              <a:rPr lang="en-US" dirty="0"/>
              <a:t>Is separated from the date value by a comma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TO_CHAR() With date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</a:t>
            </a:r>
            <a:r>
              <a:rPr lang="en-US" dirty="0" err="1"/>
              <a:t>empno</a:t>
            </a:r>
            <a:r>
              <a:rPr lang="en-US" dirty="0"/>
              <a:t>, TO_CHAR(</a:t>
            </a:r>
            <a:r>
              <a:rPr lang="en-US" dirty="0" err="1"/>
              <a:t>hiredate</a:t>
            </a:r>
            <a:r>
              <a:rPr lang="en-US" dirty="0"/>
              <a:t>, ’MM/YY’) </a:t>
            </a:r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ename</a:t>
            </a:r>
            <a:r>
              <a:rPr lang="en-US" dirty="0"/>
              <a:t> = ‘SMITH’;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YYYY		Full year in numbers</a:t>
            </a:r>
          </a:p>
          <a:p>
            <a:r>
              <a:rPr lang="en-US" b="1" dirty="0"/>
              <a:t>MONTH		Full name of the month</a:t>
            </a:r>
          </a:p>
          <a:p>
            <a:r>
              <a:rPr lang="en-US" b="1" dirty="0"/>
              <a:t>DD			Numeric day of the month</a:t>
            </a:r>
          </a:p>
          <a:p>
            <a:r>
              <a:rPr lang="en-US" b="1" dirty="0"/>
              <a:t>DY			Name of day; three-letter 				abbreviation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the Date Format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elements format the time portion of the date.</a:t>
            </a:r>
          </a:p>
          <a:p>
            <a:r>
              <a:rPr lang="en-US" dirty="0"/>
              <a:t> Add character strings by enclosing them in double quotation marks.</a:t>
            </a:r>
          </a:p>
          <a:p>
            <a:r>
              <a:rPr lang="en-US" dirty="0"/>
              <a:t>Number suffixes spell out numbers.</a:t>
            </a:r>
          </a:p>
          <a:p>
            <a:r>
              <a:rPr lang="en-US" dirty="0"/>
              <a:t>HH24:MI:SS </a:t>
            </a:r>
            <a:r>
              <a:rPr lang="en-US" dirty="0">
                <a:solidFill>
                  <a:srgbClr val="E43CC0"/>
                </a:solidFill>
              </a:rPr>
              <a:t>AM</a:t>
            </a:r>
            <a:r>
              <a:rPr lang="en-US" dirty="0"/>
              <a:t> 		15:45:32 PM</a:t>
            </a:r>
          </a:p>
          <a:p>
            <a:r>
              <a:rPr lang="en-US" dirty="0"/>
              <a:t>DD "of" MONTH 		12 of OCTOBER 						</a:t>
            </a:r>
            <a:r>
              <a:rPr lang="en-US" dirty="0" err="1"/>
              <a:t>ddspth</a:t>
            </a:r>
            <a:r>
              <a:rPr lang="en-US" dirty="0"/>
              <a:t> fourteenth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TO_CHAR() With Number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TO_CHAR(</a:t>
            </a:r>
            <a:r>
              <a:rPr lang="en-US" i="1" dirty="0"/>
              <a:t>number, ’</a:t>
            </a:r>
            <a:r>
              <a:rPr lang="en-US" i="1" dirty="0" err="1"/>
              <a:t>format_model</a:t>
            </a:r>
            <a:r>
              <a:rPr lang="en-US" i="1" dirty="0"/>
              <a:t>’)</a:t>
            </a:r>
          </a:p>
          <a:p>
            <a:r>
              <a:rPr lang="en-US" dirty="0"/>
              <a:t>These are some of the format elements you can use with the TO_CHAR function to display a number value as a character:</a:t>
            </a:r>
          </a:p>
          <a:p>
            <a:r>
              <a:rPr lang="en-US" dirty="0"/>
              <a:t>TO_CHAR(</a:t>
            </a:r>
            <a:r>
              <a:rPr lang="en-US" i="1" dirty="0"/>
              <a:t>number, </a:t>
            </a:r>
            <a:r>
              <a:rPr lang="en-US" dirty="0"/>
              <a:t>’</a:t>
            </a:r>
            <a:r>
              <a:rPr lang="en-US" i="1" dirty="0" err="1"/>
              <a:t>format_model</a:t>
            </a:r>
            <a:r>
              <a:rPr lang="en-US" dirty="0"/>
              <a:t>’)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TO_CHAR() With Number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249869"/>
              </p:ext>
            </p:extLst>
          </p:nvPr>
        </p:nvGraphicFramePr>
        <p:xfrm>
          <a:off x="628650" y="1568450"/>
          <a:ext cx="11056937" cy="3962398"/>
        </p:xfrm>
        <a:graphic>
          <a:graphicData uri="http://schemas.openxmlformats.org/drawingml/2006/table">
            <a:tbl>
              <a:tblPr/>
              <a:tblGrid>
                <a:gridCol w="286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4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Represents a number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Forces a zero to be displayed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$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Places a floating dollar sign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L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Arial"/>
                          <a:ea typeface="Calibri"/>
                          <a:cs typeface="Times New Roman"/>
                        </a:rPr>
                        <a:t>Uses the floating local currency symbol</a:t>
                      </a:r>
                      <a:endParaRPr lang="en-US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Prints a decimal point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,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Prints a thousand indicator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Arial"/>
                          <a:ea typeface="Calibri"/>
                          <a:cs typeface="Times New Roman"/>
                        </a:rPr>
                        <a:t>B</a:t>
                      </a:r>
                      <a:endParaRPr lang="en-US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Arial"/>
                          <a:ea typeface="Calibri"/>
                          <a:cs typeface="Times New Roman"/>
                        </a:rPr>
                        <a:t>Display zero values as blank , not zero</a:t>
                      </a:r>
                      <a:endParaRPr lang="en-US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SQL Reports/outputs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5868194" y="220980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95600" y="2438400"/>
            <a:ext cx="640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28900" y="2705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2200" y="30480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DETAILS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(FILTER OR</a:t>
            </a:r>
          </a:p>
          <a:p>
            <a:r>
              <a:rPr lang="en-US" dirty="0"/>
              <a:t>WHERE)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791200" y="2667000"/>
            <a:ext cx="457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1"/>
            <a:ext cx="175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(GROUP BY CLAUSE)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9029700" y="2705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86800" y="2971801"/>
            <a:ext cx="137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COMPLETE DETAILS 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SUMMARY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(SUBTOTAL)</a:t>
            </a:r>
          </a:p>
          <a:p>
            <a:pPr algn="ctr"/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the TO_NUMBER and TO_DATE</a:t>
            </a:r>
            <a:br>
              <a:rPr lang="en-US" b="1" dirty="0"/>
            </a:b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a character string to a number format</a:t>
            </a:r>
          </a:p>
          <a:p>
            <a:pPr>
              <a:buNone/>
            </a:pPr>
            <a:r>
              <a:rPr lang="en-US" dirty="0"/>
              <a:t>	using the TO_NUMBER function:</a:t>
            </a:r>
          </a:p>
          <a:p>
            <a:pPr>
              <a:buNone/>
            </a:pPr>
            <a:r>
              <a:rPr lang="en-US" b="1" dirty="0"/>
              <a:t>	TO_NUMBER(</a:t>
            </a:r>
            <a:r>
              <a:rPr lang="en-US" b="1" i="1" dirty="0"/>
              <a:t>char[, ’</a:t>
            </a:r>
            <a:r>
              <a:rPr lang="en-US" b="1" i="1" dirty="0" err="1"/>
              <a:t>format_model</a:t>
            </a:r>
            <a:r>
              <a:rPr lang="en-US" b="1" i="1" dirty="0"/>
              <a:t>’])</a:t>
            </a:r>
          </a:p>
          <a:p>
            <a:endParaRPr lang="en-US" dirty="0"/>
          </a:p>
          <a:p>
            <a:r>
              <a:rPr lang="en-US" dirty="0"/>
              <a:t>Convert a character string to a date format using </a:t>
            </a:r>
            <a:r>
              <a:rPr lang="en-US" b="1" dirty="0"/>
              <a:t>the TO_DATE function: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	TO_DATE(</a:t>
            </a:r>
            <a:r>
              <a:rPr lang="en-US" b="1" i="1" dirty="0"/>
              <a:t>char[, ’</a:t>
            </a:r>
            <a:r>
              <a:rPr lang="en-US" b="1" i="1" dirty="0" err="1"/>
              <a:t>format_model</a:t>
            </a:r>
            <a:r>
              <a:rPr lang="en-US" b="1" i="1" dirty="0"/>
              <a:t>’])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TO_NUMBER()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TO_NUMBER('-$12,345.67', '$99,999.99') FROM dual;</a:t>
            </a:r>
          </a:p>
          <a:p>
            <a:endParaRPr lang="en-US" dirty="0"/>
          </a:p>
          <a:p>
            <a:pPr algn="ctr"/>
            <a:r>
              <a:rPr lang="en-US" sz="3600" dirty="0"/>
              <a:t>TO_DATE() </a:t>
            </a:r>
            <a:r>
              <a:rPr lang="en-US" sz="3600" dirty="0" err="1"/>
              <a:t>Datatype</a:t>
            </a:r>
            <a:endParaRPr lang="en-US" sz="3600" dirty="0"/>
          </a:p>
          <a:p>
            <a:r>
              <a:rPr lang="en-US" sz="3600" dirty="0"/>
              <a:t>e.g. 22-july-2009</a:t>
            </a:r>
          </a:p>
          <a:p>
            <a:endParaRPr lang="en-US" sz="3600" dirty="0"/>
          </a:p>
          <a:p>
            <a:pPr>
              <a:buNone/>
            </a:pPr>
            <a:r>
              <a:rPr lang="en-US" sz="3600" dirty="0"/>
              <a:t>Select </a:t>
            </a:r>
            <a:r>
              <a:rPr lang="en-US" sz="3600" dirty="0" err="1"/>
              <a:t>to_char</a:t>
            </a:r>
            <a:r>
              <a:rPr lang="en-US" sz="3600" dirty="0"/>
              <a:t>(</a:t>
            </a:r>
            <a:r>
              <a:rPr lang="en-US" sz="3600" dirty="0" err="1"/>
              <a:t>to_date</a:t>
            </a:r>
            <a:r>
              <a:rPr lang="en-US" sz="3600" dirty="0"/>
              <a:t>(‘22-jul-2009’,’dd-mon </a:t>
            </a:r>
            <a:r>
              <a:rPr lang="en-US" sz="3600" dirty="0" err="1"/>
              <a:t>yyyy</a:t>
            </a:r>
            <a:r>
              <a:rPr lang="en-US" sz="3600" dirty="0"/>
              <a:t>’),’day-</a:t>
            </a:r>
            <a:r>
              <a:rPr lang="en-US" sz="3600" dirty="0" err="1"/>
              <a:t>mon-yy</a:t>
            </a:r>
            <a:r>
              <a:rPr lang="en-US" sz="3600" dirty="0"/>
              <a:t>’) from dual;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SELECT</a:t>
            </a:r>
            <a:r>
              <a:rPr lang="en-US" sz="3600" b="1" dirty="0"/>
              <a:t> </a:t>
            </a:r>
            <a:r>
              <a:rPr lang="en-US" sz="3600" dirty="0"/>
              <a:t>TO_DATE('061167','MMDDYY') "Birthday" from</a:t>
            </a:r>
            <a:r>
              <a:rPr lang="en-US" sz="3600" b="1" dirty="0"/>
              <a:t> </a:t>
            </a:r>
            <a:r>
              <a:rPr lang="en-US" sz="3600" dirty="0"/>
              <a:t>DUAL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Single-row functions can be nested to any level.</a:t>
            </a:r>
          </a:p>
          <a:p>
            <a:r>
              <a:rPr lang="en-US" dirty="0"/>
              <a:t> Nested functions are evaluated from deepest level to the least deep level.</a:t>
            </a:r>
          </a:p>
          <a:p>
            <a:endParaRPr lang="en-US" dirty="0"/>
          </a:p>
          <a:p>
            <a:r>
              <a:rPr lang="en-US" dirty="0"/>
              <a:t>F3(F2(F1(col,arg1),arg2),arg3)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work with any data type and pertain to using nulls.</a:t>
            </a:r>
          </a:p>
          <a:p>
            <a:r>
              <a:rPr lang="en-US" dirty="0"/>
              <a:t>NVL (expr1, expr2)</a:t>
            </a:r>
          </a:p>
          <a:p>
            <a:r>
              <a:rPr lang="en-US" dirty="0"/>
              <a:t>NVL2 (expr1, expr2, expr3)</a:t>
            </a:r>
          </a:p>
          <a:p>
            <a:r>
              <a:rPr lang="en-US" dirty="0"/>
              <a:t>NULLIF (expr1, expr2)</a:t>
            </a:r>
          </a:p>
          <a:p>
            <a:r>
              <a:rPr lang="en-US" dirty="0"/>
              <a:t>COALESCE (expr1, expr2, ..., </a:t>
            </a:r>
            <a:r>
              <a:rPr lang="en-US" dirty="0" err="1"/>
              <a:t>expr</a:t>
            </a:r>
            <a:r>
              <a:rPr lang="en-US" i="1" dirty="0" err="1"/>
              <a:t>n</a:t>
            </a:r>
            <a:r>
              <a:rPr lang="en-US" i="1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function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537310"/>
              </p:ext>
            </p:extLst>
          </p:nvPr>
        </p:nvGraphicFramePr>
        <p:xfrm>
          <a:off x="628650" y="1568450"/>
          <a:ext cx="11056937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Function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Description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Converts a null value to an actual value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If expr1 is not null, NVL2 returns expr2. If expr1 is null, NVL2</a:t>
                      </a:r>
                    </a:p>
                    <a:p>
                      <a:r>
                        <a:rPr lang="en-US" sz="2000" dirty="0"/>
                        <a:t>returns expr3. The argument expr1can have any data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NULLIF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Compares two expressions and returns null if they are equal, or the first</a:t>
                      </a:r>
                    </a:p>
                    <a:p>
                      <a:r>
                        <a:rPr lang="en-US" sz="2000" dirty="0"/>
                        <a:t>expression if they are 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COALESCE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Returns the first non-null expression in the expression list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NVL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null to an actual value.</a:t>
            </a:r>
          </a:p>
          <a:p>
            <a:r>
              <a:rPr lang="en-US" dirty="0"/>
              <a:t>Data types that can be used are date, </a:t>
            </a:r>
            <a:r>
              <a:rPr lang="en-US" dirty="0" err="1"/>
              <a:t>character,and</a:t>
            </a:r>
            <a:r>
              <a:rPr lang="en-US" dirty="0"/>
              <a:t> number.</a:t>
            </a:r>
          </a:p>
          <a:p>
            <a:r>
              <a:rPr lang="en-US" dirty="0"/>
              <a:t>e.g. </a:t>
            </a:r>
          </a:p>
          <a:p>
            <a:pPr>
              <a:buNone/>
            </a:pPr>
            <a:r>
              <a:rPr lang="en-US" dirty="0"/>
              <a:t>NVL(comm,0)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NVL2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		NVL2(</a:t>
            </a:r>
            <a:r>
              <a:rPr lang="en-US" dirty="0" err="1"/>
              <a:t>comm,'SAL+COMM</a:t>
            </a:r>
            <a:r>
              <a:rPr lang="en-US" dirty="0"/>
              <a:t>', 'SAL') income</a:t>
            </a:r>
          </a:p>
          <a:p>
            <a:pPr>
              <a:buNone/>
            </a:pPr>
            <a:r>
              <a:rPr lang="en-US" dirty="0"/>
              <a:t>		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deptno</a:t>
            </a:r>
            <a:r>
              <a:rPr lang="en-US" dirty="0"/>
              <a:t> IN (20, 30)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		NVL2(</a:t>
            </a:r>
            <a:r>
              <a:rPr lang="en-US" dirty="0" err="1"/>
              <a:t>comm,SAL+COMM</a:t>
            </a:r>
            <a:r>
              <a:rPr lang="en-US" dirty="0"/>
              <a:t>, SAL) income</a:t>
            </a:r>
          </a:p>
          <a:p>
            <a:pPr>
              <a:buNone/>
            </a:pPr>
            <a:r>
              <a:rPr lang="en-US" dirty="0"/>
              <a:t>		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deptno</a:t>
            </a:r>
            <a:r>
              <a:rPr lang="en-US" dirty="0"/>
              <a:t> IN (20, 30)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NULLIF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LENGTH(</a:t>
            </a:r>
            <a:r>
              <a:rPr lang="en-US" dirty="0" err="1"/>
              <a:t>first_name</a:t>
            </a:r>
            <a:r>
              <a:rPr lang="en-US" dirty="0"/>
              <a:t>)"expr1“,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last_name</a:t>
            </a:r>
            <a:r>
              <a:rPr lang="en-US" dirty="0"/>
              <a:t>, LENGTH(</a:t>
            </a:r>
            <a:r>
              <a:rPr lang="en-US" dirty="0" err="1"/>
              <a:t>last_name</a:t>
            </a:r>
            <a:r>
              <a:rPr lang="en-US" dirty="0"/>
              <a:t>)”expr2“,</a:t>
            </a:r>
          </a:p>
          <a:p>
            <a:pPr>
              <a:buNone/>
            </a:pPr>
            <a:r>
              <a:rPr lang="en-US" dirty="0"/>
              <a:t>NULLIF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LENGTH(</a:t>
            </a:r>
            <a:r>
              <a:rPr lang="en-US" dirty="0" err="1"/>
              <a:t>first_name</a:t>
            </a:r>
            <a:r>
              <a:rPr lang="en-US" dirty="0"/>
              <a:t>),LENGTH(</a:t>
            </a:r>
            <a:r>
              <a:rPr lang="en-US" dirty="0" err="1"/>
              <a:t>last_name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result</a:t>
            </a:r>
          </a:p>
          <a:p>
            <a:pPr>
              <a:buNone/>
            </a:pPr>
            <a:r>
              <a:rPr lang="en-US" dirty="0"/>
              <a:t>FROM employees;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COALESCE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advantage of the COALESCE function over the NVL function is that the COALESCE function can take multiple alternate values.</a:t>
            </a:r>
          </a:p>
          <a:p>
            <a:endParaRPr lang="en-US" dirty="0"/>
          </a:p>
          <a:p>
            <a:r>
              <a:rPr lang="en-US" dirty="0"/>
              <a:t>If the first expression is not null, it returns that</a:t>
            </a:r>
          </a:p>
          <a:p>
            <a:pPr>
              <a:buNone/>
            </a:pPr>
            <a:r>
              <a:rPr lang="en-US" dirty="0"/>
              <a:t>	expression; otherwise, it does a COALESCE of the remaining expressions.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COALESCE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COALESCE (NULL, NULL , 'NOT NULL' , NULL ) test from dual;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TEST</a:t>
            </a:r>
          </a:p>
          <a:p>
            <a:pPr>
              <a:buNone/>
            </a:pPr>
            <a:r>
              <a:rPr lang="en-US" dirty="0"/>
              <a:t>--------</a:t>
            </a:r>
          </a:p>
          <a:p>
            <a:pPr>
              <a:buNone/>
            </a:pPr>
            <a:r>
              <a:rPr lang="en-US" dirty="0"/>
              <a:t>NOT NULL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	COALESCE(</a:t>
            </a:r>
            <a:r>
              <a:rPr lang="en-US" dirty="0" err="1"/>
              <a:t>comm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10) </a:t>
            </a:r>
            <a:r>
              <a:rPr lang="en-US" dirty="0" err="1"/>
              <a:t>comm</a:t>
            </a:r>
            <a:endParaRPr lang="en-US" dirty="0"/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ORDER BY </a:t>
            </a:r>
            <a:r>
              <a:rPr lang="en-US" dirty="0" err="1"/>
              <a:t>comm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Capabilities of SQL</a:t>
            </a:r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lvl="8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2438400"/>
          <a:ext cx="29260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4724400"/>
          <a:ext cx="21945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00800" y="2438400"/>
          <a:ext cx="29260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86600" y="4648200"/>
          <a:ext cx="21945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1200" y="198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19050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5410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867400" y="5334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0" y="510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use of IF-THEN-ELSE logic within a</a:t>
            </a:r>
          </a:p>
          <a:p>
            <a:pPr>
              <a:buNone/>
            </a:pPr>
            <a:r>
              <a:rPr lang="en-US" dirty="0"/>
              <a:t>	SQL statement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Use two methods:</a:t>
            </a:r>
          </a:p>
          <a:p>
            <a:r>
              <a:rPr lang="en-US" dirty="0"/>
              <a:t>– CASE expression</a:t>
            </a:r>
          </a:p>
          <a:p>
            <a:r>
              <a:rPr lang="en-US" dirty="0"/>
              <a:t>– DECODE function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CASE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Facilitates conditional inquiries by doing the work of an IF-THEN-ELSE statement:</a:t>
            </a:r>
          </a:p>
          <a:p>
            <a:endParaRPr lang="en-US" dirty="0"/>
          </a:p>
          <a:p>
            <a:pPr>
              <a:buNone/>
            </a:pPr>
            <a:r>
              <a:rPr lang="en-US" sz="3100" dirty="0">
                <a:solidFill>
                  <a:srgbClr val="FF0000"/>
                </a:solidFill>
              </a:rPr>
              <a:t>CASE</a:t>
            </a:r>
            <a:r>
              <a:rPr lang="en-US" sz="3100" dirty="0"/>
              <a:t> </a:t>
            </a:r>
            <a:r>
              <a:rPr lang="en-US" sz="3100" i="1" dirty="0" err="1"/>
              <a:t>expr</a:t>
            </a:r>
            <a:r>
              <a:rPr lang="en-US" sz="3100" i="1" dirty="0"/>
              <a:t> WHEN </a:t>
            </a:r>
            <a:r>
              <a:rPr lang="en-US" dirty="0"/>
              <a:t>Compare</a:t>
            </a:r>
            <a:r>
              <a:rPr lang="en-US" sz="3100" i="1" dirty="0"/>
              <a:t> _expr1 THEN return_expr1</a:t>
            </a:r>
          </a:p>
          <a:p>
            <a:pPr>
              <a:buNone/>
            </a:pPr>
            <a:r>
              <a:rPr lang="en-US" sz="3100" dirty="0"/>
              <a:t>		[WHEN </a:t>
            </a:r>
            <a:r>
              <a:rPr lang="en-US" dirty="0"/>
              <a:t>Compare </a:t>
            </a:r>
            <a:r>
              <a:rPr lang="en-US" sz="3100" i="1" dirty="0"/>
              <a:t>_expr2 THEN return_expr2</a:t>
            </a:r>
          </a:p>
          <a:p>
            <a:pPr>
              <a:buNone/>
            </a:pPr>
            <a:r>
              <a:rPr lang="en-US" sz="3100" dirty="0"/>
              <a:t>		WHEN </a:t>
            </a:r>
            <a:r>
              <a:rPr lang="en-US" dirty="0"/>
              <a:t>Compare </a:t>
            </a:r>
            <a:r>
              <a:rPr lang="en-US" sz="3100" i="1" dirty="0"/>
              <a:t>_</a:t>
            </a:r>
            <a:r>
              <a:rPr lang="en-US" sz="3100" i="1" dirty="0" err="1"/>
              <a:t>exprn</a:t>
            </a:r>
            <a:r>
              <a:rPr lang="en-US" sz="3100" i="1" dirty="0"/>
              <a:t> THEN </a:t>
            </a:r>
            <a:r>
              <a:rPr lang="en-US" sz="3100" i="1" dirty="0" err="1"/>
              <a:t>return_exprn</a:t>
            </a:r>
            <a:endParaRPr lang="en-US" sz="3100" i="1" dirty="0"/>
          </a:p>
          <a:p>
            <a:pPr>
              <a:buNone/>
            </a:pPr>
            <a:r>
              <a:rPr lang="en-US" sz="3100" dirty="0"/>
              <a:t>		ELSE </a:t>
            </a:r>
            <a:r>
              <a:rPr lang="en-US" sz="3100" i="1" dirty="0" err="1"/>
              <a:t>else_expr</a:t>
            </a:r>
            <a:r>
              <a:rPr lang="en-US" sz="3100" i="1" dirty="0"/>
              <a:t>]</a:t>
            </a:r>
          </a:p>
          <a:p>
            <a:pPr>
              <a:buNone/>
            </a:pPr>
            <a:r>
              <a:rPr lang="en-US" sz="3100" dirty="0">
                <a:solidFill>
                  <a:srgbClr val="FF0000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100" dirty="0"/>
              <a:t>SELECT </a:t>
            </a:r>
            <a:r>
              <a:rPr lang="en-US" sz="3100" dirty="0" err="1"/>
              <a:t>last_name</a:t>
            </a:r>
            <a:r>
              <a:rPr lang="en-US" sz="3100" dirty="0"/>
              <a:t>, </a:t>
            </a:r>
            <a:r>
              <a:rPr lang="en-US" sz="3100" dirty="0" err="1"/>
              <a:t>job_id</a:t>
            </a:r>
            <a:r>
              <a:rPr lang="en-US" sz="3100" dirty="0"/>
              <a:t>, salary,</a:t>
            </a:r>
          </a:p>
          <a:p>
            <a:pPr>
              <a:buNone/>
            </a:pPr>
            <a:r>
              <a:rPr lang="en-US" sz="3100" dirty="0"/>
              <a:t>CASE </a:t>
            </a:r>
            <a:r>
              <a:rPr lang="en-US" sz="3100" dirty="0" err="1"/>
              <a:t>job_id</a:t>
            </a:r>
            <a:r>
              <a:rPr lang="en-US" sz="3100" dirty="0"/>
              <a:t> WHEN ’IT_PROG’ THEN 1.10*salary</a:t>
            </a:r>
          </a:p>
          <a:p>
            <a:pPr>
              <a:buNone/>
            </a:pPr>
            <a:r>
              <a:rPr lang="en-US" sz="3100" dirty="0"/>
              <a:t>		WHEN ’ST_CLERK’ THEN 1.15*salary</a:t>
            </a:r>
          </a:p>
          <a:p>
            <a:pPr>
              <a:buNone/>
            </a:pPr>
            <a:r>
              <a:rPr lang="en-US" sz="3100" dirty="0"/>
              <a:t>		WHEN ’SA_REP’ THEN 1.20*salary</a:t>
            </a:r>
          </a:p>
          <a:p>
            <a:pPr>
              <a:buNone/>
            </a:pPr>
            <a:r>
              <a:rPr lang="en-US" sz="3100" dirty="0"/>
              <a:t>		ELSE salary </a:t>
            </a:r>
          </a:p>
          <a:p>
            <a:pPr>
              <a:buNone/>
            </a:pPr>
            <a:r>
              <a:rPr lang="en-US" sz="3100" dirty="0"/>
              <a:t>END "REVISED_SALARY"</a:t>
            </a:r>
          </a:p>
          <a:p>
            <a:pPr>
              <a:buNone/>
            </a:pPr>
            <a:r>
              <a:rPr lang="en-US" sz="3100" dirty="0"/>
              <a:t>FROM employees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Decode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DECODE function decodes </a:t>
            </a:r>
            <a:r>
              <a:rPr lang="en-US" i="1" dirty="0"/>
              <a:t>expression after comparing it to each search </a:t>
            </a:r>
            <a:r>
              <a:rPr lang="en-US" dirty="0"/>
              <a:t>value.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If the expression is the same as </a:t>
            </a:r>
            <a:r>
              <a:rPr lang="en-US" i="1" dirty="0"/>
              <a:t>search, result is returned.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If the default value is omitted, a null value is returned where a search value does not match any of the result values.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Decode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job_id</a:t>
            </a:r>
            <a:r>
              <a:rPr lang="en-US" dirty="0"/>
              <a:t>, salary,</a:t>
            </a:r>
          </a:p>
          <a:p>
            <a:pPr>
              <a:buNone/>
            </a:pPr>
            <a:r>
              <a:rPr lang="en-US" dirty="0"/>
              <a:t>DECODE(</a:t>
            </a:r>
            <a:r>
              <a:rPr lang="en-US" dirty="0" err="1"/>
              <a:t>job_id</a:t>
            </a:r>
            <a:r>
              <a:rPr lang="en-US" dirty="0"/>
              <a:t>, ’IT_PROG’, 1.10*salary,</a:t>
            </a:r>
          </a:p>
          <a:p>
            <a:pPr>
              <a:buNone/>
            </a:pPr>
            <a:r>
              <a:rPr lang="en-US" dirty="0"/>
              <a:t>			’ST_CLERK’, 1.15*salary,</a:t>
            </a:r>
          </a:p>
          <a:p>
            <a:pPr>
              <a:buNone/>
            </a:pPr>
            <a:r>
              <a:rPr lang="en-US" dirty="0"/>
              <a:t>			’SA_REP’, 1.20*salary,</a:t>
            </a:r>
          </a:p>
          <a:p>
            <a:pPr>
              <a:buNone/>
            </a:pPr>
            <a:r>
              <a:rPr lang="en-US" dirty="0"/>
              <a:t>			salary) REVISED_SALARY</a:t>
            </a:r>
          </a:p>
          <a:p>
            <a:pPr>
              <a:buNone/>
            </a:pPr>
            <a:r>
              <a:rPr lang="en-US" dirty="0"/>
              <a:t>FROM employees;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CA886-60D9-A4EB-FE24-BDCB85C0E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600" dirty="0"/>
              <a:t>Aggregating data</a:t>
            </a:r>
          </a:p>
          <a:p>
            <a:pPr algn="ctr">
              <a:buNone/>
            </a:pPr>
            <a:r>
              <a:rPr lang="en-US" sz="3600" dirty="0"/>
              <a:t>Using group functions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functions operate on sets of rows to give one result per group</a:t>
            </a:r>
          </a:p>
          <a:p>
            <a:r>
              <a:rPr lang="en-US" dirty="0"/>
              <a:t>EMPLOYEES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2752726"/>
            <a:ext cx="28575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4953000" y="2819400"/>
            <a:ext cx="23622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953000" y="4495800"/>
            <a:ext cx="23622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2800" y="4191000"/>
            <a:ext cx="1600200" cy="369332"/>
          </a:xfrm>
          <a:prstGeom prst="rect">
            <a:avLst/>
          </a:prstGeom>
          <a:solidFill>
            <a:srgbClr val="E43C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24000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388620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maximum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salary in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EMPLOYEES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table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AVG-Number Type</a:t>
            </a:r>
          </a:p>
          <a:p>
            <a:r>
              <a:rPr lang="en-US" dirty="0"/>
              <a:t>SUM-Number Type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MIN</a:t>
            </a:r>
          </a:p>
          <a:p>
            <a:endParaRPr lang="en-US" dirty="0"/>
          </a:p>
          <a:p>
            <a:r>
              <a:rPr lang="en-US" dirty="0"/>
              <a:t>These functions accept single parameter &amp; are not overloaded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810000" y="2743200"/>
            <a:ext cx="533400" cy="12954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124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DATA TYPE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90" y="175825"/>
            <a:ext cx="11056219" cy="677562"/>
          </a:xfrm>
        </p:spPr>
        <p:txBody>
          <a:bodyPr/>
          <a:lstStyle/>
          <a:p>
            <a:r>
              <a:rPr lang="en-US" dirty="0"/>
              <a:t>Types Of Group Functions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78194"/>
              </p:ext>
            </p:extLst>
          </p:nvPr>
        </p:nvGraphicFramePr>
        <p:xfrm>
          <a:off x="1520686" y="824575"/>
          <a:ext cx="9362661" cy="5208850"/>
        </p:xfrm>
        <a:graphic>
          <a:graphicData uri="http://schemas.openxmlformats.org/drawingml/2006/table">
            <a:tbl>
              <a:tblPr/>
              <a:tblGrid>
                <a:gridCol w="9362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                 Function 				               </a:t>
                      </a:r>
                      <a:r>
                        <a:rPr lang="en-US" sz="1600" b="1" baseline="0" dirty="0"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"/>
                          <a:ea typeface="Calibri"/>
                          <a:cs typeface="Courier"/>
                        </a:rPr>
                        <a:t>AVG([DISTINCT|ALL]</a:t>
                      </a:r>
                      <a:r>
                        <a:rPr lang="en-US" sz="1600" i="1" dirty="0">
                          <a:latin typeface="Courier"/>
                          <a:ea typeface="Calibri"/>
                          <a:cs typeface="Courier"/>
                        </a:rPr>
                        <a:t>n</a:t>
                      </a:r>
                      <a:r>
                        <a:rPr lang="en-US" sz="1600" dirty="0">
                          <a:latin typeface="Courier"/>
                          <a:ea typeface="Calibri"/>
                          <a:cs typeface="Courier"/>
                        </a:rPr>
                        <a:t>) 	</a:t>
                      </a: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                    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Average value of </a:t>
                      </a:r>
                      <a:r>
                        <a:rPr lang="en-US" sz="1800" i="1" dirty="0">
                          <a:latin typeface="Courier"/>
                          <a:ea typeface="Calibri"/>
                          <a:cs typeface="Courier"/>
                        </a:rPr>
                        <a:t>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,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                                                      ignoring null values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"/>
                          <a:ea typeface="Calibri"/>
                          <a:cs typeface="Courier"/>
                        </a:rPr>
                        <a:t>COUNT({*|[DISTINCT|ALL]</a:t>
                      </a:r>
                      <a:r>
                        <a:rPr lang="en-US" sz="1600" i="1" dirty="0">
                          <a:latin typeface="Courier"/>
                          <a:ea typeface="Calibri"/>
                          <a:cs typeface="Courier"/>
                        </a:rPr>
                        <a:t>expr</a:t>
                      </a:r>
                      <a:r>
                        <a:rPr lang="en-US" sz="1600" dirty="0">
                          <a:latin typeface="Courier"/>
                          <a:ea typeface="Calibri"/>
                          <a:cs typeface="Courier"/>
                        </a:rPr>
                        <a:t>}) </a:t>
                      </a: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Number of rows, where </a:t>
                      </a:r>
                      <a:r>
                        <a:rPr lang="en-US" sz="1800" i="1" dirty="0">
                          <a:latin typeface="Courier"/>
                          <a:ea typeface="Calibri"/>
                          <a:cs typeface="Courier"/>
                        </a:rPr>
                        <a:t>expr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evaluates to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                          something other than null (count all selected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                         rows using *, including duplicates and row with nulls)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"/>
                          <a:ea typeface="Calibri"/>
                          <a:cs typeface="Courier"/>
                        </a:rPr>
                        <a:t>SUM([DISTINCT|ALL]</a:t>
                      </a:r>
                      <a:r>
                        <a:rPr lang="en-US" sz="1600" i="1" dirty="0">
                          <a:latin typeface="Courier"/>
                          <a:ea typeface="Calibri"/>
                          <a:cs typeface="Courier"/>
                        </a:rPr>
                        <a:t>n</a:t>
                      </a:r>
                      <a:r>
                        <a:rPr lang="en-US" sz="1600" dirty="0">
                          <a:latin typeface="Courier"/>
                          <a:ea typeface="Calibri"/>
                          <a:cs typeface="Courier"/>
                        </a:rPr>
                        <a:t>) 	</a:t>
                      </a: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                    </a:t>
                      </a:r>
                      <a:r>
                        <a:rPr lang="en-US" sz="1800" baseline="0" dirty="0">
                          <a:latin typeface="Courier"/>
                          <a:ea typeface="Calibri"/>
                          <a:cs typeface="Courier"/>
                        </a:rPr>
                        <a:t> 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Sum values of </a:t>
                      </a:r>
                      <a:r>
                        <a:rPr lang="en-US" sz="1800" i="1" dirty="0">
                          <a:latin typeface="Courier"/>
                          <a:ea typeface="Calibri"/>
                          <a:cs typeface="Courier"/>
                        </a:rPr>
                        <a:t>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, ignoring null values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7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"/>
                          <a:ea typeface="Calibri"/>
                          <a:cs typeface="Courier"/>
                        </a:rPr>
                        <a:t>MAX([DISTINCT|ALL]</a:t>
                      </a:r>
                      <a:r>
                        <a:rPr lang="en-US" sz="1600" i="1" dirty="0">
                          <a:latin typeface="Courier"/>
                          <a:ea typeface="Calibri"/>
                          <a:cs typeface="Courier"/>
                        </a:rPr>
                        <a:t>expr</a:t>
                      </a:r>
                      <a:r>
                        <a:rPr lang="en-US" sz="1600" dirty="0">
                          <a:latin typeface="Courier"/>
                          <a:ea typeface="Calibri"/>
                          <a:cs typeface="Courier"/>
                        </a:rPr>
                        <a:t>) 		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Maximum value of </a:t>
                      </a:r>
                      <a:r>
                        <a:rPr lang="en-US" sz="1800" i="1" dirty="0">
                          <a:latin typeface="Courier"/>
                          <a:ea typeface="Calibri"/>
                          <a:cs typeface="Courier"/>
                        </a:rPr>
                        <a:t>expr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, ignoring null values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064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"/>
                          <a:ea typeface="Calibri"/>
                          <a:cs typeface="Courier"/>
                        </a:rPr>
                        <a:t>MIN([DISTINCT|ALL]</a:t>
                      </a:r>
                      <a:r>
                        <a:rPr lang="en-US" sz="1600" i="1" dirty="0">
                          <a:latin typeface="Courier"/>
                          <a:ea typeface="Calibri"/>
                          <a:cs typeface="Courier"/>
                        </a:rPr>
                        <a:t>expr</a:t>
                      </a:r>
                      <a:r>
                        <a:rPr lang="en-US" sz="1600" dirty="0">
                          <a:latin typeface="Courier"/>
                          <a:ea typeface="Calibri"/>
                          <a:cs typeface="Courier"/>
                        </a:rPr>
                        <a:t>)       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Minimum value of </a:t>
                      </a:r>
                      <a:r>
                        <a:rPr lang="en-US" sz="1800" i="1" dirty="0">
                          <a:latin typeface="Courier"/>
                          <a:ea typeface="Calibri"/>
                          <a:cs typeface="Courier"/>
                        </a:rPr>
                        <a:t>expr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, ignoring null  values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cxnSpLocks/>
          </p:cNvCxnSpPr>
          <p:nvPr/>
        </p:nvCxnSpPr>
        <p:spPr>
          <a:xfrm>
            <a:off x="5108713" y="530377"/>
            <a:ext cx="69574" cy="520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SELECT [</a:t>
            </a:r>
            <a:r>
              <a:rPr lang="en-US" i="1" dirty="0"/>
              <a:t>column,] </a:t>
            </a:r>
            <a:r>
              <a:rPr lang="en-US" i="1" dirty="0" err="1"/>
              <a:t>group_function</a:t>
            </a:r>
            <a:r>
              <a:rPr lang="en-US" i="1" dirty="0"/>
              <a:t>(column), ...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i="1" dirty="0"/>
              <a:t>table</a:t>
            </a:r>
          </a:p>
          <a:p>
            <a:pPr>
              <a:buNone/>
            </a:pPr>
            <a:r>
              <a:rPr lang="en-US" dirty="0"/>
              <a:t>[WHERE </a:t>
            </a:r>
            <a:r>
              <a:rPr lang="en-US" i="1" dirty="0"/>
              <a:t>condition]</a:t>
            </a:r>
          </a:p>
          <a:p>
            <a:pPr>
              <a:buNone/>
            </a:pPr>
            <a:r>
              <a:rPr lang="en-US" dirty="0"/>
              <a:t>[GROUP BY </a:t>
            </a:r>
            <a:r>
              <a:rPr lang="en-US" i="1" dirty="0"/>
              <a:t>column]</a:t>
            </a:r>
          </a:p>
          <a:p>
            <a:pPr>
              <a:buNone/>
            </a:pPr>
            <a:r>
              <a:rPr lang="en-US" dirty="0"/>
              <a:t>[ORDER BY </a:t>
            </a:r>
            <a:r>
              <a:rPr lang="en-US" i="1" dirty="0"/>
              <a:t>column];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DRL/DQL</a:t>
            </a:r>
          </a:p>
          <a:p>
            <a:r>
              <a:rPr lang="en-US" dirty="0"/>
              <a:t>DRL is </a:t>
            </a:r>
            <a:r>
              <a:rPr lang="en-US" b="1" dirty="0"/>
              <a:t>D</a:t>
            </a:r>
            <a:r>
              <a:rPr lang="en-US" dirty="0"/>
              <a:t>ata </a:t>
            </a:r>
            <a:r>
              <a:rPr lang="en-US" b="1" dirty="0"/>
              <a:t>R</a:t>
            </a:r>
            <a:r>
              <a:rPr lang="en-US" dirty="0"/>
              <a:t>etrieval </a:t>
            </a:r>
            <a:r>
              <a:rPr lang="en-US" b="1" dirty="0"/>
              <a:t>L</a:t>
            </a:r>
            <a:r>
              <a:rPr lang="en-US" dirty="0"/>
              <a:t>anguage( </a:t>
            </a:r>
            <a:r>
              <a:rPr lang="en-US" b="1" dirty="0"/>
              <a:t>D</a:t>
            </a:r>
            <a:r>
              <a:rPr lang="en-US" dirty="0"/>
              <a:t>ata</a:t>
            </a:r>
            <a:r>
              <a:rPr lang="en-US" b="1" dirty="0"/>
              <a:t> Q</a:t>
            </a:r>
            <a:r>
              <a:rPr lang="en-US" dirty="0"/>
              <a:t>uery</a:t>
            </a:r>
            <a:r>
              <a:rPr lang="en-US" b="1" dirty="0"/>
              <a:t> L</a:t>
            </a:r>
            <a:r>
              <a:rPr lang="en-US" dirty="0"/>
              <a:t>anguage)</a:t>
            </a:r>
          </a:p>
          <a:p>
            <a:r>
              <a:rPr lang="en-US" dirty="0"/>
              <a:t>Used to retrieve or query the database and fetch selected data which matches the criteria</a:t>
            </a:r>
          </a:p>
          <a:p>
            <a:r>
              <a:rPr lang="en-US" dirty="0"/>
              <a:t>It is done by using a ‘SELECT’ Statement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Tips About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Oracle server on it’s own arranges output in ascending order when group by clause</a:t>
            </a:r>
          </a:p>
          <a:p>
            <a:endParaRPr lang="en-US" dirty="0"/>
          </a:p>
          <a:p>
            <a:r>
              <a:rPr lang="en-US" dirty="0"/>
              <a:t>All group functions ignore NULL values </a:t>
            </a:r>
          </a:p>
          <a:p>
            <a:pPr>
              <a:buNone/>
            </a:pPr>
            <a:r>
              <a:rPr lang="en-US" dirty="0"/>
              <a:t>	except COUNT with *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SELECT MIN(</a:t>
            </a:r>
            <a:r>
              <a:rPr lang="en-US" dirty="0" err="1"/>
              <a:t>sal</a:t>
            </a:r>
            <a:r>
              <a:rPr lang="en-US" dirty="0"/>
              <a:t>), SUM(</a:t>
            </a:r>
            <a:r>
              <a:rPr lang="en-US" dirty="0" err="1"/>
              <a:t>sal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 where job LIKE '%SA%'</a:t>
            </a:r>
          </a:p>
          <a:p>
            <a:pPr>
              <a:buNone/>
            </a:pPr>
            <a:r>
              <a:rPr lang="en-US" dirty="0"/>
              <a:t> /</a:t>
            </a:r>
          </a:p>
          <a:p>
            <a:pPr algn="ctr"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MIN(distinct </a:t>
            </a:r>
            <a:r>
              <a:rPr lang="en-US" dirty="0" err="1"/>
              <a:t>sal</a:t>
            </a:r>
            <a:r>
              <a:rPr lang="en-US" dirty="0"/>
              <a:t>),MAX(distinct </a:t>
            </a:r>
            <a:r>
              <a:rPr lang="en-US" dirty="0" err="1"/>
              <a:t>sal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COUNT(*),COUNT(),COUNT(DISTINCT </a:t>
            </a:r>
            <a:r>
              <a:rPr lang="en-US" dirty="0" err="1"/>
              <a:t>expr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Group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nest a Function within a Function.</a:t>
            </a:r>
          </a:p>
          <a:p>
            <a:r>
              <a:rPr lang="en-US" dirty="0"/>
              <a:t>SELECT AVG(NVL(</a:t>
            </a:r>
            <a:r>
              <a:rPr lang="en-US" dirty="0" err="1"/>
              <a:t>commission_pct</a:t>
            </a:r>
            <a:r>
              <a:rPr lang="en-US" dirty="0"/>
              <a:t>, 0))</a:t>
            </a:r>
          </a:p>
          <a:p>
            <a:pPr>
              <a:buNone/>
            </a:pPr>
            <a:r>
              <a:rPr lang="en-US"/>
              <a:t>	     FROM </a:t>
            </a:r>
            <a:r>
              <a:rPr lang="en-US" dirty="0"/>
              <a:t>employees;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Creating Groups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all group functions have treated the table as one large group of information. </a:t>
            </a:r>
          </a:p>
          <a:p>
            <a:endParaRPr lang="en-US" dirty="0"/>
          </a:p>
          <a:p>
            <a:r>
              <a:rPr lang="en-US" dirty="0"/>
              <a:t>At times, you need to divide the table of information into smaller groups.</a:t>
            </a:r>
          </a:p>
          <a:p>
            <a:endParaRPr lang="en-US" dirty="0"/>
          </a:p>
          <a:p>
            <a:r>
              <a:rPr lang="en-US" dirty="0"/>
              <a:t> This can be done by using the GROUP BY clause.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Of Group By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i="1" dirty="0"/>
              <a:t>column, </a:t>
            </a:r>
            <a:r>
              <a:rPr lang="en-US" i="1" dirty="0" err="1"/>
              <a:t>group_function</a:t>
            </a:r>
            <a:r>
              <a:rPr lang="en-US" i="1" dirty="0"/>
              <a:t>(column)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i="1" dirty="0"/>
              <a:t>table</a:t>
            </a:r>
          </a:p>
          <a:p>
            <a:pPr>
              <a:buNone/>
            </a:pPr>
            <a:r>
              <a:rPr lang="en-US" dirty="0"/>
              <a:t>[WHERE </a:t>
            </a:r>
            <a:r>
              <a:rPr lang="en-US" i="1" dirty="0"/>
              <a:t>condition]</a:t>
            </a:r>
          </a:p>
          <a:p>
            <a:pPr>
              <a:buNone/>
            </a:pPr>
            <a:r>
              <a:rPr lang="en-US" dirty="0"/>
              <a:t>[GROUP BY </a:t>
            </a:r>
            <a:r>
              <a:rPr lang="en-US" i="1" dirty="0" err="1"/>
              <a:t>group_by_expression</a:t>
            </a:r>
            <a:r>
              <a:rPr lang="en-US" i="1" dirty="0"/>
              <a:t>]</a:t>
            </a:r>
          </a:p>
          <a:p>
            <a:pPr>
              <a:buNone/>
            </a:pPr>
            <a:r>
              <a:rPr lang="en-US" dirty="0"/>
              <a:t>[ORDER BY </a:t>
            </a:r>
            <a:r>
              <a:rPr lang="en-US" i="1" dirty="0"/>
              <a:t>column]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BY column does not have to be in the SELECT list.</a:t>
            </a:r>
          </a:p>
          <a:p>
            <a:pPr>
              <a:buNone/>
            </a:pPr>
            <a:r>
              <a:rPr lang="en-US" dirty="0"/>
              <a:t>SELECT AVG(</a:t>
            </a:r>
            <a:r>
              <a:rPr lang="en-US" dirty="0" err="1"/>
              <a:t>sal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GROUP BY </a:t>
            </a:r>
            <a:r>
              <a:rPr lang="en-US" dirty="0" err="1"/>
              <a:t>deptno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* But vise versa not allowed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GROUP BY Clause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deptno</a:t>
            </a:r>
            <a:r>
              <a:rPr lang="en-US" dirty="0"/>
              <a:t>, AVG(</a:t>
            </a:r>
            <a:r>
              <a:rPr lang="en-US" dirty="0" err="1"/>
              <a:t>sal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GROUP BY </a:t>
            </a:r>
            <a:r>
              <a:rPr lang="en-US" dirty="0" err="1"/>
              <a:t>deptno</a:t>
            </a:r>
            <a:r>
              <a:rPr lang="en-US" dirty="0"/>
              <a:t>;</a:t>
            </a:r>
          </a:p>
          <a:p>
            <a:pPr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Will this work ?</a:t>
            </a:r>
          </a:p>
          <a:p>
            <a:pPr algn="ctr">
              <a:buNone/>
            </a:pPr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 COUNT(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FROM employees;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by More Than One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SQL&gt; select </a:t>
            </a:r>
            <a:r>
              <a:rPr lang="en-US" dirty="0" err="1"/>
              <a:t>deptno,job,avg</a:t>
            </a:r>
            <a:r>
              <a:rPr lang="en-US" dirty="0"/>
              <a:t>(</a:t>
            </a:r>
            <a:r>
              <a:rPr lang="en-US" dirty="0" err="1"/>
              <a:t>sal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   group by </a:t>
            </a:r>
            <a:r>
              <a:rPr lang="en-US" dirty="0" err="1"/>
              <a:t>deptno,job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Illegal Queries</a:t>
            </a:r>
            <a:br>
              <a:rPr lang="en-US" dirty="0"/>
            </a:br>
            <a:r>
              <a:rPr lang="en-US" dirty="0"/>
              <a:t>Using 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cannot use group functions in the WHERE clause.</a:t>
            </a:r>
          </a:p>
          <a:p>
            <a:r>
              <a:rPr lang="en-US" dirty="0"/>
              <a:t>You use the HAVING clause to restrict groups.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empdeptno,MIN</a:t>
            </a:r>
            <a:r>
              <a:rPr lang="en-US" dirty="0"/>
              <a:t>(</a:t>
            </a:r>
            <a:r>
              <a:rPr lang="en-US" dirty="0" err="1"/>
              <a:t>sal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WHERE MIN(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)&gt;1250</a:t>
            </a:r>
          </a:p>
          <a:p>
            <a:pPr>
              <a:buNone/>
            </a:pPr>
            <a:r>
              <a:rPr lang="en-US" dirty="0"/>
              <a:t>GROUP BY </a:t>
            </a:r>
            <a:r>
              <a:rPr lang="en-US" dirty="0" err="1"/>
              <a:t>deptno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Oracle server performs the following steps when you use the HAVING clause:</a:t>
            </a:r>
          </a:p>
          <a:p>
            <a:endParaRPr lang="en-US" dirty="0"/>
          </a:p>
          <a:p>
            <a:r>
              <a:rPr lang="en-US" dirty="0"/>
              <a:t>1. Rows are grouped.</a:t>
            </a:r>
          </a:p>
          <a:p>
            <a:r>
              <a:rPr lang="en-US" dirty="0"/>
              <a:t>2. The group function is applied to the group.</a:t>
            </a:r>
          </a:p>
          <a:p>
            <a:r>
              <a:rPr lang="en-US" dirty="0"/>
              <a:t>3. The groups that match the criteria in the      HAVING clause are displayed.</a:t>
            </a:r>
          </a:p>
          <a:p>
            <a:endParaRPr lang="en-US" dirty="0"/>
          </a:p>
          <a:p>
            <a:r>
              <a:rPr lang="en-US" dirty="0"/>
              <a:t>The HAVING clause can precede the GROUP BY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6939</Words>
  <Application>Microsoft Office PowerPoint</Application>
  <PresentationFormat>Widescreen</PresentationFormat>
  <Paragraphs>1243</Paragraphs>
  <Slides>166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8" baseType="lpstr">
      <vt:lpstr>Arial</vt:lpstr>
      <vt:lpstr>Calibri</vt:lpstr>
      <vt:lpstr>Courier</vt:lpstr>
      <vt:lpstr>Courier New</vt:lpstr>
      <vt:lpstr>Montserrat</vt:lpstr>
      <vt:lpstr>Montserrat Light</vt:lpstr>
      <vt:lpstr>Montserrat Medium</vt:lpstr>
      <vt:lpstr>Muli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SQL</vt:lpstr>
      <vt:lpstr>SQL</vt:lpstr>
      <vt:lpstr>SQL</vt:lpstr>
      <vt:lpstr>SQL</vt:lpstr>
      <vt:lpstr>SQL</vt:lpstr>
      <vt:lpstr>SQL</vt:lpstr>
      <vt:lpstr>SQL</vt:lpstr>
      <vt:lpstr>Select Statement in Sql</vt:lpstr>
      <vt:lpstr>Writing sql statements</vt:lpstr>
      <vt:lpstr>SQL example</vt:lpstr>
      <vt:lpstr>Arithmetic Expressions</vt:lpstr>
      <vt:lpstr>Oprt. example</vt:lpstr>
      <vt:lpstr>Operator Precedence</vt:lpstr>
      <vt:lpstr>SQL Example of Use of Parenthesis </vt:lpstr>
      <vt:lpstr>Defining a Null Value</vt:lpstr>
      <vt:lpstr>Defining a Column Alias</vt:lpstr>
      <vt:lpstr>Example Using Column Aliases</vt:lpstr>
      <vt:lpstr>Concatenation Operator</vt:lpstr>
      <vt:lpstr>Literal Character Strings</vt:lpstr>
      <vt:lpstr>Using ‘Distinct’ in Select Stmnt</vt:lpstr>
      <vt:lpstr>SQL REPORTS OR OUTPUT</vt:lpstr>
      <vt:lpstr>Restricting number of rows</vt:lpstr>
      <vt:lpstr>Where clause in ‘Select Statement’</vt:lpstr>
      <vt:lpstr>Character Strings And Dates</vt:lpstr>
      <vt:lpstr>Comparison Conditions</vt:lpstr>
      <vt:lpstr>Other Comparison Conditions</vt:lpstr>
      <vt:lpstr>Using the between condition</vt:lpstr>
      <vt:lpstr>Using the in condition</vt:lpstr>
      <vt:lpstr>Using the like operator</vt:lpstr>
      <vt:lpstr>Using ‘Escape’ Contd.</vt:lpstr>
      <vt:lpstr>Using Like Operator with Escape </vt:lpstr>
      <vt:lpstr>Using NULL</vt:lpstr>
      <vt:lpstr>Rules Of Precedence </vt:lpstr>
      <vt:lpstr>SORTING DATA</vt:lpstr>
      <vt:lpstr>ORDER BY Clause</vt:lpstr>
      <vt:lpstr>Which Clause Of The Query Executes First</vt:lpstr>
      <vt:lpstr>Ways Of Sorting</vt:lpstr>
      <vt:lpstr>Ways Of Sorting</vt:lpstr>
      <vt:lpstr>PowerPoint Presentation</vt:lpstr>
      <vt:lpstr>Aggregate Functions</vt:lpstr>
      <vt:lpstr>Two Types of SQL Functions</vt:lpstr>
      <vt:lpstr>SUMMARY QUERIES</vt:lpstr>
      <vt:lpstr>Single Row Function</vt:lpstr>
      <vt:lpstr>Character functions</vt:lpstr>
      <vt:lpstr>Character functions</vt:lpstr>
      <vt:lpstr>Character functions</vt:lpstr>
      <vt:lpstr>Example </vt:lpstr>
      <vt:lpstr>Character function</vt:lpstr>
      <vt:lpstr>Character functions</vt:lpstr>
      <vt:lpstr>Number Functions</vt:lpstr>
      <vt:lpstr>Number function ROUND()</vt:lpstr>
      <vt:lpstr>NUMBER FUNCTIONS TRUNC()</vt:lpstr>
      <vt:lpstr>Number Function</vt:lpstr>
      <vt:lpstr>Using Date Function</vt:lpstr>
      <vt:lpstr>Date Function.</vt:lpstr>
      <vt:lpstr>Arithmetic with Dates</vt:lpstr>
      <vt:lpstr>Arithmetic with Dates</vt:lpstr>
      <vt:lpstr>Date Functions</vt:lpstr>
      <vt:lpstr>Using Date Function </vt:lpstr>
      <vt:lpstr>ROUND &amp; TRUNC With Date</vt:lpstr>
      <vt:lpstr>Conversion function</vt:lpstr>
      <vt:lpstr>Explicit Data Type Conversions</vt:lpstr>
      <vt:lpstr>Explicit Datatype Conversion</vt:lpstr>
      <vt:lpstr>TO_CHAR() With date datatype</vt:lpstr>
      <vt:lpstr>Elements of the Date Format Model</vt:lpstr>
      <vt:lpstr>TO_CHAR() With Number Datatype</vt:lpstr>
      <vt:lpstr>TO_CHAR() With Number</vt:lpstr>
      <vt:lpstr>Using the TO_NUMBER and TO_DATE Functions</vt:lpstr>
      <vt:lpstr>TO_NUMBER() Datatype</vt:lpstr>
      <vt:lpstr>Nesting Functions</vt:lpstr>
      <vt:lpstr>General Functions</vt:lpstr>
      <vt:lpstr>General function</vt:lpstr>
      <vt:lpstr>NVL Function</vt:lpstr>
      <vt:lpstr>NVL2 function</vt:lpstr>
      <vt:lpstr>Using the NULLIF Function</vt:lpstr>
      <vt:lpstr>Using the COALESCE Function</vt:lpstr>
      <vt:lpstr>Using COALESCE Functions</vt:lpstr>
      <vt:lpstr>Conditional Expressions</vt:lpstr>
      <vt:lpstr>The CASE Expression</vt:lpstr>
      <vt:lpstr>Case </vt:lpstr>
      <vt:lpstr>Decode Function</vt:lpstr>
      <vt:lpstr>Decode Function</vt:lpstr>
      <vt:lpstr>PowerPoint Presentation</vt:lpstr>
      <vt:lpstr>Group Function</vt:lpstr>
      <vt:lpstr>Types of Group Functions</vt:lpstr>
      <vt:lpstr>Types Of Group Functions</vt:lpstr>
      <vt:lpstr>Syntax  </vt:lpstr>
      <vt:lpstr>Tips About Groups</vt:lpstr>
      <vt:lpstr>Example</vt:lpstr>
      <vt:lpstr>Types Of Group Function</vt:lpstr>
      <vt:lpstr>Creating Groups of Data</vt:lpstr>
      <vt:lpstr>Syntax Of Group By </vt:lpstr>
      <vt:lpstr>Using the GROUP BY Clause</vt:lpstr>
      <vt:lpstr>Using the GROUP BY Clause Contd.</vt:lpstr>
      <vt:lpstr>Grouping by More Than One Column</vt:lpstr>
      <vt:lpstr>Illegal Queries Using Group Functions</vt:lpstr>
      <vt:lpstr>Using Having Clause</vt:lpstr>
      <vt:lpstr>Using Having Clause</vt:lpstr>
      <vt:lpstr>PowerPoint Presentation</vt:lpstr>
      <vt:lpstr>Data Manipulation Language</vt:lpstr>
      <vt:lpstr>Insert</vt:lpstr>
      <vt:lpstr>Guidelines </vt:lpstr>
      <vt:lpstr>Caution </vt:lpstr>
      <vt:lpstr>Inserting Specific Date Values</vt:lpstr>
      <vt:lpstr>Using Substitution Variable</vt:lpstr>
      <vt:lpstr>Copying Rows from Another Table</vt:lpstr>
      <vt:lpstr>Inserting Based On Another Table</vt:lpstr>
      <vt:lpstr> Subquery In INSERT Statement</vt:lpstr>
      <vt:lpstr>Using the WITH CHECK OPTION Keyword on DML Statements</vt:lpstr>
      <vt:lpstr>Example</vt:lpstr>
      <vt:lpstr>Update </vt:lpstr>
      <vt:lpstr>Update</vt:lpstr>
      <vt:lpstr>Updating All Rows In The Table</vt:lpstr>
      <vt:lpstr>Updating Specific Columns With Subquery</vt:lpstr>
      <vt:lpstr>Updating Rows Based on Another Table</vt:lpstr>
      <vt:lpstr>Updating Rows: Integrity Constraint Error</vt:lpstr>
      <vt:lpstr>Using Default Values In  INSERT &amp;UPDATE</vt:lpstr>
      <vt:lpstr>Default </vt:lpstr>
      <vt:lpstr>Removing a Row from a Table</vt:lpstr>
      <vt:lpstr>Deleting Rows from a Table</vt:lpstr>
      <vt:lpstr>Deleting Rows From Table</vt:lpstr>
      <vt:lpstr>Deleting Rows Based on Another Table</vt:lpstr>
      <vt:lpstr>Deleting Rows: Integrity Constraint Error</vt:lpstr>
      <vt:lpstr>The ‘Merge’ Statement</vt:lpstr>
      <vt:lpstr>Merge-Syntax</vt:lpstr>
      <vt:lpstr>Example</vt:lpstr>
      <vt:lpstr>PowerPoint Presentation</vt:lpstr>
      <vt:lpstr>PowerPoint Presentation</vt:lpstr>
      <vt:lpstr>Transaction</vt:lpstr>
      <vt:lpstr>Statements Used  </vt:lpstr>
      <vt:lpstr>TCL-Transaction Control Language</vt:lpstr>
      <vt:lpstr>Advantages of COMMIT and ROLLBACK Statements</vt:lpstr>
      <vt:lpstr>PowerPoint Presentation</vt:lpstr>
      <vt:lpstr>Transaction</vt:lpstr>
      <vt:lpstr>Rolling Back Changes to a Marker</vt:lpstr>
      <vt:lpstr>Implicit Transaction Processing</vt:lpstr>
      <vt:lpstr>State of the Data Before COMMIT or ROLLBACK</vt:lpstr>
      <vt:lpstr>State of the Data after COMMIT</vt:lpstr>
      <vt:lpstr>Committing Data </vt:lpstr>
      <vt:lpstr>State of the Data After ROLLBACK</vt:lpstr>
      <vt:lpstr>Statement-Level Rollback</vt:lpstr>
      <vt:lpstr>Read Consistency</vt:lpstr>
      <vt:lpstr>Locking</vt:lpstr>
      <vt:lpstr>Implicit Locking</vt:lpstr>
      <vt:lpstr>PowerPoint Presentation</vt:lpstr>
      <vt:lpstr>Data Control Language</vt:lpstr>
      <vt:lpstr>Controlling User Access</vt:lpstr>
      <vt:lpstr>System Privileges</vt:lpstr>
      <vt:lpstr>Creating Users</vt:lpstr>
      <vt:lpstr>User System Privileges</vt:lpstr>
      <vt:lpstr>Granting System Privileges</vt:lpstr>
      <vt:lpstr>Role</vt:lpstr>
      <vt:lpstr>Creating and Granting Privileges to a Role</vt:lpstr>
      <vt:lpstr>Changing Your Password</vt:lpstr>
      <vt:lpstr>PowerPoint Presentation</vt:lpstr>
      <vt:lpstr>Object Privileges</vt:lpstr>
      <vt:lpstr>Object Privileges</vt:lpstr>
      <vt:lpstr>Object Privileges</vt:lpstr>
      <vt:lpstr>Granting Object Privileges</vt:lpstr>
      <vt:lpstr>Using the WITH GRANT OPTION and PUBLIC Keywords</vt:lpstr>
      <vt:lpstr>Using Data Dictionary For Checking Privileges</vt:lpstr>
      <vt:lpstr>How to Revoke Object Privileges</vt:lpstr>
      <vt:lpstr>Example</vt:lpstr>
      <vt:lpstr>Physical Presence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Sawant</dc:creator>
  <cp:lastModifiedBy>Trupti Kulkarni</cp:lastModifiedBy>
  <cp:revision>105</cp:revision>
  <dcterms:created xsi:type="dcterms:W3CDTF">2023-04-19T11:21:44Z</dcterms:created>
  <dcterms:modified xsi:type="dcterms:W3CDTF">2024-06-10T06:44:13Z</dcterms:modified>
</cp:coreProperties>
</file>