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629F6-C6FA-46CD-8803-97364115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ECE488-F1B0-46C3-B895-9794690E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A647D4-9AA9-4CD9-AFB6-38D209E8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1C400-701C-465F-A346-56AFFB5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0744-5551-4663-9BC1-151CC903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9BD61-918D-4292-8224-900120FF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F74E56-DE44-4E0F-AF95-700C335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B3B16-B7FC-4182-A438-D0E1F008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2A9DAF-D68F-4FEE-866C-F6595E2C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DE6F7-146A-477B-98EA-710A90A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DD1D65-C3A9-4935-BD5A-4CF473E6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9DE031-20B0-46C2-8F6D-AF3719A4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38C17B-06A1-4292-B3C8-AFF7512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41EFF-1E58-45EE-A9B5-8FB6696E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C4AA46-40B9-4F54-9C49-3912421F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4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02F9F-B5A2-4425-97F7-593CCA46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00FA8-0090-4C10-801E-A3891CB3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CD298B-788E-43E2-8E25-59040E01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A08D7-5C6C-49A9-A194-42CB970D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EEDC42-8548-4863-A63A-B33138C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98786-6D8C-49A6-97A8-C2A0565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FF3C63-A480-4395-83CE-35DDC0C7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E1F1AD-8EB0-427F-8FB2-8FE2F106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1C13D7-FEC1-4A4C-A64E-4DDDDB2A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F529B-4ADB-40C4-8952-D7A153C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B3BA3-C7D4-41A7-842E-BD053223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6ECE19-03B6-4DE6-A95E-94D96644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8F1214-0709-423C-BCEB-85881F61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9F9018-392C-488A-9A3F-A6CD89C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C65429-893B-4A81-8334-61B1037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C73E9-8CB0-4010-AF51-CE438484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2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586E9-FAFB-4163-953F-96CD65DC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371217-5531-447D-8CDE-3664494B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3DA52B-2469-46A6-AFD3-2BD27073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0EE9BD-BD4F-43AF-8614-9E25D390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639A0A-C2A2-4863-8907-750D26C7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3AD361-0200-496A-94B3-1C8B04A4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BAF2AC-843A-4FB6-B471-7E9640C8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0D65E2-7607-4F7A-BA66-79031D7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76546-8615-40CC-9814-756963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71128-51E4-4B4B-8776-EB1F8331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1E5EA1-5274-43A2-86AF-E30B00FB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8F5DC1-5BC6-40B0-9B8C-DB2656FB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38F397-6C1E-4638-9D95-10B3117D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5E5507-0937-4E5E-9686-528C7B78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BF247-1C18-45D6-A765-66DA4385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2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17B54-429E-4658-8E01-6FCDF03F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8D78F-682A-4E13-895E-C8D5BB8C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795443-9D56-4941-9799-2E024BFB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4AC778-6695-4A9E-83D8-D61A624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D27B63-96C8-4722-94CD-9C6ABD02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53E382-CA44-467E-93C3-AA1D36DC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E8C48-9F25-4239-932B-F0140105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29CCDA-46F5-485F-9F84-8AAD9190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46242B-BBF3-4F0C-9DF5-FF1FB65F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F771D3-C25F-40D7-AFE2-7E51C597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A532EE-5381-4DFD-BE1C-D72D35A8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4EF736-46D3-42A2-89FC-001BA6E8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96985F-99AC-4973-8502-B1080CC7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EC51A4-A2EF-4FBE-9E31-0E18B435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0C116-F21C-4FF8-A768-A34B56F3A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2011-C046-4981-80AD-490D3420DB81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36C1B1-1650-47B7-B251-DF0ED676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ABF999-93D5-41B4-A456-63AD5E3F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A1E10-476C-4DEE-BA74-333057617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Functional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6E0A18-DEB0-4118-90C7-BB0703499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50382-67C9-4ADF-BB0B-69619B8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Streams and methods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63F9F-2640-4F7A-AA8D-C38DE476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Using streams as part of a regular method: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Returns true if the given integer is prime.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Assumes n &gt;= 0.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boolean </a:t>
            </a:r>
            <a:r>
              <a:rPr lang="en-US" altLang="en-US" sz="2000" dirty="0" err="1">
                <a:latin typeface="Courier New" panose="02070309020205020404" pitchFamily="49" charset="0"/>
              </a:rPr>
              <a:t>isPrime</a:t>
            </a:r>
            <a:r>
              <a:rPr lang="en-US" altLang="en-US" sz="2000" dirty="0">
                <a:latin typeface="Courier New" panose="02070309020205020404" pitchFamily="49" charset="0"/>
              </a:rPr>
              <a:t>(int n) 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IntStream.range</a:t>
            </a:r>
            <a:r>
              <a:rPr lang="en-US" altLang="en-US" sz="2000" dirty="0">
                <a:latin typeface="Courier New" panose="02070309020205020404" pitchFamily="49" charset="0"/>
              </a:rPr>
              <a:t>(1, n + 1)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.filter(x -&gt; n % x == 0)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.count() == 2;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06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043C6-222A-4A3D-A5BE-F3A01DE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The reduce modifier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85F7C-F44A-480A-99FE-3A063D04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/>
              <a:t>The </a:t>
            </a:r>
            <a:r>
              <a:rPr lang="en-US" altLang="en-US" sz="1700">
                <a:latin typeface="Courier New" panose="02070309020205020404" pitchFamily="49" charset="0"/>
              </a:rPr>
              <a:t>reduce</a:t>
            </a:r>
            <a:r>
              <a:rPr lang="en-US" altLang="en-US" sz="1700"/>
              <a:t> modifier combines elements of a stream using a lambda combination function.</a:t>
            </a:r>
          </a:p>
          <a:p>
            <a:pPr lvl="1"/>
            <a:r>
              <a:rPr lang="en-US" altLang="en-US" sz="1700"/>
              <a:t>Accepts two parameters: an initial value and a lambda to combine that initial value with each next value in the stream.</a:t>
            </a:r>
          </a:p>
          <a:p>
            <a:pPr lvl="1">
              <a:buFontTx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// Returns n!, or 1*2*3*...*(n-1)*n.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// Assumes n is non-negative.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public static int factorial(int n)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return IntStream.range(2, n + 1)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</a:t>
            </a:r>
            <a:r>
              <a:rPr lang="en-US" altLang="en-US" sz="1700" b="1">
                <a:latin typeface="Courier New" panose="02070309020205020404" pitchFamily="49" charset="0"/>
              </a:rPr>
              <a:t>.reduce(1, (a, b) -&gt; a * b)</a:t>
            </a:r>
            <a:r>
              <a:rPr lang="en-US" altLang="en-US" sz="170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20371-F553-4BFC-9733-2BFB9711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 operators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xmlns="" id="{3D187103-2AE9-4C65-9659-A3B90EB00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583" y="715618"/>
            <a:ext cx="7632059" cy="57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xmlns="" id="{4A5CFAFC-4038-49F0-8998-5D8214DE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17600"/>
            <a:ext cx="7186613" cy="272256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xmlns="" id="{46EE8C00-966F-4838-BF7B-3D322960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95725"/>
            <a:ext cx="7186613" cy="1836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2D74C-DA27-46B8-B924-A4060EC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 operators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6FBB3-CB38-40F7-88DE-E5447FF5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Optional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25D41-53F6-4956-8664-1CF362E2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Some stream terminators like max return an "optional" result because the stream might be empty or not contain the result: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print largest multiple of 10 in list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(does not compile!)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largest =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IntStream.of(55, 20, 19, 31, 40, -2, 62, 30)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.filter(n -&gt; n % 10 == 0)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</a:t>
            </a:r>
            <a:r>
              <a:rPr lang="en-US" altLang="en-US" sz="2000" b="1">
                <a:latin typeface="Courier New" panose="02070309020205020404" pitchFamily="49" charset="0"/>
              </a:rPr>
              <a:t>max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System.out.println(largest);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29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A4B4D-E13C-4DF4-A272-A8A0FF84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Clousures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EFC5C9-D413-4444-9B8B-5998C865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 b="1" dirty="0"/>
              <a:t>bound/free variable</a:t>
            </a:r>
            <a:r>
              <a:rPr lang="en-US" altLang="en-US" sz="1700" dirty="0"/>
              <a:t>: In a lambda expression, parameters are bound variables while variables in the outer containing scope are free variables.</a:t>
            </a:r>
          </a:p>
          <a:p>
            <a:r>
              <a:rPr lang="en-US" altLang="en-US" sz="1700" b="1" dirty="0"/>
              <a:t>function closure</a:t>
            </a:r>
            <a:r>
              <a:rPr lang="en-US" altLang="en-US" sz="1700" dirty="0"/>
              <a:t>: A block of code defining a function along with the definitions of any free variables that are defined in the containing scope.</a:t>
            </a:r>
          </a:p>
          <a:p>
            <a:pPr lvl="1">
              <a:buFontTx/>
              <a:buNone/>
            </a:pPr>
            <a:endParaRPr lang="en-US" altLang="en-US" sz="1700" dirty="0"/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// free variables: min, max, multiplier</a:t>
            </a:r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// </a:t>
            </a:r>
            <a:r>
              <a:rPr lang="fr-FR" altLang="en-US" sz="1700" dirty="0" err="1">
                <a:latin typeface="Courier New" panose="02070309020205020404" pitchFamily="49" charset="0"/>
              </a:rPr>
              <a:t>bound</a:t>
            </a:r>
            <a:r>
              <a:rPr lang="fr-FR" altLang="en-US" sz="1700" dirty="0">
                <a:latin typeface="Courier New" panose="02070309020205020404" pitchFamily="49" charset="0"/>
              </a:rPr>
              <a:t> variables: x, y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min</a:t>
            </a:r>
            <a:r>
              <a:rPr lang="fr-FR" altLang="en-US" sz="1700" dirty="0">
                <a:latin typeface="Courier New" panose="02070309020205020404" pitchFamily="49" charset="0"/>
              </a:rPr>
              <a:t> = 10;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max</a:t>
            </a:r>
            <a:r>
              <a:rPr lang="fr-FR" altLang="en-US" sz="1700" dirty="0">
                <a:latin typeface="Courier New" panose="02070309020205020404" pitchFamily="49" charset="0"/>
              </a:rPr>
              <a:t> = 50;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multiplier</a:t>
            </a:r>
            <a:r>
              <a:rPr lang="fr-FR" altLang="en-US" sz="1700" dirty="0">
                <a:latin typeface="Courier New" panose="02070309020205020404" pitchFamily="49" charset="0"/>
              </a:rPr>
              <a:t> = 3;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compute</a:t>
            </a:r>
            <a:r>
              <a:rPr lang="fr-FR" altLang="en-US" sz="1700" dirty="0">
                <a:latin typeface="Courier New" panose="02070309020205020404" pitchFamily="49" charset="0"/>
              </a:rPr>
              <a:t>((x, y) -&gt; </a:t>
            </a:r>
            <a:r>
              <a:rPr lang="fr-FR" altLang="en-US" sz="1700" dirty="0" err="1">
                <a:latin typeface="Courier New" panose="02070309020205020404" pitchFamily="49" charset="0"/>
              </a:rPr>
              <a:t>Math.max</a:t>
            </a:r>
            <a:r>
              <a:rPr lang="fr-FR" altLang="en-US" sz="1700" dirty="0">
                <a:latin typeface="Courier New" panose="02070309020205020404" pitchFamily="49" charset="0"/>
              </a:rPr>
              <a:t>(x, </a:t>
            </a:r>
            <a:r>
              <a:rPr lang="fr-FR" altLang="en-US" sz="1700" b="1" dirty="0">
                <a:latin typeface="Courier New" panose="02070309020205020404" pitchFamily="49" charset="0"/>
              </a:rPr>
              <a:t>min</a:t>
            </a:r>
            <a:r>
              <a:rPr lang="fr-FR" altLang="en-US" sz="1700" dirty="0">
                <a:latin typeface="Courier New" panose="02070309020205020404" pitchFamily="49" charset="0"/>
              </a:rPr>
              <a:t>) *</a:t>
            </a:r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                  </a:t>
            </a:r>
            <a:r>
              <a:rPr lang="fr-FR" altLang="en-US" sz="1700" dirty="0" err="1">
                <a:latin typeface="Courier New" panose="02070309020205020404" pitchFamily="49" charset="0"/>
              </a:rPr>
              <a:t>Math.max</a:t>
            </a:r>
            <a:r>
              <a:rPr lang="fr-FR" altLang="en-US" sz="1700" dirty="0">
                <a:latin typeface="Courier New" panose="02070309020205020404" pitchFamily="49" charset="0"/>
              </a:rPr>
              <a:t>(y, </a:t>
            </a:r>
            <a:r>
              <a:rPr lang="fr-FR" altLang="en-US" sz="1700" b="1" dirty="0">
                <a:latin typeface="Courier New" panose="02070309020205020404" pitchFamily="49" charset="0"/>
              </a:rPr>
              <a:t>max</a:t>
            </a:r>
            <a:r>
              <a:rPr lang="fr-FR" altLang="en-US" sz="1700" dirty="0">
                <a:latin typeface="Courier New" panose="02070309020205020404" pitchFamily="49" charset="0"/>
              </a:rPr>
              <a:t>) * </a:t>
            </a:r>
            <a:r>
              <a:rPr lang="fr-FR" altLang="en-US" sz="1700" b="1" dirty="0">
                <a:latin typeface="Courier New" panose="02070309020205020404" pitchFamily="49" charset="0"/>
              </a:rPr>
              <a:t>multiplier</a:t>
            </a:r>
            <a:r>
              <a:rPr lang="fr-FR" altLang="en-US" sz="1700" dirty="0">
                <a:latin typeface="Courier New" panose="02070309020205020404" pitchFamily="49" charset="0"/>
              </a:rPr>
              <a:t>);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2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B5014-4BF3-4AD0-820D-8A107DD5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Arrays as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1FA7B-D312-40A3-AECC-7E70FEB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An array can be converted into a stream with </a:t>
            </a:r>
            <a:r>
              <a:rPr lang="en-US" altLang="en-US" sz="1900" dirty="0" err="1"/>
              <a:t>Arrays.stream</a:t>
            </a:r>
            <a:r>
              <a:rPr lang="en-US" altLang="en-US" sz="1900" dirty="0"/>
              <a:t>:</a:t>
            </a:r>
          </a:p>
          <a:p>
            <a:pPr lvl="1">
              <a:buFontTx/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// compute sum of absolute values of even </a:t>
            </a:r>
            <a:r>
              <a:rPr lang="en-US" altLang="en-US" sz="1900" dirty="0" err="1">
                <a:latin typeface="Courier New" panose="02070309020205020404" pitchFamily="49" charset="0"/>
              </a:rPr>
              <a:t>ints</a:t>
            </a:r>
            <a:endParaRPr lang="en-US" altLang="en-US" sz="1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int[] numbers = {3, -4, 8, 4, -2, 17,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     9, -10, 14, 6, -12};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int sum = </a:t>
            </a:r>
            <a:r>
              <a:rPr lang="en-US" altLang="en-US" sz="1900" dirty="0" err="1">
                <a:latin typeface="Courier New" panose="02070309020205020404" pitchFamily="49" charset="0"/>
              </a:rPr>
              <a:t>Arrays.stream</a:t>
            </a:r>
            <a:r>
              <a:rPr lang="en-US" altLang="en-US" sz="1900" dirty="0">
                <a:latin typeface="Courier New" panose="02070309020205020404" pitchFamily="49" charset="0"/>
              </a:rPr>
              <a:t>(numbers)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.map(n -&gt; </a:t>
            </a:r>
            <a:r>
              <a:rPr lang="en-US" altLang="en-US" sz="1900" dirty="0" err="1">
                <a:latin typeface="Courier New" panose="02070309020205020404" pitchFamily="49" charset="0"/>
              </a:rPr>
              <a:t>Math.abs</a:t>
            </a:r>
            <a:r>
              <a:rPr lang="en-US" altLang="en-US" sz="1900" dirty="0">
                <a:latin typeface="Courier New" panose="02070309020205020404" pitchFamily="49" charset="0"/>
              </a:rPr>
              <a:t>(n))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.filter(n -&gt; n % 2 == 0)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.distinct()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.sum();</a:t>
            </a:r>
          </a:p>
          <a:p>
            <a:endParaRPr lang="en-IN" sz="1900" dirty="0"/>
          </a:p>
        </p:txBody>
      </p:sp>
      <p:pic>
        <p:nvPicPr>
          <p:cNvPr id="11" name="Picture 4" descr="Metal tic-tac-toe game pieces">
            <a:extLst>
              <a:ext uri="{FF2B5EF4-FFF2-40B4-BE49-F238E27FC236}">
                <a16:creationId xmlns:a16="http://schemas.microsoft.com/office/drawing/2014/main" xmlns="" id="{5D7F1DA9-B2B9-4B28-9FC9-D79BA6B0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4" r="3142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593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AC386-00A2-43BD-BC34-365A37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E14A0-75FC-4160-BB48-81E32623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17FCF-1189-4C9C-9981-FCF9EECD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 dirty="0">
                <a:solidFill>
                  <a:schemeClr val="bg1"/>
                </a:solidFill>
              </a:rPr>
              <a:t>First-class functions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A6350-ECCF-4E5B-BA80-E686FB64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altLang="en-US" sz="1300" b="1"/>
              <a:t>first-class citizen</a:t>
            </a:r>
            <a:r>
              <a:rPr lang="en-US" altLang="en-US" sz="1300"/>
              <a:t>: An element of a programming language that is tightly integrated with the language and supports the full range of operations generally available to other entities in the language.</a:t>
            </a:r>
          </a:p>
          <a:p>
            <a:pPr lvl="1"/>
            <a:endParaRPr lang="en-US" altLang="en-US" sz="1300"/>
          </a:p>
          <a:p>
            <a:r>
              <a:rPr lang="en-US" altLang="en-US" sz="1300"/>
              <a:t>In functional programming, functions (methods) are treated as first-class citizens of the languages.</a:t>
            </a:r>
          </a:p>
          <a:p>
            <a:pPr lvl="1"/>
            <a:r>
              <a:rPr lang="en-US" altLang="en-US" sz="1300"/>
              <a:t>can store a function in a variable</a:t>
            </a:r>
          </a:p>
          <a:p>
            <a:pPr lvl="1"/>
            <a:r>
              <a:rPr lang="en-US" altLang="en-US" sz="1300"/>
              <a:t>can pass a function as a parameter to another function</a:t>
            </a:r>
          </a:p>
          <a:p>
            <a:pPr lvl="1"/>
            <a:r>
              <a:rPr lang="en-US" altLang="en-US" sz="1300"/>
              <a:t>can return a value from a function</a:t>
            </a:r>
          </a:p>
          <a:p>
            <a:pPr lvl="1"/>
            <a:r>
              <a:rPr lang="en-US" altLang="en-US" sz="1300"/>
              <a:t>can create a collection of functions</a:t>
            </a:r>
          </a:p>
          <a:p>
            <a:pPr lvl="1"/>
            <a:r>
              <a:rPr lang="en-US" altLang="en-US" sz="1300"/>
              <a:t>...</a:t>
            </a:r>
          </a:p>
          <a:p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8196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8EAE5-4BE1-4374-93D5-E078439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Lambda expressions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661B0-C184-4270-A195-80525A75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 b="1"/>
              <a:t>lambda expression </a:t>
            </a:r>
            <a:r>
              <a:rPr lang="en-US" altLang="en-US" sz="1700"/>
              <a:t>("lambda"): Expression that describes a function by specifying its parameters and return value.</a:t>
            </a:r>
          </a:p>
          <a:p>
            <a:pPr lvl="1"/>
            <a:r>
              <a:rPr lang="en-US" altLang="en-US" sz="1700"/>
              <a:t>Java 8 adds support for lambda expressions.</a:t>
            </a:r>
          </a:p>
          <a:p>
            <a:pPr lvl="1"/>
            <a:endParaRPr lang="en-US" altLang="en-US" sz="1700"/>
          </a:p>
          <a:p>
            <a:r>
              <a:rPr lang="en-US" altLang="en-US" sz="1700"/>
              <a:t>Syntax:</a:t>
            </a:r>
          </a:p>
          <a:p>
            <a:pPr lvl="1">
              <a:buFontTx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(</a:t>
            </a:r>
            <a:r>
              <a:rPr lang="en-US" altLang="en-US" sz="1700" b="1" i="1"/>
              <a:t>parameters </a:t>
            </a:r>
            <a:r>
              <a:rPr lang="en-US" altLang="en-US" sz="1700">
                <a:latin typeface="Courier New" panose="02070309020205020404" pitchFamily="49" charset="0"/>
              </a:rPr>
              <a:t>) -&gt; </a:t>
            </a:r>
            <a:r>
              <a:rPr lang="en-US" altLang="en-US" sz="1700" b="1" i="1"/>
              <a:t>expression 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endParaRPr lang="en-US" altLang="en-US" sz="1700">
              <a:latin typeface="Courier New" panose="02070309020205020404" pitchFamily="49" charset="0"/>
            </a:endParaRPr>
          </a:p>
          <a:p>
            <a:r>
              <a:rPr lang="en-US" altLang="en-US" sz="1700"/>
              <a:t>Example: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(x) -&gt; x * x      // squares a number</a:t>
            </a:r>
          </a:p>
          <a:p>
            <a:pPr lvl="1">
              <a:buFontTx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r>
              <a:rPr lang="en-US" altLang="en-US" sz="1700"/>
              <a:t>The above is roughly equivalent to: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public static int squared(int x)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return x * x;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19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D6CD4-0EF4-4F1C-BF6F-3DE92AD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Add/multiply tutor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66FFA9-5101-4CB9-B5E4-9C024765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900"/>
              <a:t>Consider a program that gives addition and multiplication quiz problems to the user:</a:t>
            </a:r>
          </a:p>
          <a:p>
            <a:pPr lvl="1">
              <a:buFontTx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9 + 6 = </a:t>
            </a:r>
            <a:r>
              <a:rPr lang="en-US" altLang="en-US" sz="1900" b="1" u="sng">
                <a:latin typeface="Courier New" panose="02070309020205020404" pitchFamily="49" charset="0"/>
              </a:rPr>
              <a:t>15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you got it right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3 * 7 = </a:t>
            </a:r>
            <a:r>
              <a:rPr lang="en-US" altLang="en-US" sz="1900" b="1" u="sng">
                <a:latin typeface="Courier New" panose="02070309020205020404" pitchFamily="49" charset="0"/>
              </a:rPr>
              <a:t>18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incorrect...the answer was 21</a:t>
            </a:r>
          </a:p>
          <a:p>
            <a:pPr lvl="1"/>
            <a:endParaRPr lang="en-US" altLang="en-US" sz="1900">
              <a:latin typeface="Courier New" panose="02070309020205020404" pitchFamily="49" charset="0"/>
            </a:endParaRPr>
          </a:p>
          <a:p>
            <a:r>
              <a:rPr lang="en-US" altLang="en-US" sz="1900"/>
              <a:t>How do we generalize the idea of "add or multiply"?</a:t>
            </a:r>
          </a:p>
          <a:p>
            <a:pPr lvl="1"/>
            <a:r>
              <a:rPr lang="en-US" altLang="en-US" sz="1900"/>
              <a:t>How much work would it be to add other operators?</a:t>
            </a:r>
          </a:p>
          <a:p>
            <a:pPr lvl="1"/>
            <a:r>
              <a:rPr lang="en-US" altLang="en-US" sz="1900"/>
              <a:t>Would functional programming help?</a:t>
            </a:r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1904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DB6B4-40BC-447C-BE8E-224AE7C3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Code w/ lambdas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D5281-A853-4DC7-BFA2-4064D5E6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altLang="en-US" sz="2200"/>
              <a:t>We can represent the math operation as a lambda: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Scanner console = new Scanner(System.in);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// quiz the user on 3 addition problems</a:t>
            </a: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giveProblems(console, 3, "+", </a:t>
            </a:r>
            <a:r>
              <a:rPr lang="en-US" altLang="en-US" sz="2200" b="1">
                <a:latin typeface="Courier New" panose="02070309020205020404" pitchFamily="49" charset="0"/>
              </a:rPr>
              <a:t>(x, y) -&gt; x + y</a:t>
            </a:r>
            <a:r>
              <a:rPr lang="en-US" altLang="en-US" sz="220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// quiz the user on 3 multiplication problems</a:t>
            </a: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giveProblems(console, 3, "*", </a:t>
            </a:r>
            <a:r>
              <a:rPr lang="en-US" altLang="en-US" sz="2200" b="1">
                <a:latin typeface="Courier New" panose="02070309020205020404" pitchFamily="49" charset="0"/>
              </a:rPr>
              <a:t>(x, y) -&gt; x * y</a:t>
            </a:r>
            <a:r>
              <a:rPr lang="en-US" altLang="en-US" sz="2200">
                <a:latin typeface="Courier New" panose="02070309020205020404" pitchFamily="49" charset="0"/>
              </a:rPr>
              <a:t>);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370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A5BB2-F05F-4777-9E69-9998B25C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Streams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09114-8C04-4656-8238-E2F82409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300" b="1"/>
              <a:t>stream</a:t>
            </a:r>
            <a:r>
              <a:rPr lang="en-US" altLang="en-US" sz="1300"/>
              <a:t>: A sequence of elements from a data source that supports aggregate operations.</a:t>
            </a:r>
          </a:p>
          <a:p>
            <a:pPr lvl="1"/>
            <a:endParaRPr lang="en-US" altLang="en-US" sz="1300"/>
          </a:p>
          <a:p>
            <a:r>
              <a:rPr lang="en-US" altLang="en-US" sz="1300"/>
              <a:t>Streams operate on a data source and modify it:</a:t>
            </a: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/>
            <a:r>
              <a:rPr lang="en-US" altLang="en-US" sz="1300"/>
              <a:t>example: print each element of a collection</a:t>
            </a:r>
          </a:p>
          <a:p>
            <a:pPr lvl="1"/>
            <a:r>
              <a:rPr lang="en-US" altLang="en-US" sz="1300"/>
              <a:t>example: sum each integer in a file</a:t>
            </a:r>
          </a:p>
          <a:p>
            <a:pPr lvl="1"/>
            <a:r>
              <a:rPr lang="en-US" altLang="en-US" sz="1300"/>
              <a:t>example: concatenate strings together into one large string</a:t>
            </a:r>
          </a:p>
          <a:p>
            <a:pPr lvl="1"/>
            <a:r>
              <a:rPr lang="en-US" altLang="en-US" sz="1300"/>
              <a:t>example: find the largest value in a collection</a:t>
            </a:r>
          </a:p>
          <a:p>
            <a:pPr lvl="1"/>
            <a:r>
              <a:rPr lang="en-US" altLang="en-US" sz="1300"/>
              <a:t>...</a:t>
            </a:r>
            <a:endParaRPr lang="en-US" altLang="en-US" sz="1300">
              <a:latin typeface="Courier New" panose="02070309020205020404" pitchFamily="49" charset="0"/>
            </a:endParaRPr>
          </a:p>
          <a:p>
            <a:endParaRPr lang="en-IN" sz="13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16005F4-E7A5-41F4-860D-552264CA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53" y="2542830"/>
            <a:ext cx="6621749" cy="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8BD4F-D92D-47DE-A4A0-8E8CE062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Code w/o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242E8E-A411-4613-8D32-797C5952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Non-functional programming sum code: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compute the sum of the squares of integers 1-5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i = 1; i &lt;= 5; i++) 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sum = sum + i * i;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IN" sz="2000" dirty="0"/>
          </a:p>
        </p:txBody>
      </p:sp>
      <p:pic>
        <p:nvPicPr>
          <p:cNvPr id="11" name="Picture 4" descr="Toy plastic numbers">
            <a:extLst>
              <a:ext uri="{FF2B5EF4-FFF2-40B4-BE49-F238E27FC236}">
                <a16:creationId xmlns:a16="http://schemas.microsoft.com/office/drawing/2014/main" xmlns="" id="{5ABB0995-9B6A-47A2-A27A-25CD8649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1" r="3052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62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C68A1-D130-4319-B997-6B51AFAB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The map modifier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B3B2C-B9FF-43AD-B67D-E641FA45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500"/>
              <a:t>The </a:t>
            </a:r>
            <a:r>
              <a:rPr lang="en-US" altLang="en-US" sz="1500">
                <a:latin typeface="Courier New" panose="02070309020205020404" pitchFamily="49" charset="0"/>
              </a:rPr>
              <a:t>map</a:t>
            </a:r>
            <a:r>
              <a:rPr lang="en-US" altLang="en-US" sz="1500"/>
              <a:t> modifier applies a lambda to each stream element:</a:t>
            </a:r>
          </a:p>
          <a:p>
            <a:pPr lvl="1"/>
            <a:r>
              <a:rPr lang="en-US" altLang="en-US" sz="1500" b="1"/>
              <a:t>higher-order function</a:t>
            </a:r>
            <a:r>
              <a:rPr lang="en-US" altLang="en-US" sz="1500"/>
              <a:t>: Takes a function as an argument.</a:t>
            </a: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// compute the sum of the squares of integers 1-5</a:t>
            </a:r>
          </a:p>
          <a:p>
            <a:pPr lvl="1">
              <a:buFontTx/>
              <a:buNone/>
            </a:pPr>
            <a:r>
              <a:rPr lang="pt-BR" altLang="en-US" sz="1500">
                <a:latin typeface="Courier New" panose="02070309020205020404" pitchFamily="49" charset="0"/>
              </a:rPr>
              <a:t>int sum = IntStream.range(1, 6)</a:t>
            </a:r>
          </a:p>
          <a:p>
            <a:pPr lvl="1">
              <a:buFontTx/>
              <a:buNone/>
            </a:pPr>
            <a:r>
              <a:rPr lang="pt-BR" altLang="en-US" sz="1500" b="1">
                <a:latin typeface="Courier New" panose="02070309020205020404" pitchFamily="49" charset="0"/>
              </a:rPr>
              <a:t>    .map(n -&gt; n * n)</a:t>
            </a:r>
          </a:p>
          <a:p>
            <a:pPr lvl="1">
              <a:buFontTx/>
              <a:buNone/>
            </a:pPr>
            <a:r>
              <a:rPr lang="pt-BR" altLang="en-US" sz="1500" b="1">
                <a:latin typeface="Courier New" panose="02070309020205020404" pitchFamily="49" charset="0"/>
              </a:rPr>
              <a:t>    </a:t>
            </a:r>
            <a:r>
              <a:rPr lang="pt-BR" altLang="en-US" sz="1500">
                <a:latin typeface="Courier New" panose="02070309020205020404" pitchFamily="49" charset="0"/>
              </a:rPr>
              <a:t>.sum();</a:t>
            </a: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// the stream operations are as follows:</a:t>
            </a: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IntStream.range(1, 6) -&gt; [1, 2, 3, 4, 5]</a:t>
            </a: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-&gt; map -&gt; [1, 4, 9, 16, 25]</a:t>
            </a: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-&gt; sum -&gt; 55</a:t>
            </a:r>
          </a:p>
          <a:p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28020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AD392-36C7-4E60-A0BC-C215D661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The filter modifier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B11754-3ADB-41C5-B42B-CA83F12E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altLang="en-US" sz="1400" dirty="0"/>
              <a:t>The </a:t>
            </a:r>
            <a:r>
              <a:rPr lang="en-US" altLang="en-US" sz="1400" dirty="0">
                <a:latin typeface="Courier New" panose="02070309020205020404" pitchFamily="49" charset="0"/>
              </a:rPr>
              <a:t>filter</a:t>
            </a:r>
            <a:r>
              <a:rPr lang="en-US" altLang="en-US" sz="1400" dirty="0"/>
              <a:t> stream modifier removes/keeps elements of the stream using a boolean lambda:</a:t>
            </a: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// compute the sum of squares of odd integers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int sum = 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 IntStream.of(3, 1, 4, 1, 5, 9, 2, 6, 5, 3)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</a:t>
            </a:r>
            <a:r>
              <a:rPr lang="pt-BR" altLang="en-US" sz="1400" b="1" dirty="0">
                <a:latin typeface="Courier New" panose="02070309020205020404" pitchFamily="49" charset="0"/>
              </a:rPr>
              <a:t>.filter(n -&gt; n % 2 != 0)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.map(n -&gt; n * n)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.sum();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// the stream operations are as follows: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IntStream.of</a:t>
            </a:r>
            <a:r>
              <a:rPr lang="en-US" altLang="en-US" sz="1400" dirty="0">
                <a:latin typeface="Courier New" panose="02070309020205020404" pitchFamily="49" charset="0"/>
              </a:rPr>
              <a:t>  -&gt; [3, 1, 4, 1, 5, 9, 2, 6, 5, 3]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-&gt; filter -&gt; [3, 1, 1, 5, 9, 5, 3]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-&gt; map -&gt; [9, 1, 1, 25, 81, 25, 9]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-&gt; sum -&gt; 151</a:t>
            </a:r>
          </a:p>
          <a:p>
            <a:endParaRPr lang="en-IN" sz="14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xmlns="" id="{A4DE14A7-D274-4490-BC80-DF8B037F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63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Functional Programming</vt:lpstr>
      <vt:lpstr>First-class functions</vt:lpstr>
      <vt:lpstr>Lambda expressions</vt:lpstr>
      <vt:lpstr>Add/multiply tutor</vt:lpstr>
      <vt:lpstr>Code w/ lambdas</vt:lpstr>
      <vt:lpstr>Streams</vt:lpstr>
      <vt:lpstr>Code w/o streams</vt:lpstr>
      <vt:lpstr>The map modifier</vt:lpstr>
      <vt:lpstr>The filter modifier</vt:lpstr>
      <vt:lpstr>Streams and methods</vt:lpstr>
      <vt:lpstr>The reduce modifier</vt:lpstr>
      <vt:lpstr>Stream operators</vt:lpstr>
      <vt:lpstr>Stream operators</vt:lpstr>
      <vt:lpstr>Optional</vt:lpstr>
      <vt:lpstr>Clousures</vt:lpstr>
      <vt:lpstr>Arrays as Stream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Suryakant</cp:lastModifiedBy>
  <cp:revision>3</cp:revision>
  <dcterms:created xsi:type="dcterms:W3CDTF">2021-07-05T08:51:04Z</dcterms:created>
  <dcterms:modified xsi:type="dcterms:W3CDTF">2024-06-04T06:39:14Z</dcterms:modified>
</cp:coreProperties>
</file>